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8" r:id="rId2"/>
    <p:sldId id="2145706482" r:id="rId3"/>
    <p:sldId id="8724" r:id="rId4"/>
    <p:sldId id="2146449564" r:id="rId5"/>
    <p:sldId id="2146449559" r:id="rId6"/>
    <p:sldId id="2145706483" r:id="rId7"/>
    <p:sldId id="1938" r:id="rId8"/>
    <p:sldId id="8640" r:id="rId9"/>
    <p:sldId id="8639" r:id="rId10"/>
    <p:sldId id="2146449560" r:id="rId11"/>
    <p:sldId id="1904" r:id="rId12"/>
    <p:sldId id="8658" r:id="rId13"/>
    <p:sldId id="1917" r:id="rId14"/>
    <p:sldId id="2146449551" r:id="rId15"/>
    <p:sldId id="2145706548" r:id="rId16"/>
    <p:sldId id="1914" r:id="rId17"/>
    <p:sldId id="2146449565" r:id="rId18"/>
    <p:sldId id="2146449557" r:id="rId19"/>
    <p:sldId id="2146449561" r:id="rId20"/>
    <p:sldId id="2146449562" r:id="rId21"/>
    <p:sldId id="2145706547" r:id="rId22"/>
    <p:sldId id="1937" r:id="rId23"/>
    <p:sldId id="314" r:id="rId24"/>
  </p:sldIdLst>
  <p:sldSz cx="9144000" cy="5143500" type="screen16x9"/>
  <p:notesSz cx="6858000" cy="9144000"/>
  <p:embeddedFontLst>
    <p:embeddedFont>
      <p:font typeface="Kaspersky Sans Display" panose="020B0003020000020004" pitchFamily="34" charset="0"/>
      <p:regular r:id="rId27"/>
      <p:bold r:id="rId27"/>
    </p:embeddedFont>
    <p:embeddedFont>
      <p:font typeface="Kaspersky Sans Display Semibold" panose="020B0003020000020004" pitchFamily="34" charset="0"/>
      <p:regular r:id="rId27"/>
      <p:bold r:id="rId28"/>
    </p:embeddedFont>
    <p:embeddedFont>
      <p:font typeface="Kaspersky Sans Mono" panose="020B0604020202020204" charset="0"/>
      <p:regular r:id="rId29"/>
      <p:bold r:id="rId30"/>
    </p:embeddedFont>
    <p:embeddedFont>
      <p:font typeface="Lato Light" panose="020B060402020202020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A5C2DBB-049E-4940-9A60-FE373844EE16}">
          <p14:sldIdLst>
            <p14:sldId id="288"/>
            <p14:sldId id="2145706482"/>
            <p14:sldId id="8724"/>
            <p14:sldId id="2146449564"/>
            <p14:sldId id="2146449559"/>
            <p14:sldId id="2145706483"/>
            <p14:sldId id="1938"/>
            <p14:sldId id="8640"/>
            <p14:sldId id="8639"/>
            <p14:sldId id="2146449560"/>
            <p14:sldId id="1904"/>
            <p14:sldId id="8658"/>
            <p14:sldId id="1917"/>
            <p14:sldId id="2146449551"/>
            <p14:sldId id="2145706548"/>
            <p14:sldId id="1914"/>
            <p14:sldId id="2146449565"/>
            <p14:sldId id="2146449557"/>
            <p14:sldId id="2146449561"/>
            <p14:sldId id="2146449562"/>
            <p14:sldId id="2145706547"/>
            <p14:sldId id="1937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63" userDrawn="1">
          <p15:clr>
            <a:srgbClr val="A4A3A4"/>
          </p15:clr>
        </p15:guide>
        <p15:guide id="4" orient="horz" pos="259" userDrawn="1">
          <p15:clr>
            <a:srgbClr val="A4A3A4"/>
          </p15:clr>
        </p15:guide>
        <p15:guide id="5" orient="horz" pos="2187" userDrawn="1">
          <p15:clr>
            <a:srgbClr val="A4A3A4"/>
          </p15:clr>
        </p15:guide>
        <p15:guide id="6" orient="horz" pos="2414" userDrawn="1">
          <p15:clr>
            <a:srgbClr val="A4A3A4"/>
          </p15:clr>
        </p15:guide>
        <p15:guide id="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Churilov" initials="AC" lastIdx="3" clrIdx="0">
    <p:extLst>
      <p:ext uri="{19B8F6BF-5375-455C-9EA6-DF929625EA0E}">
        <p15:presenceInfo xmlns:p15="http://schemas.microsoft.com/office/powerpoint/2012/main" userId="S-1-5-21-1430328663-2098613005-1233803906-1826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D1AE"/>
    <a:srgbClr val="FFFFFF"/>
    <a:srgbClr val="ED2939"/>
    <a:srgbClr val="A4A4A4"/>
    <a:srgbClr val="000000"/>
    <a:srgbClr val="D1DEE1"/>
    <a:srgbClr val="E5EEF5"/>
    <a:srgbClr val="E6EDEF"/>
    <a:srgbClr val="FFE810"/>
    <a:srgbClr val="82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5" autoAdjust="0"/>
    <p:restoredTop sz="89491" autoAdjust="0"/>
  </p:normalViewPr>
  <p:slideViewPr>
    <p:cSldViewPr showGuides="1">
      <p:cViewPr varScale="1">
        <p:scale>
          <a:sx n="115" d="100"/>
          <a:sy n="115" d="100"/>
        </p:scale>
        <p:origin x="67" y="120"/>
      </p:cViewPr>
      <p:guideLst>
        <p:guide orient="horz" pos="1620"/>
        <p:guide pos="2880"/>
        <p:guide orient="horz" pos="463"/>
        <p:guide orient="horz" pos="259"/>
        <p:guide orient="horz" pos="2187"/>
        <p:guide orient="horz" pos="2414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2576" y="17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02T15:13:40.222" idx="3">
    <p:pos x="10" y="10"/>
    <p:text>Сделать в форме печати с нодписью Сделано в России. 100%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68B0B-19C9-4F7B-8E96-54766D96BCDE}" type="datetimeFigureOut">
              <a:rPr lang="ru-RU" smtClean="0">
                <a:latin typeface="Kaspersky Sans Display" panose="020B0003020000020004" pitchFamily="34" charset="0"/>
              </a:rPr>
              <a:pPr/>
              <a:t>09.10.2024</a:t>
            </a:fld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F2F3-7BE9-4CA7-984B-98F22552E98E}" type="slidenum">
              <a:rPr lang="ru-RU" smtClean="0">
                <a:latin typeface="Kaspersky Sans Display" panose="020B0003020000020004" pitchFamily="34" charset="0"/>
              </a:rPr>
              <a:pPr/>
              <a:t>‹#›</a:t>
            </a:fld>
            <a:endParaRPr lang="ru-RU" dirty="0"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32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aspersky Sans Display" panose="020B0003020000020004" pitchFamily="34" charset="0"/>
              </a:defRPr>
            </a:lvl1pPr>
          </a:lstStyle>
          <a:p>
            <a:fld id="{C191F4FD-0CDF-4A4C-BADE-D00CFDD79D07}" type="datetimeFigureOut">
              <a:rPr lang="ru-RU" smtClean="0"/>
              <a:pPr/>
              <a:t>09.10.2024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aspersky Sans Display" panose="020B0003020000020004" pitchFamily="34" charset="0"/>
              </a:defRPr>
            </a:lvl1pPr>
          </a:lstStyle>
          <a:p>
            <a:fld id="{24827839-784C-4445-98C2-22EDFC0CC9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2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Kaspersky Sans Display" panose="020B000302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ews.ru/book/%D0%A0%D0%B5%D0%B6%D0%B8%D0%BC_%D1%80%D0%B5%D0%B0%D0%BB%D1%8C%D0%BD%D0%BE%D0%B3%D0%BE_%D0%B2%D1%80%D0%B5%D0%BC%D0%B5%D0%BD%D0%B8_-_Real-time_Mode_-_%D0%A1%D0%B8%D1%81%D1%82%D0%B5%D0%BC%D0%B0_%D1%80%D0%B5%D0%B0%D0%BB%D1%8C%D0%BD%D0%BE%D0%B3%D0%BE_%D0%B2%D1%80%D0%B5%D0%BC%D0%B5%D0%BD%D0%B8_-_Real-time_system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news.ru/book/%D0%97%D0%B4%D1%80%D0%B0%D0%B2%D0%BE%D0%BE%D1%85%D1%80%D0%B0%D0%BD%D0%B5%D0%BD%D0%B8%D0%B5_-_%D0%9E%D1%85%D1%80%D0%B0%D0%BD%D0%B0_%D0%B7%D0%B4%D0%BE%D1%80%D0%BE%D0%B2%D1%8C%D1%8F_%D0%B3%D1%80%D0%B0%D0%B6%D0%B4%D0%B0%D0%BD_%D0%BD%D0%B0%D1%81%D0%B5%D0%BB%D0%B5%D0%BD%D0%B8%D1%8F_%D0%B8_%D0%BF%D1%80%D0%BE%D1%84%D0%B8%D0%BB%D0%B0%D0%BA%D1%82%D0%B8%D0%BA%D0%B0_%D0%B1%D0%BE%D0%BB%D0%B5%D0%B7%D0%BD%D0%B5%D0%B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spersky.ru/enterprise-security/managed-detection-and-respons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clopedia.kaspersky.ru/glossary/ddos-distributed-denial-of-service-attack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thehackernews.com/2023/07/avrecon-botnet-leveraging-compromised.html" TargetMode="External"/><Relationship Id="rId4" Type="http://schemas.openxmlformats.org/officeDocument/2006/relationships/hyperlink" Target="https://www.kaspersky.ru/blog/attack-on-dyn-explained/13471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83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368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эффективное решение для защиты всех типов узлов, способное обнаруживать и блокировать массовые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киберугрозы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, включая вирусы-шифровальщики. Включает инструменты для контроля, шифрования, патч-менеджмента и управления ОС через единый сервер администрирования, который может быть развернут на отечественной системе.</a:t>
            </a:r>
          </a:p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48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99745521-6ED3-4524-BD99-B0583EF09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C0E2D729-1221-490F-9D49-BBE10ED3F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ru-RU" dirty="0"/>
              <a:t>Well, we believe that one size doesn’t fit all – as any infrastructure and business are quite unique. </a:t>
            </a:r>
          </a:p>
          <a:p>
            <a:pPr eaLnBrk="1" hangingPunct="1">
              <a:spcBef>
                <a:spcPct val="0"/>
              </a:spcBef>
            </a:pPr>
            <a:endParaRPr lang="en-GB" altLang="ru-RU" dirty="0"/>
          </a:p>
          <a:p>
            <a:pPr eaLnBrk="1" hangingPunct="1">
              <a:spcBef>
                <a:spcPct val="0"/>
              </a:spcBef>
            </a:pPr>
            <a:r>
              <a:rPr lang="en-US" altLang="ru-RU" dirty="0">
                <a:latin typeface="Kaspersky Sans Display" panose="020B0003020000020004" pitchFamily="34" charset="-52"/>
                <a:cs typeface="Arial" panose="020B0604020202020204" pitchFamily="34" charset="0"/>
              </a:rPr>
              <a:t>Our technologies are intelligently balanced across progressive tiers to meet your evolving security and IT needs at every point in your business journey. This is why we have three tiers: Select, Advanced and Total. Each tier provides a unique set of capabilities. You can choose whatever options suits you best!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>
              <a:latin typeface="Kaspersky Sans Display" panose="020B0003020000020004" pitchFamily="34" charset="-5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ru-RU" dirty="0">
                <a:latin typeface="Kaspersky Sans Display" panose="020B0003020000020004" pitchFamily="34" charset="-52"/>
                <a:cs typeface="Arial" panose="020B0604020202020204" pitchFamily="34" charset="0"/>
              </a:rPr>
              <a:t>It’s important to note that the Advanced tier includes all the features in the Select tier, as well as additional capabilities and features.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dirty="0">
                <a:latin typeface="Kaspersky Sans Display" panose="020B0003020000020004" pitchFamily="34" charset="-52"/>
                <a:cs typeface="Arial" panose="020B0604020202020204" pitchFamily="34" charset="0"/>
              </a:rPr>
              <a:t>Total in turn includes all the functionality of the Advanced tier, with additional protection for email servers and web gateways. </a:t>
            </a:r>
            <a:endParaRPr lang="en-US" altLang="ru-RU" dirty="0">
              <a:latin typeface="Kaspersky Sans Display" panose="020B0003020000020004" pitchFamily="34" charset="-52"/>
            </a:endParaRPr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E61A1C15-9661-408D-9DD1-4B9E35DA1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fld id="{C9AB6128-B091-4E04-AF20-3E15750F6394}" type="slidenum">
              <a:rPr lang="ru-RU" altLang="ru-RU" smtClean="0">
                <a:solidFill>
                  <a:srgbClr val="000000"/>
                </a:solidFill>
                <a:latin typeface="Kaspersky Sans Display" panose="020B0003020000020004" pitchFamily="34" charset="-52"/>
              </a:rPr>
              <a:pPr/>
              <a:t>12</a:t>
            </a:fld>
            <a:endParaRPr lang="ru-RU" altLang="ru-RU" dirty="0">
              <a:solidFill>
                <a:srgbClr val="000000"/>
              </a:solidFill>
              <a:latin typeface="Kaspersky Sans Display" panose="020B0003020000020004" pitchFamily="34" charset="-5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1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эффективное решение для защиты всех типов узлов, способное обнаруживать и блокировать массовые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киберугрозы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-52"/>
                <a:ea typeface="+mn-ea"/>
                <a:cs typeface="+mn-cs"/>
              </a:rPr>
              <a:t>, включая вирусы-шифровальщики. Включает инструменты для контроля, шифрования, патч-менеджмента и управления ОС через единый сервер администрирования, который может быть развернут на отечественной системе.</a:t>
            </a:r>
          </a:p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60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31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«Лаборатория Касперского» выпустила бесплатный инструмент для поиска любых угроз в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endParaRPr lang="ru-RU" sz="1200" b="1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Утилита позволяет выявлять 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нейтрализовывать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любые угрозы системе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 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Программа KVRT способна обнаруживать вредоносное ПО, нежелательные рекламные программы, а также легитимные приложения, которые могут использоваться для совершения вредоносных действий.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KVRT не предоставляет защиты в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режиме реального времени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, это сканер, запускаемый вручную, который, впрочем, позволяет «вылечить» систему от затесавшихся угроз её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4"/>
              </a:rPr>
              <a:t>здоровью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</a:t>
            </a:r>
          </a:p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982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Процесс подбора решений на замену часто занимает длительное время, а атака может произойти в любой момент, поэтому мы предлагаем воспользоваться сервисом управляемой защиты —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Kaspersky </a:t>
            </a:r>
            <a:r>
              <a:rPr lang="ru-RU" sz="1200" u="sng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Managed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Detection and Response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 В этом случае мониторинг событий безопасности, поиск угроз и реагирование на них осуществляются силами «Лаборатории Касперского». Сервис может быть быстро развернут под ключ, чтобы обеспечить немедленную защиту, поэтому вы сможете спокойно заниматься подбором и тестированием новых решений. </a:t>
            </a:r>
            <a:endParaRPr lang="ru-RU" baseline="0" dirty="0"/>
          </a:p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563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95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331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69%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организаций в России пострадали как минимум от одного инцидента кибербезопасности за последние два года. Последствием более трети атак (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36%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) стала утечка конфиденциальных данных,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21%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— репутационный ущерб,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16%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— финансовый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27839-784C-4445-98C2-22EDFC0CC9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81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27839-784C-4445-98C2-22EDFC0CC9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16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27839-784C-4445-98C2-22EDFC0CC99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061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4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Российские ИБ-вендоры развивают новые продукты, чтобы заместить те ниши, в которых традиционно преобладали иностранные производители. В </a:t>
            </a:r>
            <a:r>
              <a:rPr lang="ru-RU" dirty="0" err="1"/>
              <a:t>тч</a:t>
            </a:r>
            <a:r>
              <a:rPr lang="ru-RU" dirty="0"/>
              <a:t> «Лаборатория Касперского» оперативно выпустила на рынок решения в тех нишах, которые ранее занимали преимущественно иностранные вендоры. При этом благодаря международному опыту и экспертизе ЛК решения не уступают импортным аналогам.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Переориентация на защиту решений на базе </a:t>
            </a:r>
            <a:r>
              <a:rPr lang="en-US" dirty="0"/>
              <a:t>Linux: </a:t>
            </a:r>
            <a:r>
              <a:rPr lang="ru-RU" dirty="0"/>
              <a:t>наращивание функционала в продуктах по примеру аналогичных для </a:t>
            </a:r>
            <a:r>
              <a:rPr lang="ru-RU" dirty="0" err="1"/>
              <a:t>Windows</a:t>
            </a:r>
            <a:r>
              <a:rPr lang="ru-RU" dirty="0"/>
              <a:t>.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Поддержка наиболее востребованных платформ на базе отечественных ОС и сред виртуализации. Второй рынок ещё только формируется, сложно выделить его лидеров, но наши решения уже сейчас поддерживают все основные.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66B3-3EA7-4C2C-90A5-F0A08A5783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64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06B14-0406-49B5-A68A-770F59841CE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3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В первом полугодии 2024 года в России и СНГ количество критичных </a:t>
            </a:r>
            <a:r>
              <a:rPr lang="ru-RU" sz="1200" b="1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киберинцидентов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выросло на 39% по сравнению с аналогичным периодом 2023 года</a:t>
            </a:r>
            <a:endParaRPr lang="ru-RU" sz="120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С наибольшим числом таких инцидентов столкнулись организации в сферах телекоммуникаций (рост более чем в 10 раз), строительства (рост в два раза) и ИТ (незначительное падение, примерно на 10%).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В среднем в первом полугодии 2024 года эксперты Центра мониторинга кибербезопасности (SOC) «Лаборатории Касперского» ежедневно выявляли более двух инцидентов высокой критичности. Речь идёт об атаках с непосредственным участием атакующего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По данным Kaspersky Digital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Footprint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Intelligence, более 19 миллионов паролей российских пользователей были обнаружены в базах данных, опубликованных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даркнете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и на других специализированных площадках в первом квартале 2024 года. Это в шесть раз больше, чем за аналогичный период 2023 года.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Этот тренд отразился и на скорости появления данных в публичном доступе. Так, в первом квартале 2024 года в течение месяца после выгрузки из базы атакованной компании были опубликованы данные 61% утечек, тогда как в первом квартале 2023 года — 49%.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За 2023 год по сравнению с 2022-м количество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кибергрупп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, проводящих целевые атаки с использованием программ-вымогателей, увеличилось в мире на 30%, а число их жертв — на 70%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Алтайский край: 18,23% атакованы веб-угрозами, 12% - локальными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•	411 тысяч новых вредоносных файлов фиксирует «Лаборатория Касперского» ежедневно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•	6,1 млрд кибератак выявила «Лаборатория Касперского» в 2023 году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•	Более двух инцидентов высокой критичности ежедневно фиксировалась в различных организациях в 2023 году — данные Kaspersky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Managed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Detection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and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Response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•	2,5 миллиона комбинаций логинов и паролей для входа на российские веб-ресурсы украдено программами-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стилерами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в 2023 году — данные Kaspersky Digital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Footprint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Intelligence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27839-784C-4445-98C2-22EDFC0CC9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03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из прошлого века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вынес репутацию «беспроблемной» ОС, которая не требует особого обслуживания и не интересует хакеров. К сожалению, оба этих факта больше не верны. 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Операционная система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становится популярнее на рынке ОС для настольных девайсов - и из-за этого все больше привлекает внимание злоумышленников. Так, за январь - март этого года попыток кибератак с помощью уязвимостей в ней было на 126% больше, чем годом ранее. При этом в прошлом году также наблюдался рост по отношению к предыдущему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Что привлекает хакеров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больше всего: это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уязвимости в ядре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и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ПО для контроля системы.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При этом не стоит забывать, что хотя на ноутбуках и ПК ей пользуются всего 3% людей,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доминирует в Интернете вещей и является популярнейшей серверной ОС. У вас дома почти наверняка есть хотя бы одно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-устройство, например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Wi-Fi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роутер, или «коробочка с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вайфаем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». Но весьма вероятно, что устройств на самом деле куда больше: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часто используется в умных дверных звонках, камерах наблюдения,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видеонянях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, домашних сетевых хранилищах (NAS), телевизорах и так далее.</a:t>
            </a:r>
            <a:endParaRPr lang="en-US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Всё больше ПО, приспособленного под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Linux: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обнаружили новый вариант программы-вымогателя для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под названием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Play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(или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Balloonfly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PlayCrypt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), который предназначен для атак на среды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VMware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ESXi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Многие известные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кибергруппы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переориентируются и «добавляют функциональность» под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«Разработчики» известного шифровальщика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Mallox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(изначально созданном под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Windows)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реализовали модули, необходимые для работы на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Linux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Kaspersky Sans Display" panose="020B0003020000020004" pitchFamily="34" charset="0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Запустив вредоносное ПО на роутере, камере видеонаблюдения или другом постоянно работающем и подключенном к Интернету устройстве, злоумышленники могут активно пользоваться им для различных кибератак. Очень популярно применение таких ботов в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DDoS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3"/>
              </a:rPr>
              <a:t>-атаках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 Хрестоматийный случай —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4"/>
              </a:rPr>
              <a:t>ботнет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4"/>
              </a:rPr>
              <a:t>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4"/>
              </a:rPr>
              <a:t>Mirai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, с помощью которого проводились крупнейшие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DDoS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-атаки прошлого десятилетия.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Другое популярное применение зараженных роутеров —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  <a:hlinkClick r:id="rId5"/>
              </a:rPr>
              <a:t>запуск на них прокси-сервера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. Через такой прокси преступники могут выходить в Интернет, пользуясь IP-адресом жертвы и заметая свои следы. Обе эти услуги пользуются стабильным спросом в подполье, поэтому операторы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ботнета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Kaspersky Sans Display" panose="020B0003020000020004" pitchFamily="34" charset="0"/>
                <a:ea typeface="+mn-ea"/>
                <a:cs typeface="+mn-cs"/>
              </a:rPr>
              <a:t> могут перепродавать их другим киберпреступникам.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27839-784C-4445-98C2-22EDFC0CC99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503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сейчас подробнее о существующих решениях ЛК, которые помогут защитить бизнес в сложившихся реалиях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566B3-3EA7-4C2C-90A5-F0A08A57834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6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91C952AD-40D6-4A71-B5C2-0B8D477110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383D7792-33CC-477D-B298-CA302D22C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/>
              <a:t>First of all, an attacker can get into your systems in a variety of ways – through email or a phishing website, through a drive-by download (whether the workstation is behind a corporate web gateway or out in the wild), through a mobile device, an infected device on the network or via an external device, like a USB flash drive or unauthorized modem.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/>
              <a:t>Let’s look at how we prevent threats getting in at each of these pathways.</a:t>
            </a:r>
            <a:endParaRPr lang="ru-RU" altLang="ru-RU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158E50CF-D8AB-4610-9785-8AAD4BD667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fld id="{0E776FC1-60F4-4FA2-8A53-09B82CE32704}" type="slidenum">
              <a:rPr lang="ru-RU" altLang="ru-RU" smtClean="0">
                <a:latin typeface="Kaspersky Sans Display" panose="020B0003020000020004" pitchFamily="34" charset="-52"/>
              </a:rPr>
              <a:pPr/>
              <a:t>8</a:t>
            </a:fld>
            <a:endParaRPr lang="ru-RU" altLang="ru-RU" dirty="0">
              <a:latin typeface="Kaspersky Sans Display" panose="020B0003020000020004" pitchFamily="34" charset="-5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63C2EC3F-7BF6-4B91-8252-AD7DC161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09252ED7-5E0D-4417-B35D-500EC676EB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ru-RU" dirty="0"/>
              <a:t>Mobile devices can be managed from a single console and protected with Mobile Threat Defense features for both Android and iOS devices.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If a different host on the network is trying to infect other endpoints, this is prevented through our Network Threat Protection and Firewall features.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And every file that gets onto the endpoint, wherever it comes from, is analyzed and remediated if necessary through  File Threat Protection.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/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And wait till we talk about attack surface reduction – so threats can’t even </a:t>
            </a:r>
            <a:r>
              <a:rPr lang="en-US" altLang="ru-RU" b="1" dirty="0"/>
              <a:t>find </a:t>
            </a:r>
            <a:r>
              <a:rPr lang="en-US" altLang="ru-RU" dirty="0"/>
              <a:t>a pathway to attack!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/>
          </a:p>
          <a:p>
            <a:pPr eaLnBrk="1" hangingPunct="1">
              <a:spcBef>
                <a:spcPct val="0"/>
              </a:spcBef>
            </a:pPr>
            <a:r>
              <a:rPr lang="en-US" altLang="ru-RU" dirty="0"/>
              <a:t>Now let’s get onto the endpoint level and look how Kaspersky Endpoint Security for Business works there.</a:t>
            </a:r>
            <a:endParaRPr lang="ru-RU" altLang="ru-RU" dirty="0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901A93AF-028B-456A-88C8-266B627715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fld id="{537BEB28-7DFC-4FD8-9D8A-A140F31490BD}" type="slidenum">
              <a:rPr lang="ru-RU" altLang="ru-RU" smtClean="0">
                <a:latin typeface="Kaspersky Sans Display" panose="020B0003020000020004" pitchFamily="34" charset="-52"/>
              </a:rPr>
              <a:pPr/>
              <a:t>9</a:t>
            </a:fld>
            <a:endParaRPr lang="ru-RU" altLang="ru-RU" dirty="0">
              <a:latin typeface="Kaspersky Sans Display" panose="020B0003020000020004" pitchFamily="34" charset="-5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2109D2-633C-F035-C91B-FCE0089140E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+mn-lt"/>
              </a:rPr>
              <a:t>Q</a:t>
            </a:r>
            <a:endParaRPr lang="ru-RU" sz="10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subhead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0E916-3B57-44C7-B439-A9C47BC94014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DE9914E6-D8C6-4508-8316-D76851067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627A55F4-D504-B04F-884A-C8E306417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74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6"/>
          <p:cNvSpPr>
            <a:spLocks noGrp="1"/>
          </p:cNvSpPr>
          <p:nvPr>
            <p:ph type="body" sz="quarter" idx="13" hasCustomPrompt="1"/>
          </p:nvPr>
        </p:nvSpPr>
        <p:spPr>
          <a:xfrm>
            <a:off x="4175943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285750" indent="-285750"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If you need just 2 bullets instead of four, it’s okay. You don’t have to fill out the whole template.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Hit *</a:t>
            </a:r>
            <a:r>
              <a:rPr lang="en-US" dirty="0" err="1"/>
              <a:t>Shift+Enter</a:t>
            </a:r>
            <a:r>
              <a:rPr lang="en-US" dirty="0"/>
              <a:t>* if you want a new line under the same bullet.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575556" y="2499742"/>
            <a:ext cx="3240373" cy="115212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SzPct val="120000"/>
              <a:buFont typeface="Arial" panose="020B0604020202020204" pitchFamily="34" charset="0"/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Think before you copy/paste this layout into your leave-behind. Is it really necessary?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dirty="0"/>
              <a:t>Express one thought per sentence. If you need to show examples – visualize them.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11F1F71F-2226-6545-8F7E-30BA1E81DF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22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bullets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176" y="2499743"/>
            <a:ext cx="3924809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1881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2499743"/>
            <a:ext cx="3924808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FAA7B010-AC50-70CD-7F3B-058626762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Dos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50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bullets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AA9BA8-61D8-074A-BA06-89A512AC1C6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176" y="2499743"/>
            <a:ext cx="3924809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18813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slide works for leave-behinds only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35C95E-572D-4516-94CA-044B31DF7D4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E8B8D90-9157-934A-9CC7-CD56A3326D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6016" y="2499743"/>
            <a:ext cx="3924808" cy="936104"/>
          </a:xfrm>
          <a:prstGeom prst="rect">
            <a:avLst/>
          </a:prstGeom>
        </p:spPr>
        <p:txBody>
          <a:bodyPr/>
          <a:lstStyle>
            <a:lvl1pPr>
              <a:buSzPct val="120000"/>
              <a:defRPr sz="1400">
                <a:latin typeface="Kaspersky Sans Display" panose="020B0003020000020004" pitchFamily="34" charset="0"/>
              </a:defRPr>
            </a:lvl1pPr>
            <a:lvl2pPr marL="742950" indent="-285750">
              <a:buSzPct val="120000"/>
              <a:buFont typeface="Arial" panose="020B0604020202020204" pitchFamily="34" charset="0"/>
              <a:buChar char="•"/>
              <a:defRPr sz="1400">
                <a:latin typeface="Kaspersky Sans Display" panose="020B0003020000020004" pitchFamily="34" charset="0"/>
              </a:defRPr>
            </a:lvl2pPr>
            <a:lvl3pPr>
              <a:buSzPct val="120000"/>
              <a:defRPr sz="1200">
                <a:latin typeface="Kaspersky Sans Display" panose="020B0003020000020004" pitchFamily="34" charset="0"/>
              </a:defRPr>
            </a:lvl3pPr>
            <a:lvl4pPr marL="1600200" indent="-228600">
              <a:buSzPct val="120000"/>
              <a:buFont typeface="Arial" panose="020B0604020202020204" pitchFamily="34" charset="0"/>
              <a:buChar char="•"/>
              <a:defRPr sz="1000">
                <a:latin typeface="Kaspersky Sans Display" panose="020B0003020000020004" pitchFamily="34" charset="0"/>
              </a:defRPr>
            </a:lvl4pPr>
          </a:lstStyle>
          <a:p>
            <a:pPr lvl="0"/>
            <a:r>
              <a:rPr lang="en-US" dirty="0"/>
              <a:t>Hit *Enter* if you want to create </a:t>
            </a:r>
            <a:br>
              <a:rPr lang="en-US" dirty="0"/>
            </a:br>
            <a:r>
              <a:rPr lang="en-US" dirty="0"/>
              <a:t>a new bullet. </a:t>
            </a:r>
          </a:p>
          <a:p>
            <a:pPr lvl="1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second level bullet. </a:t>
            </a:r>
          </a:p>
          <a:p>
            <a:pPr lvl="2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third level bullet. </a:t>
            </a:r>
          </a:p>
          <a:p>
            <a:pPr lvl="3"/>
            <a:r>
              <a:rPr lang="en-US" dirty="0"/>
              <a:t>Hit *Tab* at the beginning if you </a:t>
            </a:r>
            <a:br>
              <a:rPr lang="en-US" dirty="0"/>
            </a:br>
            <a:r>
              <a:rPr lang="en-US" dirty="0"/>
              <a:t>want to create a fourth level bullet. </a:t>
            </a:r>
          </a:p>
        </p:txBody>
      </p:sp>
    </p:spTree>
    <p:extLst>
      <p:ext uri="{BB962C8B-B14F-4D97-AF65-F5344CB8AC3E}">
        <p14:creationId xmlns:p14="http://schemas.microsoft.com/office/powerpoint/2010/main" val="34612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662473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rgbClr val="000000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B2C78760-8541-46FF-8F29-E0080A751C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508" y="3795886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23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339502"/>
            <a:ext cx="662473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ru-RU" dirty="0"/>
            </a:br>
            <a:r>
              <a:rPr lang="en-US" dirty="0"/>
              <a:t>name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96519B-C2C5-0909-0B9B-441ACE5764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508" y="3795886"/>
            <a:ext cx="3708412" cy="1008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Ready-to-use layouts to save your time while preparing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08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quote+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864173" y="4263938"/>
            <a:ext cx="8028307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685B8EE9-0A39-9054-D05F-ED9E53304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408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864173" y="4263938"/>
            <a:ext cx="8028307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quote slide.</a:t>
            </a:r>
            <a:br>
              <a:rPr lang="ru-RU" dirty="0"/>
            </a:br>
            <a:r>
              <a:rPr lang="en-US" dirty="0"/>
              <a:t>Brevity is the soul of wit.</a:t>
            </a:r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2275A2-A77A-4D4C-A6EF-A849A113332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4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quote+author nam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Albert Einstein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53136D3-E034-7231-453E-8041008D99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4083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049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author nam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Everything should be as simple as possible, but not simpler.</a:t>
            </a:r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562C4-29CE-4F53-9C90-799D65CB2DF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3724B14-D8D7-4609-923C-E0238CC8E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Albert Einstein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80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1403B-28BE-4E3E-92C0-F705B97746C7}"/>
              </a:ext>
            </a:extLst>
          </p:cNvPr>
          <p:cNvSpPr txBox="1"/>
          <p:nvPr userDrawn="1"/>
        </p:nvSpPr>
        <p:spPr>
          <a:xfrm>
            <a:off x="7655252" y="195486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976664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88" y="4263938"/>
            <a:ext cx="799288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E35C2C4-E56C-3CE6-90EA-B8DBA045C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885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2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C82C5-1719-4908-A848-AEFE6300661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7A0C4EAD-D7C1-4857-8CB2-814AD7A7F0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88" y="4263938"/>
            <a:ext cx="799288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842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ootnot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8C45784-A450-BEB5-B9C3-9D7A47A63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31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footnot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8" y="951571"/>
            <a:ext cx="65887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a reference point slide. Be considerate and always mention the source.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0B930-8A49-4629-9A75-D1E4D0C8F74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E9C5BA9-B4F5-4332-9792-0062B490C2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3590" y="4263938"/>
            <a:ext cx="8028308" cy="540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Source Book, Source Author, Other Relevant Info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11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51520" y="591530"/>
            <a:ext cx="8640960" cy="30243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3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1997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4479925"/>
            <a:ext cx="8642350" cy="25241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/>
            </a:lvl1pPr>
            <a:lvl2pPr marL="0" indent="0" algn="ctr">
              <a:spcBef>
                <a:spcPts val="0"/>
              </a:spcBef>
              <a:buNone/>
              <a:defRPr sz="1500"/>
            </a:lvl2pPr>
            <a:lvl3pPr marL="0" indent="0" algn="ctr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2"/>
            <a:r>
              <a:rPr lang="en-US" dirty="0"/>
              <a:t>The year Kaspersky was founded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94D4F-BC75-441F-A7BD-8C346D9B3A8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place for he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Meaningful picture</a:t>
            </a:r>
          </a:p>
          <a:p>
            <a:r>
              <a:rPr lang="en-US" dirty="0"/>
              <a:t>inside the hexagon in</a:t>
            </a:r>
          </a:p>
          <a:p>
            <a:r>
              <a:rPr lang="en-US" dirty="0"/>
              <a:t>Freedom </a:t>
            </a:r>
            <a:r>
              <a:rPr lang="en-US" dirty="0" err="1"/>
              <a:t>photostyle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A74B2-2B96-4EB2-93BC-80EE0B9E7DC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6758BE1D-80A1-CD02-1EBA-8D8C1FF93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874" y="231490"/>
            <a:ext cx="8784391" cy="3243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A92E81D6-57D3-46D5-A88C-EBCC296572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69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D4606-FDF0-42A7-B38C-0F31B23CE40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5" name="Текст 10">
            <a:extLst>
              <a:ext uri="{FF2B5EF4-FFF2-40B4-BE49-F238E27FC236}">
                <a16:creationId xmlns:a16="http://schemas.microsoft.com/office/drawing/2014/main" id="{7C453BD9-6D37-46DD-A199-0490E1C5E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874" y="951570"/>
            <a:ext cx="4429126" cy="306034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Short statement.</a:t>
            </a:r>
          </a:p>
          <a:p>
            <a:r>
              <a:rPr lang="en-US" dirty="0"/>
              <a:t>Atmospheric</a:t>
            </a:r>
          </a:p>
          <a:p>
            <a:r>
              <a:rPr lang="en-US" dirty="0"/>
              <a:t>picture in Immersion</a:t>
            </a:r>
          </a:p>
          <a:p>
            <a:r>
              <a:rPr lang="en-US" dirty="0" err="1"/>
              <a:t>photostyle</a:t>
            </a:r>
            <a:r>
              <a:rPr lang="en-US" dirty="0"/>
              <a:t> used</a:t>
            </a:r>
          </a:p>
          <a:p>
            <a:r>
              <a:rPr lang="en-US" dirty="0"/>
              <a:t>as background.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7B1CF72-CB2F-55EB-DC43-5E43243E6B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874" y="231490"/>
            <a:ext cx="8784391" cy="32438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088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3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216000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7B3B9EA-9A5D-589D-587C-7FEB90FFBA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3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A5E0E4-D5B5-47F1-A96A-D27FEA261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3795886"/>
            <a:ext cx="2987675" cy="11521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b="0" dirty="0"/>
              <a:t>Practice summing up your points.</a:t>
            </a:r>
            <a:endParaRPr lang="x-none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8EB597DF-B612-40EA-A124-4D70B2CA99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55850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8F929C4-60D8-401D-B382-ABA94CBBEB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915567"/>
            <a:ext cx="2987675" cy="11881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500" b="0">
                <a:latin typeface="Kaspersky Sans Display" panose="020B0003020000020004" pitchFamily="34" charset="0"/>
              </a:defRPr>
            </a:lvl1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22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3 subhead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3 talking points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71172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Sub-Headlines Page-Title/Captions/Text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F69AD-879C-47DE-824E-20BCCAEB2385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47FDF-C135-4A24-854A-D4BB620C25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068" y="915566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Save time</a:t>
            </a:r>
            <a:br>
              <a:rPr lang="en-US" dirty="0"/>
            </a:br>
            <a:r>
              <a:rPr lang="en-US" dirty="0"/>
              <a:t>Use these layouts to save time for rehearsal.</a:t>
            </a:r>
            <a:endParaRPr lang="x-none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A6B88635-8180-49F6-8D44-297561A114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068" y="2372525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 is more</a:t>
            </a:r>
            <a:br>
              <a:rPr lang="en-US" dirty="0"/>
            </a:br>
            <a:r>
              <a:rPr lang="en-US" dirty="0"/>
              <a:t>Keep your texts short and focus on presenting.</a:t>
            </a:r>
            <a:endParaRPr lang="x-none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290C5E36-7805-4544-9ABB-20345A8BAE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068" y="3795290"/>
            <a:ext cx="2987675" cy="11715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Be smart</a:t>
            </a:r>
            <a:br>
              <a:rPr lang="en-US" dirty="0"/>
            </a:br>
            <a:r>
              <a:rPr lang="en-US" dirty="0"/>
              <a:t>Practice summing up your points.</a:t>
            </a:r>
            <a:endParaRPr lang="x-none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8F8AD63-9891-7E33-4729-83BC927459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96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1" i="0">
                <a:solidFill>
                  <a:srgbClr val="000000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20E0C0FE-FEC0-495E-BC7A-20DBC4A0A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3" y="4440657"/>
            <a:ext cx="1866471" cy="702843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id="{5787D4D6-3870-E146-BB05-FB6F6BF71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 i="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842256-54E1-92B4-8AF7-36E437D6AB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656" y="3291830"/>
            <a:ext cx="2699792" cy="138361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4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50785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50785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297BBBFA-7144-3734-99C0-D6AF55C542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+4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</p:spTree>
    <p:extLst>
      <p:ext uri="{BB962C8B-B14F-4D97-AF65-F5344CB8AC3E}">
        <p14:creationId xmlns:p14="http://schemas.microsoft.com/office/powerpoint/2010/main" val="483469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+4 subhead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ru-RU" dirty="0"/>
              <a:t>4</a:t>
            </a:r>
            <a:r>
              <a:rPr lang="en-US" dirty="0"/>
              <a:t> talking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DBA777-D408-4459-A7F6-3603D71F3C90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2605AE-A45E-4504-8B0C-02452502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4050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Focus</a:t>
            </a:r>
            <a:br>
              <a:rPr lang="en-US" dirty="0"/>
            </a:br>
            <a:r>
              <a:rPr lang="en-US" dirty="0"/>
              <a:t>3 points are optimal to keep audience focused.</a:t>
            </a:r>
            <a:endParaRPr lang="ru-RU" dirty="0"/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160FF622-0EC1-42C9-92DF-D38C8A8C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4050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Stress</a:t>
            </a:r>
            <a:br>
              <a:rPr lang="en-US" dirty="0"/>
            </a:br>
            <a:r>
              <a:rPr lang="en-US" dirty="0"/>
              <a:t>Be confident, and flaws will</a:t>
            </a:r>
            <a:br>
              <a:rPr lang="en-US" dirty="0"/>
            </a:br>
            <a:r>
              <a:rPr lang="en-US" dirty="0"/>
              <a:t>be overlooked.</a:t>
            </a:r>
            <a:endParaRPr lang="ru-RU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7A420F3F-A7E6-4D3C-9BDD-68D1F9DCE5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3794014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Rehearsal</a:t>
            </a:r>
            <a:br>
              <a:rPr lang="en-US" dirty="0"/>
            </a:br>
            <a:r>
              <a:rPr lang="en-US" dirty="0"/>
              <a:t>Record your voiceover and rehearse it.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1624BA17-FEF1-467A-BBF7-8CCE2BE8D6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89" y="2356280"/>
            <a:ext cx="2987675" cy="9715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buFontTx/>
              <a:buBlip>
                <a:blip r:embed="rId2"/>
              </a:buBlip>
              <a:defRPr sz="1500"/>
            </a:lvl2pPr>
            <a:lvl3pPr marL="0" indent="0">
              <a:buFontTx/>
              <a:buBlip>
                <a:blip r:embed="rId2"/>
              </a:buBlip>
              <a:defRPr sz="1500"/>
            </a:lvl3pPr>
            <a:lvl4pPr marL="0" indent="0">
              <a:buFontTx/>
              <a:buBlip>
                <a:blip r:embed="rId2"/>
              </a:buBlip>
              <a:defRPr sz="1500"/>
            </a:lvl4pPr>
            <a:lvl5pPr marL="0" indent="0">
              <a:buFontTx/>
              <a:buBlip>
                <a:blip r:embed="rId2"/>
              </a:buBlip>
              <a:defRPr sz="1500"/>
            </a:lvl5pPr>
          </a:lstStyle>
          <a:p>
            <a:pPr lvl="0"/>
            <a:r>
              <a:rPr lang="en-US" dirty="0"/>
              <a:t>Sub-heads</a:t>
            </a:r>
            <a:br>
              <a:rPr lang="en-US" dirty="0"/>
            </a:br>
            <a:r>
              <a:rPr lang="en-US" dirty="0"/>
              <a:t>Sub-heads type size is optimized at 45 pt.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A3621F96-1CD4-4EB5-B62A-CE7DAEC9E7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423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5DC2704-A755-D2A7-34E1-2444E7CC04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</p:spTree>
    <p:extLst>
      <p:ext uri="{BB962C8B-B14F-4D97-AF65-F5344CB8AC3E}">
        <p14:creationId xmlns:p14="http://schemas.microsoft.com/office/powerpoint/2010/main" val="4081095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C943E5A-80C9-C033-C2DE-B6D337E5E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D535894F-660D-1ED8-766F-D0A8C3147C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81D5BACF-615B-FAE2-7C8F-3E6CBD51E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798FCAA-6E52-D05A-E204-4899B24079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935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3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46D7DE5-B61A-6957-6519-19D52CEB8B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9C7C9955-D935-1FBF-2B66-9D3859E9C7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5622A4B8-D80C-C468-8992-AF5D3F9252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C1B21CE4-071B-3110-D429-8B22991B3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523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1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51BA1AD4-CAAD-F6D4-DA46-7F1EF829E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76C08842-CE47-4FCE-A8CD-6641D7C53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E9AAE646-8655-16B9-AE63-C80A8384F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DB0AD1B9-7D7E-101F-4A15-0702FC35F3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0346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2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sz="1800" dirty="0"/>
              <a:t>This is how you visualize</a:t>
            </a:r>
            <a:br>
              <a:rPr lang="en-US" sz="1800" dirty="0"/>
            </a:br>
            <a:r>
              <a:rPr lang="en-US" sz="1800" dirty="0"/>
              <a:t>a talking point. Play with text and opacity but keep it short.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0DBFAF95-B98B-43B4-539A-88ED49A53D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36CA9C90-23A7-C4B6-052B-0BC361E10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FEC3923D-D42A-4D59-4CC7-0D2E6DFCA8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34D308FD-E528-1F08-D18A-13BAF93155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193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highlight 3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162017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Talking Point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This is how you visualize</a:t>
            </a:r>
            <a:br>
              <a:rPr lang="en-US" dirty="0"/>
            </a:br>
            <a:r>
              <a:rPr lang="en-US" dirty="0"/>
              <a:t>a talking point. Play with text and opacity but keep it short.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893A92D-1FD8-19D1-6A58-576E2331FA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38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Deeper info slide title</a:t>
            </a:r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B64432B5-A1CC-B340-5722-3BE8174D19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Are they reading or listening?</a:t>
            </a:r>
          </a:p>
          <a:p>
            <a:pPr lvl="1"/>
            <a:r>
              <a:rPr lang="en-US" dirty="0"/>
              <a:t>Live audience will focus on your speech rather than on your slides. Don’t make them read too much.</a:t>
            </a:r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BAC34237-F142-F745-E679-5973DBA123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3628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Play with transparency </a:t>
            </a:r>
          </a:p>
          <a:p>
            <a:pPr lvl="1"/>
            <a:r>
              <a:rPr lang="en-US" dirty="0"/>
              <a:t>If you want to say more about a specific talking point, make others considerably more transparent.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2E163762-1B05-0821-BDC8-C1579CDE95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84986"/>
            <a:ext cx="2987625" cy="8640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Keep it short!</a:t>
            </a:r>
            <a:endParaRPr lang="ru-RU" dirty="0"/>
          </a:p>
          <a:p>
            <a:pPr lvl="1"/>
            <a:r>
              <a:rPr lang="en-US" dirty="0"/>
              <a:t>This is the most text you can put on one slide in your presentation.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290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text block+3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/>
            <a:r>
              <a:rPr lang="en-US" dirty="0"/>
              <a:t>Questions for the audience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800" b="0"/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dirty="0"/>
              <a:t>Asking questions is a great way of </a:t>
            </a:r>
            <a:r>
              <a:rPr lang="en-US" dirty="0" err="1"/>
              <a:t>inteaction</a:t>
            </a:r>
            <a:r>
              <a:rPr lang="en-US" dirty="0"/>
              <a:t> with your audience. Write them in the right column.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CE25C4E1-F9D5-4E85-8DB5-7276030C30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0072" y="917393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Be short!</a:t>
            </a:r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5D2964EF-C3E5-440A-8A1E-1F09E74F43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20072" y="1651459"/>
            <a:ext cx="2987675" cy="7182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Two lines maximum.</a:t>
            </a:r>
            <a:endParaRPr lang="ru-RU" dirty="0"/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858053E9-B372-4120-9936-2DC102C75B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0072" y="2369712"/>
            <a:ext cx="2987675" cy="9361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 b="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You can have less than three questions.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D999A596-551F-C35F-23DF-64808F156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40657"/>
            <a:ext cx="1935749" cy="72324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F2DE349-F63C-7E4F-B630-6552781E4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3E9321E-BD16-C64B-A467-21BEFE0EBD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D71B1AB6-DF96-4DE2-28E0-A0CC519157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409" y="3286490"/>
            <a:ext cx="2699793" cy="138895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66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1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23660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31754"/>
            <a:ext cx="2987625" cy="11082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>
                <a:solidFill>
                  <a:srgbClr val="A4A4A4"/>
                </a:solidFill>
              </a:rPr>
              <a:t>Talking point</a:t>
            </a:r>
          </a:p>
          <a:p>
            <a:pPr lvl="4"/>
            <a:r>
              <a:rPr lang="en-US" dirty="0">
                <a:solidFill>
                  <a:srgbClr val="A4A4A4"/>
                </a:solidFill>
              </a:rPr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6403F528-8DA2-4132-94A4-02ECD65142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4774" y="915566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</p:spTree>
    <p:extLst>
      <p:ext uri="{BB962C8B-B14F-4D97-AF65-F5344CB8AC3E}">
        <p14:creationId xmlns:p14="http://schemas.microsoft.com/office/powerpoint/2010/main" val="3234239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2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19722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23878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155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 block+highlight 3 bloc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62017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Big statement with support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915566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>
                <a:solidFill>
                  <a:srgbClr val="A4A4A4"/>
                </a:solidFill>
              </a:defRPr>
            </a:lvl1pPr>
            <a:lvl2pPr marL="0" indent="0">
              <a:spcBef>
                <a:spcPts val="0"/>
              </a:spcBef>
              <a:buNone/>
              <a:defRPr sz="1400" b="0">
                <a:solidFill>
                  <a:srgbClr val="A4A4A4"/>
                </a:solidFill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rgbClr val="A4A4A4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 your point with additional text, but keep it two lines maximum.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313915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>
                <a:solidFill>
                  <a:srgbClr val="A4A4A4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rgbClr val="A4A4A4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Use A4A4A4 grey for some points to draw focus to the other ones.</a:t>
            </a:r>
          </a:p>
        </p:txBody>
      </p:sp>
      <p:sp>
        <p:nvSpPr>
          <p:cNvPr id="9" name="Текст 16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2469600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 b="0"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800" b="1"/>
            </a:lvl3pPr>
            <a:lvl4pPr marL="0" indent="0">
              <a:spcBef>
                <a:spcPts val="0"/>
              </a:spcBef>
              <a:buNone/>
              <a:defRPr sz="1800" b="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1"/>
            <a:r>
              <a:rPr lang="en-US" dirty="0"/>
              <a:t>This is the way to present your big statement.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723878"/>
            <a:ext cx="2987625" cy="10981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Kaspersky Sans Display" panose="020B0003020000020004" pitchFamily="34" charset="0"/>
              </a:defRPr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Talking point</a:t>
            </a:r>
          </a:p>
          <a:p>
            <a:pPr lvl="1"/>
            <a:r>
              <a:rPr lang="en-US" dirty="0"/>
              <a:t>Stay consistent when playing with darkness and transparency.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D8AF7-3190-418A-B395-5F844894484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68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3 icons boxes+3 texts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863588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Icons</a:t>
            </a:r>
            <a:endParaRPr lang="ru-RU" dirty="0"/>
          </a:p>
          <a:p>
            <a:pPr lvl="4"/>
            <a:r>
              <a:rPr lang="en-US" sz="1400" dirty="0"/>
              <a:t>Browse through our PPT Toolkit to look for the one you need.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CF024-F58E-477E-A99B-B94DCBCE564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352FA027-CBA9-4EE1-AEEF-DA2ECEC25B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3795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Copy/Paste</a:t>
            </a:r>
            <a:endParaRPr lang="ru-RU" dirty="0"/>
          </a:p>
          <a:p>
            <a:pPr lvl="4"/>
            <a:r>
              <a:rPr lang="en-US" sz="1400" dirty="0"/>
              <a:t>You can copy and paste icons between PowerPoint files.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B6229EBE-BFE2-488A-B830-D0D28675D9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24002" y="2175706"/>
            <a:ext cx="2268252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Updates</a:t>
            </a:r>
            <a:endParaRPr lang="ru-RU" dirty="0"/>
          </a:p>
          <a:p>
            <a:pPr lvl="4"/>
            <a:r>
              <a:rPr lang="en-US" sz="1400" dirty="0"/>
              <a:t>We’ll keep you posted about updates to our custom icon set.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1BDFF9C8-18D2-F642-81ED-B48D42D503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55735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89BBF703-EF88-234C-A415-46B0D4F6FA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837851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2807807-A630-8B4C-9E7A-03B00CE3A38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719968" y="1527634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D42372F-3464-FC44-04BF-C2BE726C14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19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3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062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4 icons boxes+4 texts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955735" y="1167318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6F97B2-1CC9-481A-BC7D-B1321F0589D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919FA5C8-65CC-4EFD-AF31-1BF3F4019B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1798414"/>
            <a:ext cx="3712344" cy="1133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1</a:t>
            </a:r>
            <a:endParaRPr lang="ru-RU" dirty="0"/>
          </a:p>
          <a:p>
            <a:pPr lvl="4"/>
            <a:r>
              <a:rPr lang="en-US" sz="1400" dirty="0"/>
              <a:t>Icons represent content.</a:t>
            </a:r>
            <a:endParaRPr lang="ru-RU" sz="1400" dirty="0"/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479100E1-928B-4122-9A22-0B97703340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4067" y="1798414"/>
            <a:ext cx="3712344" cy="1133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2</a:t>
            </a:r>
            <a:endParaRPr lang="ru-RU" dirty="0"/>
          </a:p>
          <a:p>
            <a:pPr lvl="4"/>
            <a:r>
              <a:rPr lang="en-US" sz="1400" dirty="0"/>
              <a:t>Icons are visually simple and depict </a:t>
            </a:r>
            <a:br>
              <a:rPr lang="en-US" sz="1400" dirty="0"/>
            </a:br>
            <a:r>
              <a:rPr lang="en-US" sz="1400" dirty="0"/>
              <a:t>specific concepts.</a:t>
            </a:r>
            <a:endParaRPr lang="ru-RU" sz="1400" dirty="0"/>
          </a:p>
        </p:txBody>
      </p:sp>
      <p:sp>
        <p:nvSpPr>
          <p:cNvPr id="22" name="Текст 7">
            <a:extLst>
              <a:ext uri="{FF2B5EF4-FFF2-40B4-BE49-F238E27FC236}">
                <a16:creationId xmlns:a16="http://schemas.microsoft.com/office/drawing/2014/main" id="{7229CF3B-B185-4169-B59B-50FEE6DDAD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3588" y="3761382"/>
            <a:ext cx="3712344" cy="1133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3</a:t>
            </a:r>
            <a:endParaRPr lang="ru-RU" dirty="0"/>
          </a:p>
          <a:p>
            <a:pPr lvl="4"/>
            <a:r>
              <a:rPr lang="en-US" sz="1400" dirty="0"/>
              <a:t>One slide is not enough? Duplicate it </a:t>
            </a:r>
            <a:br>
              <a:rPr lang="en-US" sz="1400" dirty="0"/>
            </a:br>
            <a:r>
              <a:rPr lang="en-US" sz="1400" dirty="0"/>
              <a:t>and add “cont.” to your title.</a:t>
            </a:r>
            <a:endParaRPr lang="ru-RU" sz="1400" dirty="0"/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A3B3C620-BE07-42BA-AAFD-F2CA99148D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84067" y="3761383"/>
            <a:ext cx="3712344" cy="11333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Point 4</a:t>
            </a:r>
            <a:endParaRPr lang="ru-RU" dirty="0"/>
          </a:p>
          <a:p>
            <a:pPr lvl="4"/>
            <a:r>
              <a:rPr lang="en-US" sz="1400" dirty="0"/>
              <a:t>These layouts will make your slides </a:t>
            </a:r>
            <a:br>
              <a:rPr lang="en-US" sz="1400" dirty="0"/>
            </a:br>
            <a:r>
              <a:rPr lang="en-US" sz="1400" dirty="0"/>
              <a:t>more coherent. You’ll see!</a:t>
            </a:r>
            <a:endParaRPr lang="ru-RU" sz="1400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2EA28BFF-63EC-1E41-BDD9-5A909D8D9D1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285181" y="1158670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07C50448-5FA9-6540-A4C4-EB396E12260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55735" y="3130562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0A0F4EC9-7325-ED45-AF2E-852C575B0B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85181" y="3130562"/>
            <a:ext cx="577482" cy="509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EF14ED37-1D8F-A07E-2F7C-96C6A6248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19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ru-RU" dirty="0"/>
              <a:t>4</a:t>
            </a:r>
            <a:r>
              <a:rPr lang="en-US" dirty="0"/>
              <a:t> icons with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991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image+speaker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5062240C-E341-443E-93A5-4F63D7A6F9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04148" y="3075806"/>
            <a:ext cx="226745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+mn-lt"/>
              </a:defRPr>
            </a:lvl1pPr>
            <a:lvl2pPr marL="0" indent="0">
              <a:buNone/>
              <a:defRPr sz="1500">
                <a:latin typeface="Kaspersky Sans Display" panose="020B0003020000020004" pitchFamily="34" charset="0"/>
              </a:defRPr>
            </a:lvl2pPr>
          </a:lstStyle>
          <a:p>
            <a:pPr lvl="0"/>
            <a:r>
              <a:rPr lang="en-US" dirty="0"/>
              <a:t>Speaker person</a:t>
            </a:r>
            <a:endParaRPr lang="ru-RU" dirty="0"/>
          </a:p>
          <a:p>
            <a:pPr lvl="1"/>
            <a:endParaRPr lang="ru-RU" dirty="0"/>
          </a:p>
          <a:p>
            <a:pPr lvl="1"/>
            <a:r>
              <a:rPr lang="en-US" dirty="0"/>
              <a:t>Speaker title</a:t>
            </a:r>
          </a:p>
          <a:p>
            <a:pPr lvl="1"/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442849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4428480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6011750" y="1131589"/>
            <a:ext cx="1439862" cy="144016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24B81-98E0-4AC3-AA79-05A9E719595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+images+speakers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370841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Talk Title</a:t>
            </a:r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1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7" hasCustomPrompt="1"/>
          </p:nvPr>
        </p:nvSpPr>
        <p:spPr>
          <a:xfrm>
            <a:off x="529208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8" hasCustomPrompt="1"/>
          </p:nvPr>
        </p:nvSpPr>
        <p:spPr>
          <a:xfrm>
            <a:off x="601216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673224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9"/>
          <p:cNvSpPr>
            <a:spLocks noGrp="1"/>
          </p:cNvSpPr>
          <p:nvPr>
            <p:ph type="pic" sz="quarter" idx="20" hasCustomPrompt="1"/>
          </p:nvPr>
        </p:nvSpPr>
        <p:spPr>
          <a:xfrm>
            <a:off x="745232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8172400" y="185167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991A3-27AA-4616-AE18-72574766555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72D04FD7-509C-42A3-BFA5-BABEC42B0E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1" y="3075807"/>
            <a:ext cx="2988319" cy="1656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108000"/>
              <a:buFontTx/>
              <a:buNone/>
              <a:defRPr sz="14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235EB5F8-8ABE-45BC-A3E6-3E2537B72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63988" y="3075806"/>
            <a:ext cx="4428479" cy="16561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i="0">
                <a:latin typeface="+mn-lt"/>
              </a:defRPr>
            </a:lvl1pPr>
            <a:lvl2pPr marL="0" indent="0">
              <a:buNone/>
              <a:defRPr sz="1500"/>
            </a:lvl2pPr>
          </a:lstStyle>
          <a:p>
            <a:pPr lvl="0"/>
            <a:r>
              <a:rPr lang="en-US" dirty="0"/>
              <a:t>Name of the team working on this subject </a:t>
            </a:r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532676"/>
            <a:ext cx="8640960" cy="842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54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Thank you! 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91680" y="1632131"/>
            <a:ext cx="5760639" cy="72008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1"/>
            </a:lvl4pPr>
            <a:lvl5pPr marL="0" indent="0" algn="ct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Kaspersky Sans Display" panose="020B0003020000020004" pitchFamily="34" charset="0"/>
              </a:defRPr>
            </a:lvl5pPr>
          </a:lstStyle>
          <a:p>
            <a:pPr lvl="4"/>
            <a:r>
              <a:rPr lang="en-US" dirty="0"/>
              <a:t>Subtitle </a:t>
            </a:r>
            <a:endParaRPr lang="ru-RU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25152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person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6" hasCustomPrompt="1"/>
          </p:nvPr>
        </p:nvSpPr>
        <p:spPr>
          <a:xfrm>
            <a:off x="4211960" y="2571340"/>
            <a:ext cx="720080" cy="72008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2" name="Текст 18"/>
          <p:cNvSpPr>
            <a:spLocks noGrp="1"/>
          </p:cNvSpPr>
          <p:nvPr>
            <p:ph type="body" sz="quarter" idx="17" hasCustomPrompt="1"/>
          </p:nvPr>
        </p:nvSpPr>
        <p:spPr>
          <a:xfrm>
            <a:off x="313184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Speaker title</a:t>
            </a:r>
            <a:endParaRPr lang="ru-RU" dirty="0"/>
          </a:p>
        </p:txBody>
      </p:sp>
      <p:sp>
        <p:nvSpPr>
          <p:cNvPr id="13" name="Текст 18"/>
          <p:cNvSpPr>
            <a:spLocks noGrp="1"/>
          </p:cNvSpPr>
          <p:nvPr>
            <p:ph type="body" sz="quarter" idx="18" hasCustomPrompt="1"/>
          </p:nvPr>
        </p:nvSpPr>
        <p:spPr>
          <a:xfrm>
            <a:off x="6012160" y="3781599"/>
            <a:ext cx="2880320" cy="36004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500" b="1"/>
            </a:lvl1pPr>
            <a:lvl2pPr marL="0" indent="0" algn="ctr">
              <a:spcBef>
                <a:spcPts val="0"/>
              </a:spcBef>
              <a:buNone/>
              <a:defRPr sz="1500" b="1"/>
            </a:lvl2pPr>
            <a:lvl3pPr marL="0" indent="0" algn="ctr">
              <a:spcBef>
                <a:spcPts val="0"/>
              </a:spcBef>
              <a:buNone/>
              <a:defRPr sz="1500"/>
            </a:lvl3pPr>
            <a:lvl4pPr marL="0" indent="0" algn="ctr">
              <a:spcBef>
                <a:spcPts val="0"/>
              </a:spcBef>
              <a:buNone/>
              <a:defRPr sz="1500" b="0" i="0">
                <a:solidFill>
                  <a:srgbClr val="000000"/>
                </a:solidFill>
                <a:latin typeface="+mn-lt"/>
              </a:defRPr>
            </a:lvl4pPr>
            <a:lvl5pPr marL="0" indent="0" algn="ctr">
              <a:spcBef>
                <a:spcPts val="0"/>
              </a:spcBef>
              <a:buNone/>
              <a:defRPr sz="1400"/>
            </a:lvl5pPr>
          </a:lstStyle>
          <a:p>
            <a:pPr lvl="3"/>
            <a:r>
              <a:rPr lang="en-US" dirty="0"/>
              <a:t>@</a:t>
            </a:r>
            <a:r>
              <a:rPr lang="en-US" dirty="0" err="1"/>
              <a:t>socialmediahandle</a:t>
            </a:r>
            <a:endParaRPr lang="ru-RU" dirty="0"/>
          </a:p>
        </p:txBody>
      </p:sp>
      <p:pic>
        <p:nvPicPr>
          <p:cNvPr id="9" name="Рисунок 8" descr="Kaspersky logo black.png_645E5772.png">
            <a:extLst>
              <a:ext uri="{FF2B5EF4-FFF2-40B4-BE49-F238E27FC236}">
                <a16:creationId xmlns:a16="http://schemas.microsoft.com/office/drawing/2014/main" id="{E795FB51-92F8-48AC-A9E1-D48C5A5E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70" y="4398429"/>
            <a:ext cx="1425858" cy="536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363"/>
            <a:ext cx="432047" cy="340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5F70B2-80A5-42F9-983C-B873361449D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5C8B064D-84E2-4BD9-A496-946B192E8F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F2260ECF-D720-49DC-832A-EEEE9AAB12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&amp; comment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1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You will never win</a:t>
            </a:r>
            <a:br>
              <a:rPr lang="ru-RU" dirty="0"/>
            </a:br>
            <a:r>
              <a:rPr lang="en-US" dirty="0"/>
              <a:t>if you never begin.</a:t>
            </a:r>
            <a:endParaRPr lang="ru-RU" dirty="0"/>
          </a:p>
        </p:txBody>
      </p:sp>
      <p:pic>
        <p:nvPicPr>
          <p:cNvPr id="8" name="Рисунок 7" descr="quote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131591"/>
            <a:ext cx="432048" cy="3408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98CC0-A7FB-4AB0-8943-F205CC77C582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6AAFE-5057-4BD3-AEB2-FD839A9524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4148" y="2355850"/>
            <a:ext cx="2268537" cy="190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 you feel inspired </a:t>
            </a:r>
            <a:br>
              <a:rPr lang="uk-UA" dirty="0"/>
            </a:br>
            <a:r>
              <a:rPr lang="en-US" dirty="0"/>
              <a:t>to create your presentation?</a:t>
            </a:r>
            <a:br>
              <a:rPr lang="ru-RU" dirty="0"/>
            </a:br>
            <a:br>
              <a:rPr lang="ru-RU" dirty="0"/>
            </a:br>
            <a:r>
              <a:rPr lang="en-US" dirty="0"/>
              <a:t>Use powerful quotes </a:t>
            </a:r>
            <a:br>
              <a:rPr lang="uk-UA" dirty="0"/>
            </a:br>
            <a:r>
              <a:rPr lang="en-US" dirty="0"/>
              <a:t>to get your audience </a:t>
            </a:r>
            <a:br>
              <a:rPr lang="uk-UA" dirty="0"/>
            </a:br>
            <a:r>
              <a:rPr lang="en-US" dirty="0"/>
              <a:t>in the mood.</a:t>
            </a:r>
            <a:endParaRPr lang="ru-RU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B057C0E-3544-4B41-B747-7AB37DBAF7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89" y="4264025"/>
            <a:ext cx="8028891" cy="54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Helen Rowland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with animation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02C58D6-E2E9-E344-B46A-A7AFF92CA5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440657"/>
            <a:ext cx="1935749" cy="72324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DF27BE7-574D-6A4A-9910-99A0945A1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04" y="787371"/>
            <a:ext cx="5878996" cy="1800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0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How-to Deck</a:t>
            </a:r>
            <a:endParaRPr lang="ru-RU" dirty="0"/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BEAAC2BD-B9F0-D343-9E27-F98B1473BB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2268303" cy="348321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1" i="0">
                <a:solidFill>
                  <a:schemeClr val="bg1"/>
                </a:solidFill>
                <a:latin typeface="Kaspersky Sans Display Semibold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Event name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F8DAC67D-6E63-9609-49E1-19FE5CBA25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2409" y="3286490"/>
            <a:ext cx="2699793" cy="138895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Speaker person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0717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/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  <a:p>
            <a:pPr lvl="2"/>
            <a:endParaRPr lang="en-US" dirty="0">
              <a:solidFill>
                <a:srgbClr val="A4A4A4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4463988" y="1059582"/>
            <a:ext cx="3708412" cy="36724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500"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buNone/>
              <a:defRPr sz="1500" b="1"/>
            </a:lvl2pPr>
            <a:lvl3pPr marL="0" indent="0">
              <a:lnSpc>
                <a:spcPct val="117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3pPr>
            <a:lvl4pPr marL="0" indent="0">
              <a:spcBef>
                <a:spcPts val="300"/>
              </a:spcBef>
              <a:buNone/>
              <a:defRPr sz="1500" b="1"/>
            </a:lvl4pPr>
            <a:lvl5pPr marL="0" indent="0">
              <a:spcBef>
                <a:spcPts val="300"/>
              </a:spcBef>
              <a:buNone/>
              <a:defRPr sz="1400"/>
            </a:lvl5pPr>
          </a:lstStyle>
          <a:p>
            <a:pPr lvl="2"/>
            <a:r>
              <a:rPr lang="en-US" dirty="0"/>
              <a:t>Highlight parts</a:t>
            </a:r>
            <a:br>
              <a:rPr lang="ru-RU" dirty="0"/>
            </a:br>
            <a:br>
              <a:rPr lang="ru-RU" dirty="0"/>
            </a:br>
            <a:r>
              <a:rPr lang="en-US" dirty="0">
                <a:solidFill>
                  <a:srgbClr val="A4A4A4"/>
                </a:solidFill>
              </a:rPr>
              <a:t>As you introduce them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This text should be grey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en-US" dirty="0">
                <a:solidFill>
                  <a:srgbClr val="A4A4A4"/>
                </a:solidFill>
              </a:rPr>
              <a:t>A4A4A4 grey exactly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5</a:t>
            </a:r>
            <a:br>
              <a:rPr lang="ru-RU" dirty="0">
                <a:solidFill>
                  <a:srgbClr val="A4A4A4"/>
                </a:solidFill>
              </a:rPr>
            </a:br>
            <a:br>
              <a:rPr lang="ru-RU" dirty="0">
                <a:solidFill>
                  <a:srgbClr val="A4A4A4"/>
                </a:solidFill>
              </a:rPr>
            </a:br>
            <a:r>
              <a:rPr lang="pt-BR" dirty="0">
                <a:solidFill>
                  <a:srgbClr val="A4A4A4"/>
                </a:solidFill>
              </a:rPr>
              <a:t>Agenda item </a:t>
            </a:r>
            <a:r>
              <a:rPr lang="ru-RU" dirty="0">
                <a:solidFill>
                  <a:srgbClr val="A4A4A4"/>
                </a:solidFill>
              </a:rPr>
              <a:t>6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63588" y="951570"/>
            <a:ext cx="2987687" cy="16921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Agenda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6AF02-8203-46B7-AA02-A1A1DADED496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4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BAC44AA3-CDD7-43A1-98BA-9B4B04E09F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latin typeface="Kaspersky Sans Mono" panose="02000109020000020004" pitchFamily="49" charset="0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6BFB2-5EEF-44C9-B63F-D71AD205E249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0FC5BE1-6285-C6A7-1A1F-B747910748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497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de sampl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2E0D2B-D740-4772-8705-2D10F7C55E57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F0F924C7-36B4-4308-915A-A25976A370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3600" y="1023938"/>
            <a:ext cx="5868988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Kaspersky Sans Mono" panose="02000109020000020004" pitchFamily="49" charset="0"/>
              </a:defRPr>
            </a:lvl1pPr>
          </a:lstStyle>
          <a:p>
            <a:pPr lvl="0"/>
            <a:r>
              <a:rPr lang="en-US" dirty="0"/>
              <a:t>"</a:t>
            </a:r>
            <a:r>
              <a:rPr lang="en-US" dirty="0" err="1"/>
              <a:t>contentBylineItems</a:t>
            </a:r>
            <a:r>
              <a:rPr lang="en-US" dirty="0"/>
              <a:t>": [</a:t>
            </a:r>
            <a:br>
              <a:rPr lang="en-US" dirty="0"/>
            </a:br>
            <a:r>
              <a:rPr lang="en-US" dirty="0"/>
              <a:t>  {</a:t>
            </a:r>
            <a:br>
              <a:rPr lang="en-US" dirty="0"/>
            </a:br>
            <a:r>
              <a:rPr lang="en-US" dirty="0"/>
              <a:t>    "context": "addon",</a:t>
            </a:r>
            <a:br>
              <a:rPr lang="en-US" dirty="0"/>
            </a:br>
            <a:r>
              <a:rPr lang="en-US" dirty="0"/>
              <a:t>    "target": { "type": "</a:t>
            </a:r>
            <a:r>
              <a:rPr lang="en-US" dirty="0" err="1"/>
              <a:t>inlinedialog</a:t>
            </a:r>
            <a:r>
              <a:rPr lang="en-US" dirty="0"/>
              <a:t>" },</a:t>
            </a:r>
            <a:br>
              <a:rPr lang="en-US" dirty="0"/>
            </a:br>
            <a:r>
              <a:rPr lang="en-US" dirty="0"/>
              <a:t>    "tooltip": { "value": "Approvals" },</a:t>
            </a:r>
            <a:br>
              <a:rPr lang="en-US" dirty="0"/>
            </a:br>
            <a:r>
              <a:rPr lang="en-US" dirty="0"/>
              <a:t>    "icon": { "</a:t>
            </a:r>
            <a:r>
              <a:rPr lang="en-US" dirty="0" err="1"/>
              <a:t>url</a:t>
            </a:r>
            <a:r>
              <a:rPr lang="en-US" dirty="0"/>
              <a:t>": "/images/approval.png" },</a:t>
            </a:r>
            <a:br>
              <a:rPr lang="en-US" dirty="0"/>
            </a:br>
            <a:r>
              <a:rPr lang="en-US" dirty="0"/>
              <a:t>    "name": { "value": "Page Approvals" },</a:t>
            </a:r>
            <a:br>
              <a:rPr lang="en-US" dirty="0"/>
            </a:br>
            <a:r>
              <a:rPr lang="en-US" dirty="0"/>
              <a:t>    "key": "byline-item",</a:t>
            </a:r>
            <a:br>
              <a:rPr lang="en-US" dirty="0"/>
            </a:br>
            <a:r>
              <a:rPr lang="en-US" dirty="0"/>
              <a:t>    "</a:t>
            </a:r>
            <a:r>
              <a:rPr lang="en-US" dirty="0" err="1"/>
              <a:t>url</a:t>
            </a:r>
            <a:r>
              <a:rPr lang="en-US" dirty="0"/>
              <a:t>": "/</a:t>
            </a:r>
            <a:r>
              <a:rPr lang="en-US" dirty="0" err="1"/>
              <a:t>approvals?contentId</a:t>
            </a:r>
            <a:r>
              <a:rPr lang="en-US" dirty="0"/>
              <a:t>={content.id}"</a:t>
            </a:r>
            <a:br>
              <a:rPr lang="en-US" dirty="0"/>
            </a:br>
            <a:r>
              <a:rPr lang="en-US" dirty="0"/>
              <a:t>  }</a:t>
            </a:r>
            <a:br>
              <a:rPr lang="en-US" dirty="0"/>
            </a:br>
            <a:r>
              <a:rPr lang="en-US" dirty="0"/>
              <a:t>]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BA40877-94A4-40F5-8A0E-382B04CAAC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Code sample with header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38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+2 text block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Kaspersky Sans Display" panose="020B00030200000200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298833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Use to show two sides of</a:t>
            </a:r>
            <a:br>
              <a:rPr lang="ru-RU" dirty="0"/>
            </a:br>
            <a:r>
              <a:rPr lang="en-US" dirty="0"/>
              <a:t>a point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5184069" y="951571"/>
            <a:ext cx="2988331" cy="28803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Make audience follow your line of thought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223F4-6F17-4E91-AECC-76314429F3EA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2522B71-15B3-8321-7DC8-C6F8C13DF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4067021" cy="330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One side</a:t>
            </a:r>
            <a:endParaRPr lang="ru-RU" dirty="0"/>
          </a:p>
        </p:txBody>
      </p:sp>
      <p:sp>
        <p:nvSpPr>
          <p:cNvPr id="3" name="Текст 3">
            <a:extLst>
              <a:ext uri="{FF2B5EF4-FFF2-40B4-BE49-F238E27FC236}">
                <a16:creationId xmlns:a16="http://schemas.microsoft.com/office/drawing/2014/main" id="{16009B33-61A5-8032-868E-6FBAA7A58C0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62003" y="231490"/>
            <a:ext cx="4067021" cy="33037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n>
                  <a:noFill/>
                </a:ln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The other side</a:t>
            </a:r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diagram+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1075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A09F60A8-1AF8-4625-AB2D-4CCE5FF6D26F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7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649D1E1-F65D-58EA-1283-DC14AC9E2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155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diagram+3 text blocks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6" name="Диаграмма 2">
            <a:extLst>
              <a:ext uri="{FF2B5EF4-FFF2-40B4-BE49-F238E27FC236}">
                <a16:creationId xmlns:a16="http://schemas.microsoft.com/office/drawing/2014/main" id="{4EEA333C-2C24-4ACA-8ABA-09C3F01154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255057" y="1131888"/>
            <a:ext cx="4321175" cy="3600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Diagram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ED9BB3B-F7C8-608A-5676-20C82BBBE6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155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Chart with supporting text</a:t>
            </a:r>
            <a:endParaRPr lang="ru-RU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EFB0758B-F3D5-2545-1BA6-C0F85B773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Talking point</a:t>
            </a:r>
          </a:p>
          <a:p>
            <a:pPr lvl="4"/>
            <a:r>
              <a:rPr lang="en-US" dirty="0"/>
              <a:t>Supporting text for the talking point relevant to the whole data set.</a:t>
            </a:r>
            <a:endParaRPr lang="ru-RU" dirty="0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75C8BFDA-9C88-4F81-4F7B-EBA9731B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Give it some space</a:t>
            </a:r>
          </a:p>
          <a:p>
            <a:pPr lvl="4"/>
            <a:r>
              <a:rPr lang="en-US" dirty="0"/>
              <a:t>You don’t need to put text here.</a:t>
            </a:r>
            <a:endParaRPr lang="ru-RU" dirty="0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32CAD52-9B26-1420-76BE-3725DB1F72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1075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Think about it this way</a:t>
            </a:r>
          </a:p>
          <a:p>
            <a:pPr lvl="4"/>
            <a:r>
              <a:rPr lang="en-US" dirty="0"/>
              <a:t>If your info is important enough, it deserves its own slide.</a:t>
            </a:r>
          </a:p>
        </p:txBody>
      </p:sp>
    </p:spTree>
    <p:extLst>
      <p:ext uri="{BB962C8B-B14F-4D97-AF65-F5344CB8AC3E}">
        <p14:creationId xmlns:p14="http://schemas.microsoft.com/office/powerpoint/2010/main" val="3933363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image+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184068" y="1044714"/>
            <a:ext cx="2988332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Screenshots</a:t>
            </a:r>
            <a:endParaRPr lang="ru-RU" dirty="0"/>
          </a:p>
          <a:p>
            <a:pPr lvl="4"/>
            <a:r>
              <a:rPr lang="en-US" dirty="0"/>
              <a:t>Make a screenshot and paste on your slide to illustrate something.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5184775" y="2424601"/>
            <a:ext cx="2987625" cy="11161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 i="0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Usage</a:t>
            </a:r>
          </a:p>
          <a:p>
            <a:pPr lvl="4"/>
            <a:r>
              <a:rPr lang="en-US" dirty="0"/>
              <a:t>Use it when referencing anything from a site </a:t>
            </a:r>
            <a:endParaRPr lang="ru-RU" dirty="0"/>
          </a:p>
          <a:p>
            <a:pPr lvl="4"/>
            <a:r>
              <a:rPr lang="en-US" dirty="0"/>
              <a:t>to a product. </a:t>
            </a:r>
          </a:p>
        </p:txBody>
      </p:sp>
      <p:sp>
        <p:nvSpPr>
          <p:cNvPr id="13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5184775" y="3804488"/>
            <a:ext cx="2987625" cy="103551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500" b="1"/>
            </a:lvl1pPr>
            <a:lvl2pPr marL="0" indent="0">
              <a:spcBef>
                <a:spcPts val="0"/>
              </a:spcBef>
              <a:buNone/>
              <a:defRPr sz="1500" b="0" i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 i="0">
                <a:latin typeface="+mn-lt"/>
              </a:defRPr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3"/>
            <a:r>
              <a:rPr lang="en-US" dirty="0"/>
              <a:t>Highlight</a:t>
            </a:r>
          </a:p>
          <a:p>
            <a:pPr lvl="4"/>
            <a:r>
              <a:rPr lang="en-US" dirty="0"/>
              <a:t>Highlight any area to draw attention to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881935-8B8F-46BC-AC58-6AE8618AD3E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BA6C0DA8-D963-4140-849B-B36CA74DA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432117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F1BCD73-5451-EBF4-90DA-1B5AFD4094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 and call-outs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420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wide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BEF5C1F1-1B25-F0AF-1731-945F388F5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369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wide screen imag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796FD81F-A764-C650-8365-19B50C8E85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Screenshots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03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">
            <a:extLst>
              <a:ext uri="{FF2B5EF4-FFF2-40B4-BE49-F238E27FC236}">
                <a16:creationId xmlns:a16="http://schemas.microsoft.com/office/drawing/2014/main" id="{AC560601-56C7-44A1-9B1E-ABB9AE516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26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r>
              <a:rPr lang="en-US" dirty="0"/>
              <a:t>This is where your big statement should be.</a:t>
            </a:r>
            <a:br>
              <a:rPr lang="ru-RU" dirty="0"/>
            </a:br>
            <a:r>
              <a:rPr lang="en-US" dirty="0"/>
              <a:t>Use light background</a:t>
            </a:r>
            <a:br>
              <a:rPr lang="ru-RU" dirty="0"/>
            </a:br>
            <a:r>
              <a:rPr lang="en-US" dirty="0"/>
              <a:t>for lighter points.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55252" y="216000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image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250825" y="1131888"/>
            <a:ext cx="8641655" cy="3600102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2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046ED-31B3-409B-B2F0-C4D44CF63658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54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3F185-748D-4142-B889-E9E2A48CD7EC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9AF8825E-A21A-D9DA-0E86-AA43EA1D7B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able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9A15C6-1F75-49C7-9861-12821906450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8" name="Таблица 9">
            <a:extLst>
              <a:ext uri="{FF2B5EF4-FFF2-40B4-BE49-F238E27FC236}">
                <a16:creationId xmlns:a16="http://schemas.microsoft.com/office/drawing/2014/main" id="{003C9678-E091-488B-9D3D-2CA02CA830D2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1131591"/>
            <a:ext cx="8642350" cy="3600748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1DF603DA-2EFC-FCE7-A554-28E71B8C22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Table with titles</a:t>
            </a:r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2 images+2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5432-EAA9-43B3-8087-36403D00A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87378" cy="5143500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255040C-0236-4524-972D-54ACDE8C0B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1357" y="1139037"/>
            <a:ext cx="1432742" cy="14327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8EB97E7-AC24-4319-A780-C168E7F7B97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92068" y="1139037"/>
            <a:ext cx="1432742" cy="143271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>
                <a:latin typeface="Kaspersky Sans Display" panose="020B0003020000020004" pitchFamily="34" charset="0"/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3885D-E9FA-4F2B-B974-4968CC5A4C91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814FF5DE-0084-40F5-AB6D-2B4EFA756D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358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Before</a:t>
            </a:r>
            <a:endParaRPr lang="ru-RU" dirty="0"/>
          </a:p>
          <a:p>
            <a:pPr lvl="4"/>
            <a:r>
              <a:rPr lang="en-US" sz="1400" dirty="0"/>
              <a:t>Paste icon or image that supports your point here.</a:t>
            </a:r>
            <a:endParaRPr lang="ru-RU" sz="1400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4D397B2B-CA12-4452-BD16-4B05EC81EF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1208" y="2715766"/>
            <a:ext cx="2268239" cy="11881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1400" b="0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>
                <a:latin typeface="Kaspersky Sans Display" panose="020B0003020000020004" pitchFamily="34" charset="0"/>
              </a:defRPr>
            </a:lvl5pPr>
          </a:lstStyle>
          <a:p>
            <a:pPr lvl="0"/>
            <a:r>
              <a:rPr lang="en-US" dirty="0"/>
              <a:t>After</a:t>
            </a:r>
            <a:endParaRPr lang="ru-RU" dirty="0"/>
          </a:p>
          <a:p>
            <a:pPr lvl="4"/>
            <a:r>
              <a:rPr lang="en-US" sz="1400" dirty="0"/>
              <a:t>Make sure your icons and pictures are consistent with Kaspersky graphics.</a:t>
            </a: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C97018B5-8D60-D87B-5AFE-A8F30CE742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858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tx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3586529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 (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C03521-D966-40AE-A046-9419F8E5994D}"/>
              </a:ext>
            </a:extLst>
          </p:cNvPr>
          <p:cNvSpPr txBox="1"/>
          <p:nvPr userDrawn="1"/>
        </p:nvSpPr>
        <p:spPr>
          <a:xfrm>
            <a:off x="7655252" y="216000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baseline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baseline="0" dirty="0">
              <a:solidFill>
                <a:schemeClr val="tx1"/>
              </a:solidFill>
              <a:latin typeface="Kaspersky Sans Display Semibold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2051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Background (pag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6A3644-DD2E-28EF-6903-70585A16B993}"/>
              </a:ext>
            </a:extLst>
          </p:cNvPr>
          <p:cNvSpPr txBox="1"/>
          <p:nvPr userDrawn="1"/>
        </p:nvSpPr>
        <p:spPr>
          <a:xfrm>
            <a:off x="7655252" y="39895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baseline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baseline="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8749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559">
          <p15:clr>
            <a:srgbClr val="FBAE40"/>
          </p15:clr>
        </p15:guide>
        <p15:guide id="2" pos="7121">
          <p15:clr>
            <a:srgbClr val="FBAE40"/>
          </p15:clr>
        </p15:guide>
        <p15:guide id="3" orient="horz" pos="3759">
          <p15:clr>
            <a:srgbClr val="FBAE40"/>
          </p15:clr>
        </p15:guide>
        <p15:guide id="4" orient="horz" pos="87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5B0507F-CDAA-744C-BE51-885A42351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05" y="339502"/>
            <a:ext cx="5878996" cy="1800200"/>
          </a:xfrm>
        </p:spPr>
        <p:txBody>
          <a:bodyPr anchor="t">
            <a:normAutofit/>
          </a:bodyPr>
          <a:lstStyle>
            <a:lvl1pPr algn="l">
              <a:lnSpc>
                <a:spcPct val="80000"/>
              </a:lnSpc>
              <a:defRPr sz="7000" b="1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How-to Deck</a:t>
            </a:r>
            <a:endParaRPr lang="ru-RU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27EB3C1D-BA91-8849-935B-95E4A1A466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149" y="2367373"/>
            <a:ext cx="2268303" cy="1439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Blip>
                <a:blip r:embed="rId3"/>
              </a:buBlip>
              <a:defRPr sz="1500">
                <a:solidFill>
                  <a:srgbClr val="000000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br>
              <a:rPr lang="en-US"/>
            </a:br>
            <a:r>
              <a:rPr lang="en-US"/>
              <a:t>This how-to deck will help you create pre-</a:t>
            </a:r>
            <a:r>
              <a:rPr lang="en-US" err="1"/>
              <a:t>sentations</a:t>
            </a:r>
            <a:r>
              <a:rPr lang="en-US"/>
              <a:t> in tune with the new look and feel</a:t>
            </a:r>
            <a:br>
              <a:rPr lang="en-US"/>
            </a:br>
            <a:r>
              <a:rPr lang="en-US"/>
              <a:t>of our brand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0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text block on black">
    <p:bg>
      <p:bgPr>
        <a:solidFill>
          <a:srgbClr val="1D1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868651" cy="28803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5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This is where your big statement should be.</a:t>
            </a:r>
            <a:r>
              <a:rPr lang="ru-RU" dirty="0"/>
              <a:t> </a:t>
            </a:r>
            <a:r>
              <a:rPr lang="en-US" dirty="0"/>
              <a:t>Use dark background for more meaningful points.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475DA-C2BB-40B7-897D-5C5ED675AD6E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bg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bg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" name="Текст 3">
            <a:extLst>
              <a:ext uri="{FF2B5EF4-FFF2-40B4-BE49-F238E27FC236}">
                <a16:creationId xmlns:a16="http://schemas.microsoft.com/office/drawing/2014/main" id="{3F0EACDB-4B04-0A5B-913C-6E29F6CCC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3538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solidFill>
                  <a:schemeClr val="bg1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headline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B823B381-C4BB-C948-AC56-BC3A2131E3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508" y="231490"/>
            <a:ext cx="8784391" cy="3240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Context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589" y="951571"/>
            <a:ext cx="5148571" cy="14761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3500" b="1"/>
            </a:lvl2pPr>
            <a:lvl3pPr marL="0" indent="0">
              <a:spcBef>
                <a:spcPts val="0"/>
              </a:spcBef>
              <a:buNone/>
              <a:defRPr sz="3500"/>
            </a:lvl3pPr>
            <a:lvl4pPr marL="0" indent="0">
              <a:spcBef>
                <a:spcPts val="0"/>
              </a:spcBef>
              <a:buNone/>
              <a:defRPr sz="3500" b="1"/>
            </a:lvl4pPr>
            <a:lvl5pPr marL="0" indent="0">
              <a:spcBef>
                <a:spcPts val="0"/>
              </a:spcBef>
              <a:buNone/>
              <a:defRPr sz="3500"/>
            </a:lvl5pPr>
          </a:lstStyle>
          <a:p>
            <a:pPr lvl="0">
              <a:spcBef>
                <a:spcPct val="20000"/>
              </a:spcBef>
              <a:defRPr/>
            </a:pPr>
            <a:r>
              <a:rPr lang="en-US" dirty="0"/>
              <a:t>Empty slide for drop-in tables &amp;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1D9317-49B3-4925-A0C5-F488C407CE03}"/>
              </a:ext>
            </a:extLst>
          </p:cNvPr>
          <p:cNvSpPr txBox="1"/>
          <p:nvPr userDrawn="1"/>
        </p:nvSpPr>
        <p:spPr>
          <a:xfrm>
            <a:off x="7655252" y="303498"/>
            <a:ext cx="130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3DE9796-F46D-40D6-9BB0-BFBEA219EE85}" type="slidenum">
              <a:rPr lang="en-US" sz="1000" smtClean="0">
                <a:solidFill>
                  <a:schemeClr val="tx1"/>
                </a:solidFill>
                <a:latin typeface="Kaspersky Sans Display" panose="020B0003020000020004" pitchFamily="34" charset="0"/>
              </a:rPr>
              <a:pPr algn="r"/>
              <a:t>‹#›</a:t>
            </a:fld>
            <a:endParaRPr lang="ru-RU" sz="100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B76965EF-9460-4A27-BA06-36B9BD349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255" y="2571750"/>
            <a:ext cx="4428479" cy="115212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Pct val="80000"/>
              <a:buFontTx/>
              <a:buNone/>
              <a:defRPr sz="18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None/>
              <a:defRPr sz="1500" b="1"/>
            </a:lvl2pPr>
            <a:lvl3pPr marL="0" indent="0">
              <a:spcBef>
                <a:spcPts val="0"/>
              </a:spcBef>
              <a:buNone/>
              <a:defRPr sz="1500"/>
            </a:lvl3pPr>
            <a:lvl4pPr marL="0" indent="0">
              <a:spcBef>
                <a:spcPts val="0"/>
              </a:spcBef>
              <a:buNone/>
              <a:defRPr sz="1500" b="1"/>
            </a:lvl4pPr>
            <a:lvl5pPr marL="0" indent="0">
              <a:spcBef>
                <a:spcPts val="0"/>
              </a:spcBef>
              <a:buNone/>
              <a:defRPr sz="1500"/>
            </a:lvl5pPr>
          </a:lstStyle>
          <a:p>
            <a:pPr lvl="0"/>
            <a:r>
              <a:rPr lang="en-US" dirty="0"/>
              <a:t>This is an empty slide. Paste infographics, charts, and tables you create with other tools here.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9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8869E02-03E6-46B7-B241-C73D838D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862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Template with </a:t>
            </a:r>
            <a:br>
              <a:rPr lang="en-US" dirty="0"/>
            </a:br>
            <a:r>
              <a:rPr lang="en-US" dirty="0"/>
              <a:t>primary color palette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4" r:id="rId2"/>
    <p:sldLayoutId id="2147483715" r:id="rId3"/>
    <p:sldLayoutId id="2147483819" r:id="rId4"/>
    <p:sldLayoutId id="2147483821" r:id="rId5"/>
    <p:sldLayoutId id="2147483716" r:id="rId6"/>
    <p:sldLayoutId id="2147483721" r:id="rId7"/>
    <p:sldLayoutId id="2147483718" r:id="rId8"/>
    <p:sldLayoutId id="2147483822" r:id="rId9"/>
    <p:sldLayoutId id="2147483769" r:id="rId10"/>
    <p:sldLayoutId id="2147483736" r:id="rId11"/>
    <p:sldLayoutId id="2147483815" r:id="rId12"/>
    <p:sldLayoutId id="2147483816" r:id="rId13"/>
    <p:sldLayoutId id="2147483784" r:id="rId14"/>
    <p:sldLayoutId id="2147483829" r:id="rId15"/>
    <p:sldLayoutId id="2147483779" r:id="rId16"/>
    <p:sldLayoutId id="2147483823" r:id="rId17"/>
    <p:sldLayoutId id="2147483780" r:id="rId18"/>
    <p:sldLayoutId id="2147483824" r:id="rId19"/>
    <p:sldLayoutId id="2147483775" r:id="rId20"/>
    <p:sldLayoutId id="2147483826" r:id="rId21"/>
    <p:sldLayoutId id="2147483776" r:id="rId22"/>
    <p:sldLayoutId id="2147483825" r:id="rId23"/>
    <p:sldLayoutId id="2147483710" r:id="rId24"/>
    <p:sldLayoutId id="2147483712" r:id="rId25"/>
    <p:sldLayoutId id="2147483763" r:id="rId26"/>
    <p:sldLayoutId id="2147483744" r:id="rId27"/>
    <p:sldLayoutId id="2147483827" r:id="rId28"/>
    <p:sldLayoutId id="2147483795" r:id="rId29"/>
    <p:sldLayoutId id="2147483742" r:id="rId30"/>
    <p:sldLayoutId id="2147483828" r:id="rId31"/>
    <p:sldLayoutId id="2147483812" r:id="rId32"/>
    <p:sldLayoutId id="2147483782" r:id="rId33"/>
    <p:sldLayoutId id="2147483785" r:id="rId34"/>
    <p:sldLayoutId id="2147483783" r:id="rId35"/>
    <p:sldLayoutId id="2147483806" r:id="rId36"/>
    <p:sldLayoutId id="2147483807" r:id="rId37"/>
    <p:sldLayoutId id="2147483808" r:id="rId38"/>
    <p:sldLayoutId id="2147483745" r:id="rId39"/>
    <p:sldLayoutId id="2147483787" r:id="rId40"/>
    <p:sldLayoutId id="2147483799" r:id="rId41"/>
    <p:sldLayoutId id="2147483800" r:id="rId42"/>
    <p:sldLayoutId id="2147483770" r:id="rId43"/>
    <p:sldLayoutId id="2147483773" r:id="rId44"/>
    <p:sldLayoutId id="2147483743" r:id="rId45"/>
    <p:sldLayoutId id="2147483747" r:id="rId46"/>
    <p:sldLayoutId id="2147483746" r:id="rId47"/>
    <p:sldLayoutId id="2147483741" r:id="rId48"/>
    <p:sldLayoutId id="2147483740" r:id="rId49"/>
    <p:sldLayoutId id="2147483738" r:id="rId50"/>
    <p:sldLayoutId id="2147483798" r:id="rId51"/>
    <p:sldLayoutId id="2147483813" r:id="rId52"/>
    <p:sldLayoutId id="2147483814" r:id="rId53"/>
    <p:sldLayoutId id="2147483755" r:id="rId54"/>
    <p:sldLayoutId id="2147483758" r:id="rId55"/>
    <p:sldLayoutId id="2147483797" r:id="rId56"/>
    <p:sldLayoutId id="2147483809" r:id="rId57"/>
    <p:sldLayoutId id="2147483810" r:id="rId58"/>
    <p:sldLayoutId id="2147483793" r:id="rId59"/>
    <p:sldLayoutId id="2147483761" r:id="rId60"/>
    <p:sldLayoutId id="2147483792" r:id="rId61"/>
    <p:sldLayoutId id="2147483762" r:id="rId62"/>
    <p:sldLayoutId id="2147483754" r:id="rId63"/>
    <p:sldLayoutId id="2147483781" r:id="rId64"/>
    <p:sldLayoutId id="2147483830" r:id="rId65"/>
    <p:sldLayoutId id="2147483832" r:id="rId66"/>
    <p:sldLayoutId id="2147483836" r:id="rId6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i="0" kern="1200" baseline="0" smtClean="0">
          <a:solidFill>
            <a:schemeClr val="tx1"/>
          </a:solidFill>
          <a:latin typeface="Kaspersky Sans Display" panose="020B000302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spersky.ru/small-to-medium-business-security/tota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spersky.ru/enterprise-security/mail-server-securit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spersky.ru/small-to-medium-business-security/tota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8.png"/><Relationship Id="rId4" Type="http://schemas.openxmlformats.org/officeDocument/2006/relationships/hyperlink" Target="https://www.kaspersky.ru/small-to-medium-business-security/endpoint-optimu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-asap.com/r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cybermap.kaspersky.com/ru" TargetMode="Externa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Relationship Id="rId4" Type="http://schemas.openxmlformats.org/officeDocument/2006/relationships/hyperlink" Target="https://migration.kaspersky.ru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hyperlink" Target="https://os.kaspersky.ru/" TargetMode="External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unity_Texture_B2C_Medium_PPT_6">
            <a:hlinkClick r:id="" action="ppaction://media"/>
            <a:extLst>
              <a:ext uri="{FF2B5EF4-FFF2-40B4-BE49-F238E27FC236}">
                <a16:creationId xmlns:a16="http://schemas.microsoft.com/office/drawing/2014/main" id="{3D3135C9-C5BF-3ECF-07BB-E973C23860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9144000" cy="514350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43508" y="1599642"/>
            <a:ext cx="6300700" cy="1800200"/>
          </a:xfrm>
        </p:spPr>
        <p:txBody>
          <a:bodyPr>
            <a:noAutofit/>
          </a:bodyPr>
          <a:lstStyle/>
          <a:p>
            <a:r>
              <a:rPr lang="ru-RU" sz="3000" b="0" dirty="0"/>
              <a:t>Решения для защиты </a:t>
            </a:r>
            <a:br>
              <a:rPr lang="ru-RU" sz="3000" b="0" dirty="0"/>
            </a:br>
            <a:r>
              <a:rPr lang="ru-RU" sz="3000" b="0" dirty="0"/>
              <a:t>российских ОС </a:t>
            </a:r>
            <a:br>
              <a:rPr lang="ru-RU" sz="3000" b="0" dirty="0"/>
            </a:br>
            <a:r>
              <a:rPr lang="ru-RU" sz="3000" b="0" dirty="0"/>
              <a:t>от массовых и сложных </a:t>
            </a:r>
            <a:r>
              <a:rPr lang="ru-RU" sz="3000" b="0" dirty="0" err="1"/>
              <a:t>киберугроз</a:t>
            </a:r>
            <a:r>
              <a:rPr lang="ru-RU" sz="3000" b="0" dirty="0"/>
              <a:t>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B654C6A-0B1C-4F2C-43F1-C584D61F9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08" y="180000"/>
            <a:ext cx="2268303" cy="348321"/>
          </a:xfrm>
        </p:spPr>
        <p:txBody>
          <a:bodyPr/>
          <a:lstStyle/>
          <a:p>
            <a:r>
              <a:rPr lang="ru-RU" dirty="0"/>
              <a:t>1</a:t>
            </a:r>
            <a:r>
              <a:rPr lang="en-US" dirty="0"/>
              <a:t>5</a:t>
            </a:r>
            <a:r>
              <a:rPr lang="ru-RU" dirty="0"/>
              <a:t>.</a:t>
            </a:r>
            <a:r>
              <a:rPr lang="en-US" dirty="0"/>
              <a:t>10</a:t>
            </a:r>
            <a:r>
              <a:rPr lang="ru-RU" dirty="0"/>
              <a:t>.2024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6532B2-BD32-45C9-8E5F-2F155D9767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Алексей Киселев,</a:t>
            </a:r>
          </a:p>
          <a:p>
            <a:r>
              <a:rPr lang="ru-RU" dirty="0"/>
              <a:t>руководитель отдела по</a:t>
            </a:r>
            <a:r>
              <a:rPr lang="en-US" dirty="0"/>
              <a:t> </a:t>
            </a:r>
            <a:r>
              <a:rPr lang="ru-RU" dirty="0"/>
              <a:t>работе с клиентами среднего и малого бизнеса</a:t>
            </a:r>
          </a:p>
          <a:p>
            <a:r>
              <a:rPr lang="ru-RU" dirty="0"/>
              <a:t>«Лаборатория Касперского»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6">
            <a:extLst>
              <a:ext uri="{FF2B5EF4-FFF2-40B4-BE49-F238E27FC236}">
                <a16:creationId xmlns:a16="http://schemas.microsoft.com/office/drawing/2014/main" id="{2FAA470C-1DE1-1077-9137-DAC268D02783}"/>
              </a:ext>
            </a:extLst>
          </p:cNvPr>
          <p:cNvSpPr/>
          <p:nvPr/>
        </p:nvSpPr>
        <p:spPr>
          <a:xfrm>
            <a:off x="375793" y="3752243"/>
            <a:ext cx="7391846" cy="1058199"/>
          </a:xfrm>
          <a:prstGeom prst="roundRect">
            <a:avLst>
              <a:gd name="adj" fmla="val 6958"/>
            </a:avLst>
          </a:prstGeom>
          <a:noFill/>
          <a:ln w="19050" cap="flat" cmpd="sng" algn="ctr">
            <a:solidFill>
              <a:srgbClr val="4DFF88"/>
            </a:solidFill>
            <a:prstDash val="solid"/>
          </a:ln>
          <a:effectLst>
            <a:glow rad="254000">
              <a:srgbClr val="4DFF88">
                <a:alpha val="33000"/>
              </a:srgbClr>
            </a:glow>
            <a:outerShdw blurRad="50800" dist="50800" dir="5400000" algn="ctr" rotWithShape="0">
              <a:srgbClr val="4DFF88"/>
            </a:outerShdw>
          </a:effectLst>
        </p:spPr>
        <p:txBody>
          <a:bodyPr rtlCol="0" anchor="ctr"/>
          <a:lstStyle/>
          <a:p>
            <a:pPr algn="ctr" defTabSz="914355"/>
            <a:endParaRPr lang="ru-RU" kern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latin typeface="Kaspersky Sans Display" panose="020B0003020000020004" pitchFamily="34" charset="-52"/>
            </a:endParaRPr>
          </a:p>
        </p:txBody>
      </p:sp>
      <p:sp>
        <p:nvSpPr>
          <p:cNvPr id="828" name="Полилиния: фигура 827">
            <a:extLst>
              <a:ext uri="{FF2B5EF4-FFF2-40B4-BE49-F238E27FC236}">
                <a16:creationId xmlns:a16="http://schemas.microsoft.com/office/drawing/2014/main" id="{3D7BF0AD-BD85-3DC8-2D29-0EAA96401FA4}"/>
              </a:ext>
            </a:extLst>
          </p:cNvPr>
          <p:cNvSpPr/>
          <p:nvPr/>
        </p:nvSpPr>
        <p:spPr>
          <a:xfrm>
            <a:off x="204946" y="699758"/>
            <a:ext cx="704703" cy="1541787"/>
          </a:xfrm>
          <a:custGeom>
            <a:avLst/>
            <a:gdLst>
              <a:gd name="connsiteX0" fmla="*/ 1386402 w 1386401"/>
              <a:gd name="connsiteY0" fmla="*/ 2960407 h 3033244"/>
              <a:gd name="connsiteX1" fmla="*/ 1279446 w 1386401"/>
              <a:gd name="connsiteY1" fmla="*/ 3024596 h 3033244"/>
              <a:gd name="connsiteX2" fmla="*/ 727415 w 1386401"/>
              <a:gd name="connsiteY2" fmla="*/ 2730331 h 3033244"/>
              <a:gd name="connsiteX3" fmla="*/ 658987 w 1386401"/>
              <a:gd name="connsiteY3" fmla="*/ 2730331 h 3033244"/>
              <a:gd name="connsiteX4" fmla="*/ 106951 w 1386401"/>
              <a:gd name="connsiteY4" fmla="*/ 3024596 h 3033244"/>
              <a:gd name="connsiteX5" fmla="*/ 0 w 1386401"/>
              <a:gd name="connsiteY5" fmla="*/ 2960407 h 3033244"/>
              <a:gd name="connsiteX6" fmla="*/ 0 w 1386401"/>
              <a:gd name="connsiteY6" fmla="*/ 403478 h 3033244"/>
              <a:gd name="connsiteX7" fmla="*/ 38521 w 1386401"/>
              <a:gd name="connsiteY7" fmla="*/ 339289 h 3033244"/>
              <a:gd name="connsiteX8" fmla="*/ 658987 w 1386401"/>
              <a:gd name="connsiteY8" fmla="*/ 8550 h 3033244"/>
              <a:gd name="connsiteX9" fmla="*/ 727415 w 1386401"/>
              <a:gd name="connsiteY9" fmla="*/ 8550 h 3033244"/>
              <a:gd name="connsiteX10" fmla="*/ 1347873 w 1386401"/>
              <a:gd name="connsiteY10" fmla="*/ 339289 h 3033244"/>
              <a:gd name="connsiteX11" fmla="*/ 1386402 w 1386401"/>
              <a:gd name="connsiteY11" fmla="*/ 403478 h 3033244"/>
              <a:gd name="connsiteX12" fmla="*/ 1386402 w 1386401"/>
              <a:gd name="connsiteY12" fmla="*/ 2960407 h 303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6401" h="3033244">
                <a:moveTo>
                  <a:pt x="1386402" y="2960407"/>
                </a:moveTo>
                <a:cubicBezTo>
                  <a:pt x="1386402" y="3015309"/>
                  <a:pt x="1327899" y="3050419"/>
                  <a:pt x="1279446" y="3024596"/>
                </a:cubicBezTo>
                <a:lnTo>
                  <a:pt x="727415" y="2730331"/>
                </a:lnTo>
                <a:cubicBezTo>
                  <a:pt x="706031" y="2718929"/>
                  <a:pt x="680371" y="2718929"/>
                  <a:pt x="658987" y="2730331"/>
                </a:cubicBezTo>
                <a:lnTo>
                  <a:pt x="106951" y="3024596"/>
                </a:lnTo>
                <a:cubicBezTo>
                  <a:pt x="58502" y="3050419"/>
                  <a:pt x="0" y="3015309"/>
                  <a:pt x="0" y="2960407"/>
                </a:cubicBezTo>
                <a:lnTo>
                  <a:pt x="0" y="403478"/>
                </a:lnTo>
                <a:cubicBezTo>
                  <a:pt x="0" y="376608"/>
                  <a:pt x="14811" y="351929"/>
                  <a:pt x="38521" y="339289"/>
                </a:cubicBezTo>
                <a:lnTo>
                  <a:pt x="658987" y="8550"/>
                </a:lnTo>
                <a:cubicBezTo>
                  <a:pt x="680371" y="-2850"/>
                  <a:pt x="706031" y="-2850"/>
                  <a:pt x="727415" y="8550"/>
                </a:cubicBezTo>
                <a:lnTo>
                  <a:pt x="1347873" y="339289"/>
                </a:lnTo>
                <a:cubicBezTo>
                  <a:pt x="1371590" y="351929"/>
                  <a:pt x="1386402" y="376608"/>
                  <a:pt x="1386402" y="403478"/>
                </a:cubicBezTo>
                <a:lnTo>
                  <a:pt x="1386402" y="2960407"/>
                </a:lnTo>
                <a:close/>
              </a:path>
            </a:pathLst>
          </a:custGeom>
          <a:solidFill>
            <a:srgbClr val="3DE8C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29" name="TextBox 828">
            <a:extLst>
              <a:ext uri="{FF2B5EF4-FFF2-40B4-BE49-F238E27FC236}">
                <a16:creationId xmlns:a16="http://schemas.microsoft.com/office/drawing/2014/main" id="{EBD23E5B-CE2D-B218-8368-DCEEB267995A}"/>
              </a:ext>
            </a:extLst>
          </p:cNvPr>
          <p:cNvSpPr txBox="1"/>
          <p:nvPr/>
        </p:nvSpPr>
        <p:spPr>
          <a:xfrm>
            <a:off x="312571" y="1102742"/>
            <a:ext cx="449162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3</a:t>
            </a:r>
          </a:p>
        </p:txBody>
      </p:sp>
      <p:sp>
        <p:nvSpPr>
          <p:cNvPr id="830" name="TextBox 829">
            <a:extLst>
              <a:ext uri="{FF2B5EF4-FFF2-40B4-BE49-F238E27FC236}">
                <a16:creationId xmlns:a16="http://schemas.microsoft.com/office/drawing/2014/main" id="{64CCDCC2-9B49-A6EA-F843-7DBF328DB8F1}"/>
              </a:ext>
            </a:extLst>
          </p:cNvPr>
          <p:cNvSpPr txBox="1"/>
          <p:nvPr/>
        </p:nvSpPr>
        <p:spPr>
          <a:xfrm>
            <a:off x="289709" y="1662298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СЛОЖНЫЕ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831" name="TextBox 830">
            <a:extLst>
              <a:ext uri="{FF2B5EF4-FFF2-40B4-BE49-F238E27FC236}">
                <a16:creationId xmlns:a16="http://schemas.microsoft.com/office/drawing/2014/main" id="{1D1096DC-7CD0-3AF9-38BC-A8246B0484A1}"/>
              </a:ext>
            </a:extLst>
          </p:cNvPr>
          <p:cNvSpPr txBox="1">
            <a:spLocks/>
          </p:cNvSpPr>
          <p:nvPr/>
        </p:nvSpPr>
        <p:spPr>
          <a:xfrm>
            <a:off x="214346" y="1764191"/>
            <a:ext cx="6859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СЛОЖНЫЕ АТАКИ</a:t>
            </a:r>
          </a:p>
        </p:txBody>
      </p:sp>
      <p:sp>
        <p:nvSpPr>
          <p:cNvPr id="833" name="Полилиния: фигура 832">
            <a:extLst>
              <a:ext uri="{FF2B5EF4-FFF2-40B4-BE49-F238E27FC236}">
                <a16:creationId xmlns:a16="http://schemas.microsoft.com/office/drawing/2014/main" id="{17324157-7C58-6B5F-BA17-3DB350A951C0}"/>
              </a:ext>
            </a:extLst>
          </p:cNvPr>
          <p:cNvSpPr>
            <a:spLocks/>
          </p:cNvSpPr>
          <p:nvPr/>
        </p:nvSpPr>
        <p:spPr>
          <a:xfrm>
            <a:off x="898164" y="965190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noFill/>
          <a:ln w="19050" cap="flat">
            <a:solidFill>
              <a:srgbClr val="3DE8CA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34" name="TextBox 833">
            <a:extLst>
              <a:ext uri="{FF2B5EF4-FFF2-40B4-BE49-F238E27FC236}">
                <a16:creationId xmlns:a16="http://schemas.microsoft.com/office/drawing/2014/main" id="{D5A82155-B8EB-D8CA-EC06-8F8ED129ED01}"/>
              </a:ext>
            </a:extLst>
          </p:cNvPr>
          <p:cNvSpPr txBox="1">
            <a:spLocks/>
          </p:cNvSpPr>
          <p:nvPr/>
        </p:nvSpPr>
        <p:spPr>
          <a:xfrm>
            <a:off x="1092065" y="1072800"/>
            <a:ext cx="769505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b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Expert</a:t>
            </a:r>
            <a:b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</a:p>
        </p:txBody>
      </p:sp>
      <p:sp>
        <p:nvSpPr>
          <p:cNvPr id="849" name="TextBox 848">
            <a:extLst>
              <a:ext uri="{FF2B5EF4-FFF2-40B4-BE49-F238E27FC236}">
                <a16:creationId xmlns:a16="http://schemas.microsoft.com/office/drawing/2014/main" id="{26B786AA-0BC0-3811-BD03-6DCE30B9C2EC}"/>
              </a:ext>
            </a:extLst>
          </p:cNvPr>
          <p:cNvSpPr txBox="1">
            <a:spLocks/>
          </p:cNvSpPr>
          <p:nvPr/>
        </p:nvSpPr>
        <p:spPr>
          <a:xfrm>
            <a:off x="1122393" y="1852837"/>
            <a:ext cx="7088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Служба ИБ</a:t>
            </a:r>
            <a:b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или SOC </a:t>
            </a:r>
          </a:p>
        </p:txBody>
      </p:sp>
      <p:sp>
        <p:nvSpPr>
          <p:cNvPr id="851" name="Полилиния: фигура 850">
            <a:extLst>
              <a:ext uri="{FF2B5EF4-FFF2-40B4-BE49-F238E27FC236}">
                <a16:creationId xmlns:a16="http://schemas.microsoft.com/office/drawing/2014/main" id="{85239BC5-F349-A3B4-DF46-C801E6EF6F98}"/>
              </a:ext>
            </a:extLst>
          </p:cNvPr>
          <p:cNvSpPr>
            <a:spLocks/>
          </p:cNvSpPr>
          <p:nvPr/>
        </p:nvSpPr>
        <p:spPr>
          <a:xfrm>
            <a:off x="2044284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87" name="Полилиния: фигура 886">
            <a:extLst>
              <a:ext uri="{FF2B5EF4-FFF2-40B4-BE49-F238E27FC236}">
                <a16:creationId xmlns:a16="http://schemas.microsoft.com/office/drawing/2014/main" id="{0DA2ED8E-2D10-9012-8488-FACD9B8BB1E8}"/>
              </a:ext>
            </a:extLst>
          </p:cNvPr>
          <p:cNvSpPr>
            <a:spLocks/>
          </p:cNvSpPr>
          <p:nvPr/>
        </p:nvSpPr>
        <p:spPr>
          <a:xfrm>
            <a:off x="2950090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919" name="Полилиния: фигура 918">
            <a:extLst>
              <a:ext uri="{FF2B5EF4-FFF2-40B4-BE49-F238E27FC236}">
                <a16:creationId xmlns:a16="http://schemas.microsoft.com/office/drawing/2014/main" id="{6ADC3407-E64C-6104-90E3-E9805105C426}"/>
              </a:ext>
            </a:extLst>
          </p:cNvPr>
          <p:cNvSpPr>
            <a:spLocks/>
          </p:cNvSpPr>
          <p:nvPr/>
        </p:nvSpPr>
        <p:spPr>
          <a:xfrm>
            <a:off x="3855895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073" name="Полилиния: фигура 1072">
            <a:extLst>
              <a:ext uri="{FF2B5EF4-FFF2-40B4-BE49-F238E27FC236}">
                <a16:creationId xmlns:a16="http://schemas.microsoft.com/office/drawing/2014/main" id="{EB96A11C-24C7-4F3F-8C0D-AC19464906E4}"/>
              </a:ext>
            </a:extLst>
          </p:cNvPr>
          <p:cNvSpPr>
            <a:spLocks/>
          </p:cNvSpPr>
          <p:nvPr/>
        </p:nvSpPr>
        <p:spPr>
          <a:xfrm>
            <a:off x="6074181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04" name="Полилиния: фигура 1103">
            <a:extLst>
              <a:ext uri="{FF2B5EF4-FFF2-40B4-BE49-F238E27FC236}">
                <a16:creationId xmlns:a16="http://schemas.microsoft.com/office/drawing/2014/main" id="{253A5DFC-535B-9649-05B9-9BC959B5E0C2}"/>
              </a:ext>
            </a:extLst>
          </p:cNvPr>
          <p:cNvSpPr>
            <a:spLocks/>
          </p:cNvSpPr>
          <p:nvPr/>
        </p:nvSpPr>
        <p:spPr>
          <a:xfrm>
            <a:off x="6979981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0" name="Полилиния: фигура 1139">
            <a:extLst>
              <a:ext uri="{FF2B5EF4-FFF2-40B4-BE49-F238E27FC236}">
                <a16:creationId xmlns:a16="http://schemas.microsoft.com/office/drawing/2014/main" id="{E933FA50-5248-6BAC-C1E0-9522AB08138F}"/>
              </a:ext>
            </a:extLst>
          </p:cNvPr>
          <p:cNvSpPr/>
          <p:nvPr/>
        </p:nvSpPr>
        <p:spPr>
          <a:xfrm>
            <a:off x="204946" y="2072332"/>
            <a:ext cx="704703" cy="1541789"/>
          </a:xfrm>
          <a:custGeom>
            <a:avLst/>
            <a:gdLst>
              <a:gd name="connsiteX0" fmla="*/ 1386402 w 1386401"/>
              <a:gd name="connsiteY0" fmla="*/ 2960406 h 3033247"/>
              <a:gd name="connsiteX1" fmla="*/ 1279446 w 1386401"/>
              <a:gd name="connsiteY1" fmla="*/ 3024595 h 3033247"/>
              <a:gd name="connsiteX2" fmla="*/ 727415 w 1386401"/>
              <a:gd name="connsiteY2" fmla="*/ 2730330 h 3033247"/>
              <a:gd name="connsiteX3" fmla="*/ 658987 w 1386401"/>
              <a:gd name="connsiteY3" fmla="*/ 2730330 h 3033247"/>
              <a:gd name="connsiteX4" fmla="*/ 106951 w 1386401"/>
              <a:gd name="connsiteY4" fmla="*/ 3024595 h 3033247"/>
              <a:gd name="connsiteX5" fmla="*/ 0 w 1386401"/>
              <a:gd name="connsiteY5" fmla="*/ 2960406 h 3033247"/>
              <a:gd name="connsiteX6" fmla="*/ 0 w 1386401"/>
              <a:gd name="connsiteY6" fmla="*/ 403486 h 3033247"/>
              <a:gd name="connsiteX7" fmla="*/ 38521 w 1386401"/>
              <a:gd name="connsiteY7" fmla="*/ 339297 h 3033247"/>
              <a:gd name="connsiteX8" fmla="*/ 658987 w 1386401"/>
              <a:gd name="connsiteY8" fmla="*/ 8551 h 3033247"/>
              <a:gd name="connsiteX9" fmla="*/ 727415 w 1386401"/>
              <a:gd name="connsiteY9" fmla="*/ 8551 h 3033247"/>
              <a:gd name="connsiteX10" fmla="*/ 1347873 w 1386401"/>
              <a:gd name="connsiteY10" fmla="*/ 339297 h 3033247"/>
              <a:gd name="connsiteX11" fmla="*/ 1386402 w 1386401"/>
              <a:gd name="connsiteY11" fmla="*/ 403486 h 3033247"/>
              <a:gd name="connsiteX12" fmla="*/ 1386402 w 1386401"/>
              <a:gd name="connsiteY12" fmla="*/ 2960406 h 303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6401" h="3033247">
                <a:moveTo>
                  <a:pt x="1386402" y="2960406"/>
                </a:moveTo>
                <a:cubicBezTo>
                  <a:pt x="1386402" y="3015318"/>
                  <a:pt x="1327899" y="3050427"/>
                  <a:pt x="1279446" y="3024595"/>
                </a:cubicBezTo>
                <a:lnTo>
                  <a:pt x="727415" y="2730330"/>
                </a:lnTo>
                <a:cubicBezTo>
                  <a:pt x="706031" y="2718928"/>
                  <a:pt x="680371" y="2718928"/>
                  <a:pt x="658987" y="2730330"/>
                </a:cubicBezTo>
                <a:lnTo>
                  <a:pt x="106951" y="3024595"/>
                </a:lnTo>
                <a:cubicBezTo>
                  <a:pt x="58502" y="3050427"/>
                  <a:pt x="0" y="3015318"/>
                  <a:pt x="0" y="2960406"/>
                </a:cubicBezTo>
                <a:lnTo>
                  <a:pt x="0" y="403486"/>
                </a:lnTo>
                <a:cubicBezTo>
                  <a:pt x="0" y="376616"/>
                  <a:pt x="14811" y="351937"/>
                  <a:pt x="38521" y="339297"/>
                </a:cubicBezTo>
                <a:lnTo>
                  <a:pt x="658987" y="8551"/>
                </a:lnTo>
                <a:cubicBezTo>
                  <a:pt x="680371" y="-2850"/>
                  <a:pt x="706031" y="-2850"/>
                  <a:pt x="727415" y="8551"/>
                </a:cubicBezTo>
                <a:lnTo>
                  <a:pt x="1347873" y="339297"/>
                </a:lnTo>
                <a:cubicBezTo>
                  <a:pt x="1371590" y="351937"/>
                  <a:pt x="1386402" y="376616"/>
                  <a:pt x="1386402" y="403486"/>
                </a:cubicBezTo>
                <a:lnTo>
                  <a:pt x="1386402" y="2960406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1" name="TextBox 1140">
            <a:extLst>
              <a:ext uri="{FF2B5EF4-FFF2-40B4-BE49-F238E27FC236}">
                <a16:creationId xmlns:a16="http://schemas.microsoft.com/office/drawing/2014/main" id="{4085A784-D570-8A96-1212-89CDB9B1B404}"/>
              </a:ext>
            </a:extLst>
          </p:cNvPr>
          <p:cNvSpPr txBox="1"/>
          <p:nvPr/>
        </p:nvSpPr>
        <p:spPr>
          <a:xfrm>
            <a:off x="313466" y="2470695"/>
            <a:ext cx="444352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2</a:t>
            </a:r>
          </a:p>
        </p:txBody>
      </p:sp>
      <p:sp>
        <p:nvSpPr>
          <p:cNvPr id="1142" name="TextBox 1141">
            <a:extLst>
              <a:ext uri="{FF2B5EF4-FFF2-40B4-BE49-F238E27FC236}">
                <a16:creationId xmlns:a16="http://schemas.microsoft.com/office/drawing/2014/main" id="{4531D5AC-2266-3309-487E-202C3EE273BC}"/>
              </a:ext>
            </a:extLst>
          </p:cNvPr>
          <p:cNvSpPr txBox="1"/>
          <p:nvPr/>
        </p:nvSpPr>
        <p:spPr>
          <a:xfrm>
            <a:off x="307175" y="3030246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СКРЫТЫЕ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1143" name="TextBox 1142">
            <a:extLst>
              <a:ext uri="{FF2B5EF4-FFF2-40B4-BE49-F238E27FC236}">
                <a16:creationId xmlns:a16="http://schemas.microsoft.com/office/drawing/2014/main" id="{44498D0E-885F-9703-8EFA-ED51EDEF8C1C}"/>
              </a:ext>
            </a:extLst>
          </p:cNvPr>
          <p:cNvSpPr txBox="1"/>
          <p:nvPr/>
        </p:nvSpPr>
        <p:spPr>
          <a:xfrm>
            <a:off x="209024" y="3132139"/>
            <a:ext cx="69654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СКРЫТЫЕ УГРОЗЫ</a:t>
            </a:r>
          </a:p>
        </p:txBody>
      </p:sp>
      <p:sp>
        <p:nvSpPr>
          <p:cNvPr id="1145" name="Полилиния: фигура 1144">
            <a:extLst>
              <a:ext uri="{FF2B5EF4-FFF2-40B4-BE49-F238E27FC236}">
                <a16:creationId xmlns:a16="http://schemas.microsoft.com/office/drawing/2014/main" id="{9AD541D6-9D3F-C1DE-B9E7-6081A1339895}"/>
              </a:ext>
            </a:extLst>
          </p:cNvPr>
          <p:cNvSpPr>
            <a:spLocks/>
          </p:cNvSpPr>
          <p:nvPr/>
        </p:nvSpPr>
        <p:spPr>
          <a:xfrm>
            <a:off x="898164" y="2333139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noFill/>
          <a:ln w="19050" cap="flat">
            <a:solidFill>
              <a:srgbClr val="00A88E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6" name="TextBox 1145">
            <a:extLst>
              <a:ext uri="{FF2B5EF4-FFF2-40B4-BE49-F238E27FC236}">
                <a16:creationId xmlns:a16="http://schemas.microsoft.com/office/drawing/2014/main" id="{3934B5DC-5767-D65B-CC2A-69854DB33AC6}"/>
              </a:ext>
            </a:extLst>
          </p:cNvPr>
          <p:cNvSpPr txBox="1"/>
          <p:nvPr/>
        </p:nvSpPr>
        <p:spPr>
          <a:xfrm>
            <a:off x="1075352" y="2440800"/>
            <a:ext cx="802929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 err="1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Optimum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</a:p>
        </p:txBody>
      </p:sp>
      <p:sp>
        <p:nvSpPr>
          <p:cNvPr id="1158" name="TextBox 1157">
            <a:extLst>
              <a:ext uri="{FF2B5EF4-FFF2-40B4-BE49-F238E27FC236}">
                <a16:creationId xmlns:a16="http://schemas.microsoft.com/office/drawing/2014/main" id="{E3811CA6-23B4-979A-01B4-9E9E162849AE}"/>
              </a:ext>
            </a:extLst>
          </p:cNvPr>
          <p:cNvSpPr txBox="1"/>
          <p:nvPr/>
        </p:nvSpPr>
        <p:spPr>
          <a:xfrm>
            <a:off x="1104760" y="3331584"/>
            <a:ext cx="74411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Команда ИБ</a:t>
            </a:r>
          </a:p>
        </p:txBody>
      </p:sp>
      <p:sp>
        <p:nvSpPr>
          <p:cNvPr id="1192" name="Полилиния: фигура 1191">
            <a:extLst>
              <a:ext uri="{FF2B5EF4-FFF2-40B4-BE49-F238E27FC236}">
                <a16:creationId xmlns:a16="http://schemas.microsoft.com/office/drawing/2014/main" id="{CA03511A-BB7A-CA6B-950C-747EDE534E5F}"/>
              </a:ext>
            </a:extLst>
          </p:cNvPr>
          <p:cNvSpPr>
            <a:spLocks/>
          </p:cNvSpPr>
          <p:nvPr/>
        </p:nvSpPr>
        <p:spPr>
          <a:xfrm>
            <a:off x="2894319" y="2501096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25" name="Полилиния: фигура 1224">
            <a:extLst>
              <a:ext uri="{FF2B5EF4-FFF2-40B4-BE49-F238E27FC236}">
                <a16:creationId xmlns:a16="http://schemas.microsoft.com/office/drawing/2014/main" id="{3B1FA0EA-48AD-0FA0-5888-9E24679E23DB}"/>
              </a:ext>
            </a:extLst>
          </p:cNvPr>
          <p:cNvSpPr>
            <a:spLocks/>
          </p:cNvSpPr>
          <p:nvPr/>
        </p:nvSpPr>
        <p:spPr>
          <a:xfrm>
            <a:off x="3745551" y="2501097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84" name="Полилиния: фигура 1283">
            <a:extLst>
              <a:ext uri="{FF2B5EF4-FFF2-40B4-BE49-F238E27FC236}">
                <a16:creationId xmlns:a16="http://schemas.microsoft.com/office/drawing/2014/main" id="{A428C600-A492-BA1D-85CC-408870878B19}"/>
              </a:ext>
            </a:extLst>
          </p:cNvPr>
          <p:cNvSpPr>
            <a:spLocks/>
          </p:cNvSpPr>
          <p:nvPr/>
        </p:nvSpPr>
        <p:spPr>
          <a:xfrm>
            <a:off x="4659208" y="2501097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85" name="TextBox 1284">
            <a:extLst>
              <a:ext uri="{FF2B5EF4-FFF2-40B4-BE49-F238E27FC236}">
                <a16:creationId xmlns:a16="http://schemas.microsoft.com/office/drawing/2014/main" id="{3D583341-16D2-BC26-55F8-75E238AF56BB}"/>
              </a:ext>
            </a:extLst>
          </p:cNvPr>
          <p:cNvSpPr txBox="1"/>
          <p:nvPr/>
        </p:nvSpPr>
        <p:spPr>
          <a:xfrm>
            <a:off x="4688721" y="2440801"/>
            <a:ext cx="968535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 err="1">
                <a:sym typeface="Kaspersky Sans Display"/>
              </a:rPr>
              <a:t>Киберграмотность</a:t>
            </a:r>
            <a:endParaRPr lang="ru-RU" dirty="0">
              <a:sym typeface="Kaspersky Sans Display"/>
            </a:endParaRPr>
          </a:p>
        </p:txBody>
      </p:sp>
      <p:sp>
        <p:nvSpPr>
          <p:cNvPr id="1327" name="Полилиния: фигура 1326">
            <a:extLst>
              <a:ext uri="{FF2B5EF4-FFF2-40B4-BE49-F238E27FC236}">
                <a16:creationId xmlns:a16="http://schemas.microsoft.com/office/drawing/2014/main" id="{6F2800C8-6E2E-9378-E3C5-CC8414D6B76A}"/>
              </a:ext>
            </a:extLst>
          </p:cNvPr>
          <p:cNvSpPr>
            <a:spLocks/>
          </p:cNvSpPr>
          <p:nvPr/>
        </p:nvSpPr>
        <p:spPr>
          <a:xfrm>
            <a:off x="5678981" y="2506414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1" name="Полилиния: фигура 1360">
            <a:extLst>
              <a:ext uri="{FF2B5EF4-FFF2-40B4-BE49-F238E27FC236}">
                <a16:creationId xmlns:a16="http://schemas.microsoft.com/office/drawing/2014/main" id="{4F5ACC94-B44B-771B-A1BD-00AB04D2408D}"/>
              </a:ext>
            </a:extLst>
          </p:cNvPr>
          <p:cNvSpPr>
            <a:spLocks/>
          </p:cNvSpPr>
          <p:nvPr/>
        </p:nvSpPr>
        <p:spPr>
          <a:xfrm>
            <a:off x="2044289" y="2501097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2" name="Полилиния: фигура 1361">
            <a:extLst>
              <a:ext uri="{FF2B5EF4-FFF2-40B4-BE49-F238E27FC236}">
                <a16:creationId xmlns:a16="http://schemas.microsoft.com/office/drawing/2014/main" id="{687E691D-CE0E-BF91-675F-B2565EA160BC}"/>
              </a:ext>
            </a:extLst>
          </p:cNvPr>
          <p:cNvSpPr/>
          <p:nvPr/>
        </p:nvSpPr>
        <p:spPr>
          <a:xfrm>
            <a:off x="204946" y="3437866"/>
            <a:ext cx="702461" cy="1520261"/>
          </a:xfrm>
          <a:custGeom>
            <a:avLst/>
            <a:gdLst>
              <a:gd name="connsiteX0" fmla="*/ 1381992 w 1381991"/>
              <a:gd name="connsiteY0" fmla="*/ 2918160 h 2990892"/>
              <a:gd name="connsiteX1" fmla="*/ 1309259 w 1381991"/>
              <a:gd name="connsiteY1" fmla="*/ 2990893 h 2990892"/>
              <a:gd name="connsiteX2" fmla="*/ 690991 w 1381991"/>
              <a:gd name="connsiteY2" fmla="*/ 2990893 h 2990892"/>
              <a:gd name="connsiteX3" fmla="*/ 72737 w 1381991"/>
              <a:gd name="connsiteY3" fmla="*/ 2990893 h 2990892"/>
              <a:gd name="connsiteX4" fmla="*/ 0 w 1381991"/>
              <a:gd name="connsiteY4" fmla="*/ 2918160 h 2990892"/>
              <a:gd name="connsiteX5" fmla="*/ 0 w 1381991"/>
              <a:gd name="connsiteY5" fmla="*/ 398550 h 2990892"/>
              <a:gd name="connsiteX6" fmla="*/ 38826 w 1381991"/>
              <a:gd name="connsiteY6" fmla="*/ 334199 h 2990892"/>
              <a:gd name="connsiteX7" fmla="*/ 657082 w 1381991"/>
              <a:gd name="connsiteY7" fmla="*/ 8386 h 2990892"/>
              <a:gd name="connsiteX8" fmla="*/ 724910 w 1381991"/>
              <a:gd name="connsiteY8" fmla="*/ 8386 h 2990892"/>
              <a:gd name="connsiteX9" fmla="*/ 1343168 w 1381991"/>
              <a:gd name="connsiteY9" fmla="*/ 334199 h 2990892"/>
              <a:gd name="connsiteX10" fmla="*/ 1381992 w 1381991"/>
              <a:gd name="connsiteY10" fmla="*/ 398550 h 2990892"/>
              <a:gd name="connsiteX11" fmla="*/ 1381992 w 1381991"/>
              <a:gd name="connsiteY11" fmla="*/ 2918160 h 299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1991" h="2990892">
                <a:moveTo>
                  <a:pt x="1381992" y="2918160"/>
                </a:moveTo>
                <a:cubicBezTo>
                  <a:pt x="1381992" y="2958327"/>
                  <a:pt x="1349426" y="2990893"/>
                  <a:pt x="1309259" y="2990893"/>
                </a:cubicBezTo>
                <a:lnTo>
                  <a:pt x="690991" y="2990893"/>
                </a:lnTo>
                <a:lnTo>
                  <a:pt x="72737" y="2990893"/>
                </a:lnTo>
                <a:cubicBezTo>
                  <a:pt x="32565" y="2990893"/>
                  <a:pt x="0" y="2958327"/>
                  <a:pt x="0" y="2918160"/>
                </a:cubicBezTo>
                <a:lnTo>
                  <a:pt x="0" y="398550"/>
                </a:lnTo>
                <a:cubicBezTo>
                  <a:pt x="0" y="371556"/>
                  <a:pt x="14947" y="346791"/>
                  <a:pt x="38826" y="334199"/>
                </a:cubicBezTo>
                <a:lnTo>
                  <a:pt x="657082" y="8386"/>
                </a:lnTo>
                <a:cubicBezTo>
                  <a:pt x="678304" y="-2795"/>
                  <a:pt x="703678" y="-2795"/>
                  <a:pt x="724910" y="8386"/>
                </a:cubicBezTo>
                <a:lnTo>
                  <a:pt x="1343168" y="334199"/>
                </a:lnTo>
                <a:cubicBezTo>
                  <a:pt x="1367047" y="346791"/>
                  <a:pt x="1381992" y="371556"/>
                  <a:pt x="1381992" y="398550"/>
                </a:cubicBezTo>
                <a:lnTo>
                  <a:pt x="1381992" y="2918160"/>
                </a:lnTo>
                <a:close/>
              </a:path>
            </a:pathLst>
          </a:custGeom>
          <a:solidFill>
            <a:srgbClr val="1466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3" name="TextBox 1362">
            <a:extLst>
              <a:ext uri="{FF2B5EF4-FFF2-40B4-BE49-F238E27FC236}">
                <a16:creationId xmlns:a16="http://schemas.microsoft.com/office/drawing/2014/main" id="{791AA501-D45F-93B7-AAD2-C1C84AE2A043}"/>
              </a:ext>
            </a:extLst>
          </p:cNvPr>
          <p:cNvSpPr txBox="1"/>
          <p:nvPr/>
        </p:nvSpPr>
        <p:spPr>
          <a:xfrm>
            <a:off x="375793" y="3829403"/>
            <a:ext cx="360996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1</a:t>
            </a:r>
          </a:p>
        </p:txBody>
      </p:sp>
      <p:sp>
        <p:nvSpPr>
          <p:cNvPr id="1364" name="TextBox 1363">
            <a:extLst>
              <a:ext uri="{FF2B5EF4-FFF2-40B4-BE49-F238E27FC236}">
                <a16:creationId xmlns:a16="http://schemas.microsoft.com/office/drawing/2014/main" id="{19FEABD2-A3BF-2DDB-4825-55931A4A25D8}"/>
              </a:ext>
            </a:extLst>
          </p:cNvPr>
          <p:cNvSpPr txBox="1"/>
          <p:nvPr/>
        </p:nvSpPr>
        <p:spPr>
          <a:xfrm>
            <a:off x="299133" y="4388956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ОБЫЧНЫЕ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1365" name="TextBox 1364">
            <a:extLst>
              <a:ext uri="{FF2B5EF4-FFF2-40B4-BE49-F238E27FC236}">
                <a16:creationId xmlns:a16="http://schemas.microsoft.com/office/drawing/2014/main" id="{AE302F6F-F846-7F09-0BD5-2BA1514A960D}"/>
              </a:ext>
            </a:extLst>
          </p:cNvPr>
          <p:cNvSpPr txBox="1"/>
          <p:nvPr/>
        </p:nvSpPr>
        <p:spPr>
          <a:xfrm>
            <a:off x="230314" y="4490846"/>
            <a:ext cx="70470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МАССОВЫЕ УГРОЗЫ</a:t>
            </a:r>
          </a:p>
        </p:txBody>
      </p:sp>
      <p:sp>
        <p:nvSpPr>
          <p:cNvPr id="1367" name="Полилиния: фигура 1366">
            <a:extLst>
              <a:ext uri="{FF2B5EF4-FFF2-40B4-BE49-F238E27FC236}">
                <a16:creationId xmlns:a16="http://schemas.microsoft.com/office/drawing/2014/main" id="{36194C10-92C6-106F-BA49-208C0D071C6B}"/>
              </a:ext>
            </a:extLst>
          </p:cNvPr>
          <p:cNvSpPr>
            <a:spLocks/>
          </p:cNvSpPr>
          <p:nvPr/>
        </p:nvSpPr>
        <p:spPr>
          <a:xfrm>
            <a:off x="898164" y="3691850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rgbClr val="146658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8" name="TextBox 1367">
            <a:extLst>
              <a:ext uri="{FF2B5EF4-FFF2-40B4-BE49-F238E27FC236}">
                <a16:creationId xmlns:a16="http://schemas.microsoft.com/office/drawing/2014/main" id="{B1DBD6ED-FC1F-B209-C16F-8595B5430A2E}"/>
              </a:ext>
            </a:extLst>
          </p:cNvPr>
          <p:cNvSpPr txBox="1"/>
          <p:nvPr/>
        </p:nvSpPr>
        <p:spPr>
          <a:xfrm>
            <a:off x="983885" y="3801600"/>
            <a:ext cx="98586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 err="1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Foundations</a:t>
            </a:r>
            <a:endParaRPr lang="ru-RU" sz="900" b="1" dirty="0">
              <a:ln/>
              <a:solidFill>
                <a:srgbClr val="1D1D1B"/>
              </a:solidFill>
              <a:latin typeface="Kaspersky Sans Display"/>
              <a:sym typeface="Kaspersky Sans Display"/>
              <a:rtl val="0"/>
            </a:endParaRPr>
          </a:p>
        </p:txBody>
      </p:sp>
      <p:sp>
        <p:nvSpPr>
          <p:cNvPr id="1376" name="TextBox 1375">
            <a:extLst>
              <a:ext uri="{FF2B5EF4-FFF2-40B4-BE49-F238E27FC236}">
                <a16:creationId xmlns:a16="http://schemas.microsoft.com/office/drawing/2014/main" id="{8E2728E9-FE36-7B40-0E4F-97FB99484459}"/>
              </a:ext>
            </a:extLst>
          </p:cNvPr>
          <p:cNvSpPr txBox="1"/>
          <p:nvPr/>
        </p:nvSpPr>
        <p:spPr>
          <a:xfrm>
            <a:off x="1316355" y="4690296"/>
            <a:ext cx="31130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ИТ</a:t>
            </a:r>
          </a:p>
        </p:txBody>
      </p:sp>
      <p:sp>
        <p:nvSpPr>
          <p:cNvPr id="1508" name="Полилиния: фигура 1507">
            <a:extLst>
              <a:ext uri="{FF2B5EF4-FFF2-40B4-BE49-F238E27FC236}">
                <a16:creationId xmlns:a16="http://schemas.microsoft.com/office/drawing/2014/main" id="{CF0A66E4-2B62-8DF9-CB4B-D84CDF1B82EA}"/>
              </a:ext>
            </a:extLst>
          </p:cNvPr>
          <p:cNvSpPr>
            <a:spLocks/>
          </p:cNvSpPr>
          <p:nvPr/>
        </p:nvSpPr>
        <p:spPr>
          <a:xfrm>
            <a:off x="4358445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589" name="Полилиния: фигура 1588">
            <a:extLst>
              <a:ext uri="{FF2B5EF4-FFF2-40B4-BE49-F238E27FC236}">
                <a16:creationId xmlns:a16="http://schemas.microsoft.com/office/drawing/2014/main" id="{852A05EF-FE5E-4D83-6B11-EB1B885BC2BB}"/>
              </a:ext>
            </a:extLst>
          </p:cNvPr>
          <p:cNvSpPr>
            <a:spLocks/>
          </p:cNvSpPr>
          <p:nvPr/>
        </p:nvSpPr>
        <p:spPr>
          <a:xfrm>
            <a:off x="5852390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34" name="Полилиния: фигура 1633">
            <a:extLst>
              <a:ext uri="{FF2B5EF4-FFF2-40B4-BE49-F238E27FC236}">
                <a16:creationId xmlns:a16="http://schemas.microsoft.com/office/drawing/2014/main" id="{CFEB1B90-AFB2-7A62-0215-D35A24795DEB}"/>
              </a:ext>
            </a:extLst>
          </p:cNvPr>
          <p:cNvSpPr>
            <a:spLocks/>
          </p:cNvSpPr>
          <p:nvPr/>
        </p:nvSpPr>
        <p:spPr>
          <a:xfrm>
            <a:off x="6850616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5" name="Полилиния: фигура 1644">
            <a:extLst>
              <a:ext uri="{FF2B5EF4-FFF2-40B4-BE49-F238E27FC236}">
                <a16:creationId xmlns:a16="http://schemas.microsoft.com/office/drawing/2014/main" id="{A44E6978-CF68-B11E-7952-4F7A67D4D451}"/>
              </a:ext>
            </a:extLst>
          </p:cNvPr>
          <p:cNvSpPr>
            <a:spLocks/>
          </p:cNvSpPr>
          <p:nvPr/>
        </p:nvSpPr>
        <p:spPr>
          <a:xfrm>
            <a:off x="2044289" y="3859801"/>
            <a:ext cx="4842" cy="865664"/>
          </a:xfrm>
          <a:custGeom>
            <a:avLst/>
            <a:gdLst>
              <a:gd name="connsiteX0" fmla="*/ 0 w 9525"/>
              <a:gd name="connsiteY0" fmla="*/ 0 h 1703069"/>
              <a:gd name="connsiteX1" fmla="*/ 0 w 9525"/>
              <a:gd name="connsiteY1" fmla="*/ 1703070 h 170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69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6" name="Полилиния: фигура 1645">
            <a:extLst>
              <a:ext uri="{FF2B5EF4-FFF2-40B4-BE49-F238E27FC236}">
                <a16:creationId xmlns:a16="http://schemas.microsoft.com/office/drawing/2014/main" id="{A8DB1EAB-2C8A-DC3D-9D4E-865EC2CF144B}"/>
              </a:ext>
            </a:extLst>
          </p:cNvPr>
          <p:cNvSpPr/>
          <p:nvPr/>
        </p:nvSpPr>
        <p:spPr>
          <a:xfrm>
            <a:off x="7867325" y="1484049"/>
            <a:ext cx="646985" cy="2885893"/>
          </a:xfrm>
          <a:custGeom>
            <a:avLst/>
            <a:gdLst>
              <a:gd name="connsiteX0" fmla="*/ 5358 w 1272850"/>
              <a:gd name="connsiteY0" fmla="*/ 121048 h 5677578"/>
              <a:gd name="connsiteX1" fmla="*/ 5358 w 1272850"/>
              <a:gd name="connsiteY1" fmla="*/ 146766 h 5677578"/>
              <a:gd name="connsiteX2" fmla="*/ 121087 w 1272850"/>
              <a:gd name="connsiteY2" fmla="*/ 262485 h 5677578"/>
              <a:gd name="connsiteX3" fmla="*/ 146805 w 1272850"/>
              <a:gd name="connsiteY3" fmla="*/ 262485 h 5677578"/>
              <a:gd name="connsiteX4" fmla="*/ 146805 w 1272850"/>
              <a:gd name="connsiteY4" fmla="*/ 236768 h 5677578"/>
              <a:gd name="connsiteX5" fmla="*/ 43935 w 1272850"/>
              <a:gd name="connsiteY5" fmla="*/ 133907 h 5677578"/>
              <a:gd name="connsiteX6" fmla="*/ 146805 w 1272850"/>
              <a:gd name="connsiteY6" fmla="*/ 31047 h 5677578"/>
              <a:gd name="connsiteX7" fmla="*/ 146805 w 1272850"/>
              <a:gd name="connsiteY7" fmla="*/ 5329 h 5677578"/>
              <a:gd name="connsiteX8" fmla="*/ 121087 w 1272850"/>
              <a:gd name="connsiteY8" fmla="*/ 5329 h 5677578"/>
              <a:gd name="connsiteX9" fmla="*/ 5358 w 1272850"/>
              <a:gd name="connsiteY9" fmla="*/ 121048 h 5677578"/>
              <a:gd name="connsiteX10" fmla="*/ 5358 w 1272850"/>
              <a:gd name="connsiteY10" fmla="*/ 5530820 h 5677578"/>
              <a:gd name="connsiteX11" fmla="*/ 5358 w 1272850"/>
              <a:gd name="connsiteY11" fmla="*/ 5556528 h 5677578"/>
              <a:gd name="connsiteX12" fmla="*/ 121087 w 1272850"/>
              <a:gd name="connsiteY12" fmla="*/ 5672257 h 5677578"/>
              <a:gd name="connsiteX13" fmla="*/ 146805 w 1272850"/>
              <a:gd name="connsiteY13" fmla="*/ 5672257 h 5677578"/>
              <a:gd name="connsiteX14" fmla="*/ 146805 w 1272850"/>
              <a:gd name="connsiteY14" fmla="*/ 5646540 h 5677578"/>
              <a:gd name="connsiteX15" fmla="*/ 43935 w 1272850"/>
              <a:gd name="connsiteY15" fmla="*/ 5543679 h 5677578"/>
              <a:gd name="connsiteX16" fmla="*/ 146805 w 1272850"/>
              <a:gd name="connsiteY16" fmla="*/ 5440809 h 5677578"/>
              <a:gd name="connsiteX17" fmla="*/ 146805 w 1272850"/>
              <a:gd name="connsiteY17" fmla="*/ 5415091 h 5677578"/>
              <a:gd name="connsiteX18" fmla="*/ 121087 w 1272850"/>
              <a:gd name="connsiteY18" fmla="*/ 5415091 h 5677578"/>
              <a:gd name="connsiteX19" fmla="*/ 5358 w 1272850"/>
              <a:gd name="connsiteY19" fmla="*/ 5530820 h 5677578"/>
              <a:gd name="connsiteX20" fmla="*/ 18217 w 1272850"/>
              <a:gd name="connsiteY20" fmla="*/ 152090 h 5677578"/>
              <a:gd name="connsiteX21" fmla="*/ 1036439 w 1272850"/>
              <a:gd name="connsiteY21" fmla="*/ 152090 h 5677578"/>
              <a:gd name="connsiteX22" fmla="*/ 1036439 w 1272850"/>
              <a:gd name="connsiteY22" fmla="*/ 115724 h 5677578"/>
              <a:gd name="connsiteX23" fmla="*/ 18217 w 1272850"/>
              <a:gd name="connsiteY23" fmla="*/ 115724 h 5677578"/>
              <a:gd name="connsiteX24" fmla="*/ 18217 w 1272850"/>
              <a:gd name="connsiteY24" fmla="*/ 152090 h 5677578"/>
              <a:gd name="connsiteX25" fmla="*/ 1236464 w 1272850"/>
              <a:gd name="connsiteY25" fmla="*/ 352115 h 5677578"/>
              <a:gd name="connsiteX26" fmla="*/ 1236464 w 1272850"/>
              <a:gd name="connsiteY26" fmla="*/ 5325461 h 5677578"/>
              <a:gd name="connsiteX27" fmla="*/ 1272850 w 1272850"/>
              <a:gd name="connsiteY27" fmla="*/ 5325461 h 5677578"/>
              <a:gd name="connsiteX28" fmla="*/ 1272850 w 1272850"/>
              <a:gd name="connsiteY28" fmla="*/ 352115 h 5677578"/>
              <a:gd name="connsiteX29" fmla="*/ 1236464 w 1272850"/>
              <a:gd name="connsiteY29" fmla="*/ 352115 h 5677578"/>
              <a:gd name="connsiteX30" fmla="*/ 1036439 w 1272850"/>
              <a:gd name="connsiteY30" fmla="*/ 5525486 h 5677578"/>
              <a:gd name="connsiteX31" fmla="*/ 18217 w 1272850"/>
              <a:gd name="connsiteY31" fmla="*/ 5525486 h 5677578"/>
              <a:gd name="connsiteX32" fmla="*/ 18217 w 1272850"/>
              <a:gd name="connsiteY32" fmla="*/ 5561862 h 5677578"/>
              <a:gd name="connsiteX33" fmla="*/ 1036439 w 1272850"/>
              <a:gd name="connsiteY33" fmla="*/ 5561862 h 5677578"/>
              <a:gd name="connsiteX34" fmla="*/ 1036439 w 1272850"/>
              <a:gd name="connsiteY34" fmla="*/ 5525486 h 5677578"/>
              <a:gd name="connsiteX35" fmla="*/ 1236464 w 1272850"/>
              <a:gd name="connsiteY35" fmla="*/ 5325461 h 5677578"/>
              <a:gd name="connsiteX36" fmla="*/ 1036439 w 1272850"/>
              <a:gd name="connsiteY36" fmla="*/ 5525486 h 5677578"/>
              <a:gd name="connsiteX37" fmla="*/ 1036439 w 1272850"/>
              <a:gd name="connsiteY37" fmla="*/ 5561862 h 5677578"/>
              <a:gd name="connsiteX38" fmla="*/ 1272850 w 1272850"/>
              <a:gd name="connsiteY38" fmla="*/ 5325461 h 5677578"/>
              <a:gd name="connsiteX39" fmla="*/ 1236464 w 1272850"/>
              <a:gd name="connsiteY39" fmla="*/ 5325461 h 5677578"/>
              <a:gd name="connsiteX40" fmla="*/ 1036439 w 1272850"/>
              <a:gd name="connsiteY40" fmla="*/ 152090 h 5677578"/>
              <a:gd name="connsiteX41" fmla="*/ 1236464 w 1272850"/>
              <a:gd name="connsiteY41" fmla="*/ 352115 h 5677578"/>
              <a:gd name="connsiteX42" fmla="*/ 1272850 w 1272850"/>
              <a:gd name="connsiteY42" fmla="*/ 352115 h 5677578"/>
              <a:gd name="connsiteX43" fmla="*/ 1036439 w 1272850"/>
              <a:gd name="connsiteY43" fmla="*/ 115724 h 5677578"/>
              <a:gd name="connsiteX44" fmla="*/ 1036439 w 1272850"/>
              <a:gd name="connsiteY44" fmla="*/ 152090 h 567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72850" h="5677578">
                <a:moveTo>
                  <a:pt x="5358" y="121048"/>
                </a:moveTo>
                <a:cubicBezTo>
                  <a:pt x="-1786" y="128154"/>
                  <a:pt x="-1786" y="139660"/>
                  <a:pt x="5358" y="146766"/>
                </a:cubicBezTo>
                <a:lnTo>
                  <a:pt x="121087" y="262485"/>
                </a:lnTo>
                <a:cubicBezTo>
                  <a:pt x="128135" y="269591"/>
                  <a:pt x="139661" y="269591"/>
                  <a:pt x="146805" y="262485"/>
                </a:cubicBezTo>
                <a:cubicBezTo>
                  <a:pt x="153853" y="255389"/>
                  <a:pt x="153853" y="243873"/>
                  <a:pt x="146805" y="236768"/>
                </a:cubicBezTo>
                <a:lnTo>
                  <a:pt x="43935" y="133907"/>
                </a:lnTo>
                <a:lnTo>
                  <a:pt x="146805" y="31047"/>
                </a:lnTo>
                <a:cubicBezTo>
                  <a:pt x="153853" y="23941"/>
                  <a:pt x="153853" y="12425"/>
                  <a:pt x="146805" y="5329"/>
                </a:cubicBezTo>
                <a:cubicBezTo>
                  <a:pt x="139661" y="-1776"/>
                  <a:pt x="128135" y="-1776"/>
                  <a:pt x="121087" y="5329"/>
                </a:cubicBezTo>
                <a:lnTo>
                  <a:pt x="5358" y="121048"/>
                </a:lnTo>
                <a:close/>
                <a:moveTo>
                  <a:pt x="5358" y="5530820"/>
                </a:moveTo>
                <a:cubicBezTo>
                  <a:pt x="-1786" y="5537916"/>
                  <a:pt x="-1786" y="5549432"/>
                  <a:pt x="5358" y="5556528"/>
                </a:cubicBezTo>
                <a:lnTo>
                  <a:pt x="121087" y="5672257"/>
                </a:lnTo>
                <a:cubicBezTo>
                  <a:pt x="128135" y="5679353"/>
                  <a:pt x="139661" y="5679353"/>
                  <a:pt x="146805" y="5672257"/>
                </a:cubicBezTo>
                <a:cubicBezTo>
                  <a:pt x="153853" y="5665151"/>
                  <a:pt x="153853" y="5653645"/>
                  <a:pt x="146805" y="5646540"/>
                </a:cubicBezTo>
                <a:lnTo>
                  <a:pt x="43935" y="5543679"/>
                </a:lnTo>
                <a:lnTo>
                  <a:pt x="146805" y="5440809"/>
                </a:lnTo>
                <a:cubicBezTo>
                  <a:pt x="153853" y="5433712"/>
                  <a:pt x="153853" y="5422197"/>
                  <a:pt x="146805" y="5415091"/>
                </a:cubicBezTo>
                <a:cubicBezTo>
                  <a:pt x="139661" y="5407995"/>
                  <a:pt x="128135" y="5407995"/>
                  <a:pt x="121087" y="5415091"/>
                </a:cubicBezTo>
                <a:lnTo>
                  <a:pt x="5358" y="5530820"/>
                </a:lnTo>
                <a:close/>
                <a:moveTo>
                  <a:pt x="18217" y="152090"/>
                </a:moveTo>
                <a:lnTo>
                  <a:pt x="1036439" y="152090"/>
                </a:lnTo>
                <a:lnTo>
                  <a:pt x="1036439" y="115724"/>
                </a:lnTo>
                <a:lnTo>
                  <a:pt x="18217" y="115724"/>
                </a:lnTo>
                <a:lnTo>
                  <a:pt x="18217" y="152090"/>
                </a:lnTo>
                <a:close/>
                <a:moveTo>
                  <a:pt x="1236464" y="352115"/>
                </a:moveTo>
                <a:lnTo>
                  <a:pt x="1236464" y="5325461"/>
                </a:lnTo>
                <a:lnTo>
                  <a:pt x="1272850" y="5325461"/>
                </a:lnTo>
                <a:lnTo>
                  <a:pt x="1272850" y="352115"/>
                </a:lnTo>
                <a:lnTo>
                  <a:pt x="1236464" y="352115"/>
                </a:lnTo>
                <a:close/>
                <a:moveTo>
                  <a:pt x="1036439" y="5525486"/>
                </a:moveTo>
                <a:lnTo>
                  <a:pt x="18217" y="5525486"/>
                </a:lnTo>
                <a:lnTo>
                  <a:pt x="18217" y="5561862"/>
                </a:lnTo>
                <a:lnTo>
                  <a:pt x="1036439" y="5561862"/>
                </a:lnTo>
                <a:lnTo>
                  <a:pt x="1036439" y="5525486"/>
                </a:lnTo>
                <a:close/>
                <a:moveTo>
                  <a:pt x="1236464" y="5325461"/>
                </a:moveTo>
                <a:cubicBezTo>
                  <a:pt x="1236464" y="5435932"/>
                  <a:pt x="1146930" y="5525486"/>
                  <a:pt x="1036439" y="5525486"/>
                </a:cubicBezTo>
                <a:lnTo>
                  <a:pt x="1036439" y="5561862"/>
                </a:lnTo>
                <a:cubicBezTo>
                  <a:pt x="1167028" y="5561862"/>
                  <a:pt x="1272850" y="5456020"/>
                  <a:pt x="1272850" y="5325461"/>
                </a:cubicBezTo>
                <a:lnTo>
                  <a:pt x="1236464" y="5325461"/>
                </a:lnTo>
                <a:close/>
                <a:moveTo>
                  <a:pt x="1036439" y="152090"/>
                </a:moveTo>
                <a:cubicBezTo>
                  <a:pt x="1146930" y="152090"/>
                  <a:pt x="1236464" y="241644"/>
                  <a:pt x="1236464" y="352115"/>
                </a:cubicBezTo>
                <a:lnTo>
                  <a:pt x="1272850" y="352115"/>
                </a:lnTo>
                <a:cubicBezTo>
                  <a:pt x="1272850" y="221556"/>
                  <a:pt x="1167028" y="115724"/>
                  <a:pt x="1036439" y="115724"/>
                </a:cubicBezTo>
                <a:lnTo>
                  <a:pt x="1036439" y="152090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 dirty="0"/>
          </a:p>
        </p:txBody>
      </p:sp>
      <p:sp>
        <p:nvSpPr>
          <p:cNvPr id="1647" name="Полилиния: фигура 1646">
            <a:extLst>
              <a:ext uri="{FF2B5EF4-FFF2-40B4-BE49-F238E27FC236}">
                <a16:creationId xmlns:a16="http://schemas.microsoft.com/office/drawing/2014/main" id="{97E68F1E-1DBC-98B2-DA1C-C7E909CDB37B}"/>
              </a:ext>
            </a:extLst>
          </p:cNvPr>
          <p:cNvSpPr/>
          <p:nvPr/>
        </p:nvSpPr>
        <p:spPr>
          <a:xfrm>
            <a:off x="7867325" y="2856621"/>
            <a:ext cx="268039" cy="136129"/>
          </a:xfrm>
          <a:custGeom>
            <a:avLst/>
            <a:gdLst>
              <a:gd name="connsiteX0" fmla="*/ 5358 w 527328"/>
              <a:gd name="connsiteY0" fmla="*/ 121049 h 267814"/>
              <a:gd name="connsiteX1" fmla="*/ 5358 w 527328"/>
              <a:gd name="connsiteY1" fmla="*/ 146766 h 267814"/>
              <a:gd name="connsiteX2" fmla="*/ 120991 w 527328"/>
              <a:gd name="connsiteY2" fmla="*/ 262485 h 267814"/>
              <a:gd name="connsiteX3" fmla="*/ 146710 w 527328"/>
              <a:gd name="connsiteY3" fmla="*/ 262485 h 267814"/>
              <a:gd name="connsiteX4" fmla="*/ 146710 w 527328"/>
              <a:gd name="connsiteY4" fmla="*/ 236768 h 267814"/>
              <a:gd name="connsiteX5" fmla="*/ 43935 w 527328"/>
              <a:gd name="connsiteY5" fmla="*/ 133907 h 267814"/>
              <a:gd name="connsiteX6" fmla="*/ 146710 w 527328"/>
              <a:gd name="connsiteY6" fmla="*/ 31047 h 267814"/>
              <a:gd name="connsiteX7" fmla="*/ 146710 w 527328"/>
              <a:gd name="connsiteY7" fmla="*/ 5329 h 267814"/>
              <a:gd name="connsiteX8" fmla="*/ 120991 w 527328"/>
              <a:gd name="connsiteY8" fmla="*/ 5329 h 267814"/>
              <a:gd name="connsiteX9" fmla="*/ 5358 w 527328"/>
              <a:gd name="connsiteY9" fmla="*/ 121049 h 267814"/>
              <a:gd name="connsiteX10" fmla="*/ 527328 w 527328"/>
              <a:gd name="connsiteY10" fmla="*/ 115724 h 267814"/>
              <a:gd name="connsiteX11" fmla="*/ 18217 w 527328"/>
              <a:gd name="connsiteY11" fmla="*/ 115724 h 267814"/>
              <a:gd name="connsiteX12" fmla="*/ 18217 w 527328"/>
              <a:gd name="connsiteY12" fmla="*/ 152090 h 267814"/>
              <a:gd name="connsiteX13" fmla="*/ 527328 w 527328"/>
              <a:gd name="connsiteY13" fmla="*/ 152090 h 267814"/>
              <a:gd name="connsiteX14" fmla="*/ 527328 w 527328"/>
              <a:gd name="connsiteY14" fmla="*/ 115724 h 2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328" h="267814">
                <a:moveTo>
                  <a:pt x="5358" y="121049"/>
                </a:moveTo>
                <a:cubicBezTo>
                  <a:pt x="-1786" y="128154"/>
                  <a:pt x="-1786" y="139660"/>
                  <a:pt x="5358" y="146766"/>
                </a:cubicBezTo>
                <a:lnTo>
                  <a:pt x="120991" y="262485"/>
                </a:lnTo>
                <a:cubicBezTo>
                  <a:pt x="128135" y="269591"/>
                  <a:pt x="139661" y="269591"/>
                  <a:pt x="146710" y="262485"/>
                </a:cubicBezTo>
                <a:cubicBezTo>
                  <a:pt x="153853" y="255389"/>
                  <a:pt x="153853" y="243873"/>
                  <a:pt x="146710" y="236768"/>
                </a:cubicBezTo>
                <a:lnTo>
                  <a:pt x="43935" y="133907"/>
                </a:lnTo>
                <a:lnTo>
                  <a:pt x="146710" y="31047"/>
                </a:lnTo>
                <a:cubicBezTo>
                  <a:pt x="153853" y="23941"/>
                  <a:pt x="153853" y="12425"/>
                  <a:pt x="146710" y="5329"/>
                </a:cubicBezTo>
                <a:cubicBezTo>
                  <a:pt x="139661" y="-1776"/>
                  <a:pt x="128135" y="-1776"/>
                  <a:pt x="120991" y="5329"/>
                </a:cubicBezTo>
                <a:lnTo>
                  <a:pt x="5358" y="121049"/>
                </a:lnTo>
                <a:close/>
                <a:moveTo>
                  <a:pt x="527328" y="115724"/>
                </a:moveTo>
                <a:lnTo>
                  <a:pt x="18217" y="115724"/>
                </a:lnTo>
                <a:lnTo>
                  <a:pt x="18217" y="152090"/>
                </a:lnTo>
                <a:lnTo>
                  <a:pt x="527328" y="152090"/>
                </a:lnTo>
                <a:lnTo>
                  <a:pt x="527328" y="115724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8" name="Полилиния: фигура 1647">
            <a:extLst>
              <a:ext uri="{FF2B5EF4-FFF2-40B4-BE49-F238E27FC236}">
                <a16:creationId xmlns:a16="http://schemas.microsoft.com/office/drawing/2014/main" id="{FBD1C287-1FE8-6AA3-8A78-B645A41245B0}"/>
              </a:ext>
            </a:extLst>
          </p:cNvPr>
          <p:cNvSpPr/>
          <p:nvPr/>
        </p:nvSpPr>
        <p:spPr>
          <a:xfrm>
            <a:off x="7996280" y="2417649"/>
            <a:ext cx="1014078" cy="1014076"/>
          </a:xfrm>
          <a:custGeom>
            <a:avLst/>
            <a:gdLst>
              <a:gd name="connsiteX0" fmla="*/ 857250 w 1714500"/>
              <a:gd name="connsiteY0" fmla="*/ 1714500 h 1714500"/>
              <a:gd name="connsiteX1" fmla="*/ 1714500 w 1714500"/>
              <a:gd name="connsiteY1" fmla="*/ 857250 h 1714500"/>
              <a:gd name="connsiteX2" fmla="*/ 857250 w 1714500"/>
              <a:gd name="connsiteY2" fmla="*/ 0 h 1714500"/>
              <a:gd name="connsiteX3" fmla="*/ 0 w 1714500"/>
              <a:gd name="connsiteY3" fmla="*/ 857250 h 1714500"/>
              <a:gd name="connsiteX4" fmla="*/ 857250 w 17145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1714500">
                <a:moveTo>
                  <a:pt x="857250" y="1714500"/>
                </a:moveTo>
                <a:cubicBezTo>
                  <a:pt x="1330737" y="1714500"/>
                  <a:pt x="1714500" y="1330700"/>
                  <a:pt x="1714500" y="857250"/>
                </a:cubicBezTo>
                <a:cubicBezTo>
                  <a:pt x="1714500" y="383800"/>
                  <a:pt x="1330737" y="0"/>
                  <a:pt x="857250" y="0"/>
                </a:cubicBezTo>
                <a:cubicBezTo>
                  <a:pt x="383763" y="0"/>
                  <a:pt x="0" y="383800"/>
                  <a:pt x="0" y="857250"/>
                </a:cubicBezTo>
                <a:cubicBezTo>
                  <a:pt x="0" y="1330700"/>
                  <a:pt x="383763" y="1714500"/>
                  <a:pt x="857250" y="1714500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rgbClr val="00A88E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52" name="TextBox 851">
            <a:extLst>
              <a:ext uri="{FF2B5EF4-FFF2-40B4-BE49-F238E27FC236}">
                <a16:creationId xmlns:a16="http://schemas.microsoft.com/office/drawing/2014/main" id="{A0EB5BC8-1DC8-A61F-294A-B3487772C1A7}"/>
              </a:ext>
            </a:extLst>
          </p:cNvPr>
          <p:cNvSpPr txBox="1"/>
          <p:nvPr/>
        </p:nvSpPr>
        <p:spPr>
          <a:xfrm>
            <a:off x="2150848" y="1072801"/>
            <a:ext cx="69752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000000"/>
                </a:solidFill>
                <a:latin typeface="Kaspersky Sans Display"/>
                <a:sym typeface="Kaspersky Sans Display"/>
                <a:rtl val="0"/>
              </a:rPr>
              <a:t>Повышение</a:t>
            </a:r>
            <a:r>
              <a:rPr lang="ru-RU" sz="700" dirty="0">
                <a:ln/>
                <a:solidFill>
                  <a:srgbClr val="00A88E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700" dirty="0">
                <a:ln/>
                <a:solidFill>
                  <a:srgbClr val="000000"/>
                </a:solidFill>
                <a:latin typeface="Kaspersky Sans Display"/>
                <a:sym typeface="Kaspersky Sans Display"/>
                <a:rtl val="0"/>
              </a:rPr>
              <a:t>экспертизы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6A6BA-EDD2-95DB-38E1-8AF49F0626DC}"/>
              </a:ext>
            </a:extLst>
          </p:cNvPr>
          <p:cNvSpPr txBox="1"/>
          <p:nvPr/>
        </p:nvSpPr>
        <p:spPr>
          <a:xfrm>
            <a:off x="2147160" y="1793501"/>
            <a:ext cx="70489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latin typeface="Kaspersky Sans Display" panose="020B0003020000020004" pitchFamily="34" charset="0"/>
              </a:rPr>
              <a:t>Cybersecurity Training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242D569-ACFB-AC66-D43F-52EF7831EE7F}"/>
              </a:ext>
            </a:extLst>
          </p:cNvPr>
          <p:cNvGrpSpPr>
            <a:grpSpLocks noChangeAspect="1"/>
          </p:cNvGrpSpPr>
          <p:nvPr/>
        </p:nvGrpSpPr>
        <p:grpSpPr>
          <a:xfrm>
            <a:off x="2353800" y="1395351"/>
            <a:ext cx="291619" cy="322039"/>
            <a:chOff x="3630455" y="2348872"/>
            <a:chExt cx="441325" cy="487363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4FF96D0D-DDB3-4214-A1EE-DFE542351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E028313-B7B2-DF31-50FC-E5A4B218CB89}"/>
                </a:ext>
              </a:extLst>
            </p:cNvPr>
            <p:cNvSpPr/>
            <p:nvPr/>
          </p:nvSpPr>
          <p:spPr>
            <a:xfrm>
              <a:off x="3719819" y="2445577"/>
              <a:ext cx="243000" cy="282194"/>
            </a:xfrm>
            <a:custGeom>
              <a:avLst/>
              <a:gdLst>
                <a:gd name="connsiteX0" fmla="*/ 241040 w 243000"/>
                <a:gd name="connsiteY0" fmla="*/ 115621 h 282193"/>
                <a:gd name="connsiteX1" fmla="*/ 217524 w 243000"/>
                <a:gd name="connsiteY1" fmla="*/ 183034 h 282193"/>
                <a:gd name="connsiteX2" fmla="*/ 217524 w 243000"/>
                <a:gd name="connsiteY2" fmla="*/ 280234 h 282193"/>
                <a:gd name="connsiteX3" fmla="*/ 201847 w 243000"/>
                <a:gd name="connsiteY3" fmla="*/ 280234 h 282193"/>
                <a:gd name="connsiteX4" fmla="*/ 201847 w 243000"/>
                <a:gd name="connsiteY4" fmla="*/ 256718 h 282193"/>
                <a:gd name="connsiteX5" fmla="*/ 201847 w 243000"/>
                <a:gd name="connsiteY5" fmla="*/ 183034 h 282193"/>
                <a:gd name="connsiteX6" fmla="*/ 201847 w 243000"/>
                <a:gd name="connsiteY6" fmla="*/ 178331 h 282193"/>
                <a:gd name="connsiteX7" fmla="*/ 204982 w 243000"/>
                <a:gd name="connsiteY7" fmla="*/ 174411 h 282193"/>
                <a:gd name="connsiteX8" fmla="*/ 225363 w 243000"/>
                <a:gd name="connsiteY8" fmla="*/ 116405 h 282193"/>
                <a:gd name="connsiteX9" fmla="*/ 131298 w 243000"/>
                <a:gd name="connsiteY9" fmla="*/ 22340 h 282193"/>
                <a:gd name="connsiteX10" fmla="*/ 37234 w 243000"/>
                <a:gd name="connsiteY10" fmla="*/ 116405 h 282193"/>
                <a:gd name="connsiteX11" fmla="*/ 38802 w 243000"/>
                <a:gd name="connsiteY11" fmla="*/ 133650 h 282193"/>
                <a:gd name="connsiteX12" fmla="*/ 39586 w 243000"/>
                <a:gd name="connsiteY12" fmla="*/ 136785 h 282193"/>
                <a:gd name="connsiteX13" fmla="*/ 38802 w 243000"/>
                <a:gd name="connsiteY13" fmla="*/ 139137 h 282193"/>
                <a:gd name="connsiteX14" fmla="*/ 24692 w 243000"/>
                <a:gd name="connsiteY14" fmla="*/ 191656 h 282193"/>
                <a:gd name="connsiteX15" fmla="*/ 34098 w 243000"/>
                <a:gd name="connsiteY15" fmla="*/ 194792 h 282193"/>
                <a:gd name="connsiteX16" fmla="*/ 45073 w 243000"/>
                <a:gd name="connsiteY16" fmla="*/ 198711 h 282193"/>
                <a:gd name="connsiteX17" fmla="*/ 45073 w 243000"/>
                <a:gd name="connsiteY17" fmla="*/ 209685 h 282193"/>
                <a:gd name="connsiteX18" fmla="*/ 45073 w 243000"/>
                <a:gd name="connsiteY18" fmla="*/ 241040 h 282193"/>
                <a:gd name="connsiteX19" fmla="*/ 107782 w 243000"/>
                <a:gd name="connsiteY19" fmla="*/ 241040 h 282193"/>
                <a:gd name="connsiteX20" fmla="*/ 123460 w 243000"/>
                <a:gd name="connsiteY20" fmla="*/ 241040 h 282193"/>
                <a:gd name="connsiteX21" fmla="*/ 123460 w 243000"/>
                <a:gd name="connsiteY21" fmla="*/ 256718 h 282193"/>
                <a:gd name="connsiteX22" fmla="*/ 123460 w 243000"/>
                <a:gd name="connsiteY22" fmla="*/ 264556 h 282193"/>
                <a:gd name="connsiteX23" fmla="*/ 123460 w 243000"/>
                <a:gd name="connsiteY23" fmla="*/ 280234 h 282193"/>
                <a:gd name="connsiteX24" fmla="*/ 107782 w 243000"/>
                <a:gd name="connsiteY24" fmla="*/ 280234 h 282193"/>
                <a:gd name="connsiteX25" fmla="*/ 107782 w 243000"/>
                <a:gd name="connsiteY25" fmla="*/ 256718 h 282193"/>
                <a:gd name="connsiteX26" fmla="*/ 29395 w 243000"/>
                <a:gd name="connsiteY26" fmla="*/ 256718 h 282193"/>
                <a:gd name="connsiteX27" fmla="*/ 29395 w 243000"/>
                <a:gd name="connsiteY27" fmla="*/ 209685 h 282193"/>
                <a:gd name="connsiteX28" fmla="*/ 5879 w 243000"/>
                <a:gd name="connsiteY28" fmla="*/ 201847 h 282193"/>
                <a:gd name="connsiteX29" fmla="*/ 23124 w 243000"/>
                <a:gd name="connsiteY29" fmla="*/ 135218 h 282193"/>
                <a:gd name="connsiteX30" fmla="*/ 21556 w 243000"/>
                <a:gd name="connsiteY30" fmla="*/ 115621 h 282193"/>
                <a:gd name="connsiteX31" fmla="*/ 131298 w 243000"/>
                <a:gd name="connsiteY31" fmla="*/ 5879 h 282193"/>
                <a:gd name="connsiteX32" fmla="*/ 241040 w 243000"/>
                <a:gd name="connsiteY32" fmla="*/ 115621 h 282193"/>
                <a:gd name="connsiteX33" fmla="*/ 170492 w 243000"/>
                <a:gd name="connsiteY33" fmla="*/ 107782 h 282193"/>
                <a:gd name="connsiteX34" fmla="*/ 170492 w 243000"/>
                <a:gd name="connsiteY34" fmla="*/ 162653 h 282193"/>
                <a:gd name="connsiteX35" fmla="*/ 92105 w 243000"/>
                <a:gd name="connsiteY35" fmla="*/ 162653 h 282193"/>
                <a:gd name="connsiteX36" fmla="*/ 92105 w 243000"/>
                <a:gd name="connsiteY36" fmla="*/ 107782 h 282193"/>
                <a:gd name="connsiteX37" fmla="*/ 99944 w 243000"/>
                <a:gd name="connsiteY37" fmla="*/ 107782 h 282193"/>
                <a:gd name="connsiteX38" fmla="*/ 99944 w 243000"/>
                <a:gd name="connsiteY38" fmla="*/ 99160 h 282193"/>
                <a:gd name="connsiteX39" fmla="*/ 131298 w 243000"/>
                <a:gd name="connsiteY39" fmla="*/ 67805 h 282193"/>
                <a:gd name="connsiteX40" fmla="*/ 162653 w 243000"/>
                <a:gd name="connsiteY40" fmla="*/ 99160 h 282193"/>
                <a:gd name="connsiteX41" fmla="*/ 162653 w 243000"/>
                <a:gd name="connsiteY41" fmla="*/ 107782 h 282193"/>
                <a:gd name="connsiteX42" fmla="*/ 170492 w 243000"/>
                <a:gd name="connsiteY42" fmla="*/ 107782 h 282193"/>
                <a:gd name="connsiteX43" fmla="*/ 139137 w 243000"/>
                <a:gd name="connsiteY43" fmla="*/ 131298 h 282193"/>
                <a:gd name="connsiteX44" fmla="*/ 131298 w 243000"/>
                <a:gd name="connsiteY44" fmla="*/ 123460 h 282193"/>
                <a:gd name="connsiteX45" fmla="*/ 123460 w 243000"/>
                <a:gd name="connsiteY45" fmla="*/ 131298 h 282193"/>
                <a:gd name="connsiteX46" fmla="*/ 123460 w 243000"/>
                <a:gd name="connsiteY46" fmla="*/ 139137 h 282193"/>
                <a:gd name="connsiteX47" fmla="*/ 131298 w 243000"/>
                <a:gd name="connsiteY47" fmla="*/ 146976 h 282193"/>
                <a:gd name="connsiteX48" fmla="*/ 139137 w 243000"/>
                <a:gd name="connsiteY48" fmla="*/ 139137 h 282193"/>
                <a:gd name="connsiteX49" fmla="*/ 139137 w 243000"/>
                <a:gd name="connsiteY49" fmla="*/ 131298 h 282193"/>
                <a:gd name="connsiteX50" fmla="*/ 146976 w 243000"/>
                <a:gd name="connsiteY50" fmla="*/ 99160 h 282193"/>
                <a:gd name="connsiteX51" fmla="*/ 131298 w 243000"/>
                <a:gd name="connsiteY51" fmla="*/ 83482 h 282193"/>
                <a:gd name="connsiteX52" fmla="*/ 115621 w 243000"/>
                <a:gd name="connsiteY52" fmla="*/ 99160 h 282193"/>
                <a:gd name="connsiteX53" fmla="*/ 115621 w 243000"/>
                <a:gd name="connsiteY53" fmla="*/ 107782 h 282193"/>
                <a:gd name="connsiteX54" fmla="*/ 146976 w 243000"/>
                <a:gd name="connsiteY54" fmla="*/ 107782 h 282193"/>
                <a:gd name="connsiteX55" fmla="*/ 146976 w 243000"/>
                <a:gd name="connsiteY55" fmla="*/ 99160 h 28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43000" h="282193">
                  <a:moveTo>
                    <a:pt x="241040" y="115621"/>
                  </a:moveTo>
                  <a:cubicBezTo>
                    <a:pt x="241040" y="141489"/>
                    <a:pt x="232418" y="165005"/>
                    <a:pt x="217524" y="183034"/>
                  </a:cubicBezTo>
                  <a:lnTo>
                    <a:pt x="217524" y="280234"/>
                  </a:lnTo>
                  <a:lnTo>
                    <a:pt x="201847" y="280234"/>
                  </a:lnTo>
                  <a:lnTo>
                    <a:pt x="201847" y="256718"/>
                  </a:lnTo>
                  <a:lnTo>
                    <a:pt x="201847" y="183034"/>
                  </a:lnTo>
                  <a:lnTo>
                    <a:pt x="201847" y="178331"/>
                  </a:lnTo>
                  <a:lnTo>
                    <a:pt x="204982" y="174411"/>
                  </a:lnTo>
                  <a:cubicBezTo>
                    <a:pt x="218308" y="157950"/>
                    <a:pt x="225363" y="137569"/>
                    <a:pt x="225363" y="116405"/>
                  </a:cubicBezTo>
                  <a:cubicBezTo>
                    <a:pt x="225363" y="64669"/>
                    <a:pt x="183034" y="22340"/>
                    <a:pt x="131298" y="22340"/>
                  </a:cubicBezTo>
                  <a:cubicBezTo>
                    <a:pt x="79563" y="22340"/>
                    <a:pt x="37234" y="64669"/>
                    <a:pt x="37234" y="116405"/>
                  </a:cubicBezTo>
                  <a:cubicBezTo>
                    <a:pt x="37234" y="121892"/>
                    <a:pt x="38018" y="127379"/>
                    <a:pt x="38802" y="133650"/>
                  </a:cubicBezTo>
                  <a:lnTo>
                    <a:pt x="39586" y="136785"/>
                  </a:lnTo>
                  <a:lnTo>
                    <a:pt x="38802" y="139137"/>
                  </a:lnTo>
                  <a:lnTo>
                    <a:pt x="24692" y="191656"/>
                  </a:lnTo>
                  <a:lnTo>
                    <a:pt x="34098" y="194792"/>
                  </a:lnTo>
                  <a:lnTo>
                    <a:pt x="45073" y="198711"/>
                  </a:lnTo>
                  <a:lnTo>
                    <a:pt x="45073" y="209685"/>
                  </a:lnTo>
                  <a:lnTo>
                    <a:pt x="45073" y="241040"/>
                  </a:lnTo>
                  <a:lnTo>
                    <a:pt x="107782" y="241040"/>
                  </a:lnTo>
                  <a:lnTo>
                    <a:pt x="123460" y="241040"/>
                  </a:lnTo>
                  <a:lnTo>
                    <a:pt x="123460" y="256718"/>
                  </a:lnTo>
                  <a:lnTo>
                    <a:pt x="123460" y="264556"/>
                  </a:lnTo>
                  <a:lnTo>
                    <a:pt x="123460" y="280234"/>
                  </a:lnTo>
                  <a:lnTo>
                    <a:pt x="107782" y="280234"/>
                  </a:lnTo>
                  <a:lnTo>
                    <a:pt x="107782" y="256718"/>
                  </a:lnTo>
                  <a:lnTo>
                    <a:pt x="29395" y="256718"/>
                  </a:lnTo>
                  <a:lnTo>
                    <a:pt x="29395" y="209685"/>
                  </a:lnTo>
                  <a:lnTo>
                    <a:pt x="5879" y="201847"/>
                  </a:lnTo>
                  <a:lnTo>
                    <a:pt x="23124" y="135218"/>
                  </a:lnTo>
                  <a:cubicBezTo>
                    <a:pt x="22340" y="128947"/>
                    <a:pt x="21556" y="122676"/>
                    <a:pt x="21556" y="115621"/>
                  </a:cubicBezTo>
                  <a:cubicBezTo>
                    <a:pt x="21556" y="55263"/>
                    <a:pt x="70940" y="5879"/>
                    <a:pt x="131298" y="5879"/>
                  </a:cubicBezTo>
                  <a:cubicBezTo>
                    <a:pt x="191657" y="5879"/>
                    <a:pt x="241040" y="55263"/>
                    <a:pt x="241040" y="115621"/>
                  </a:cubicBezTo>
                  <a:moveTo>
                    <a:pt x="170492" y="107782"/>
                  </a:moveTo>
                  <a:lnTo>
                    <a:pt x="170492" y="162653"/>
                  </a:lnTo>
                  <a:lnTo>
                    <a:pt x="92105" y="162653"/>
                  </a:lnTo>
                  <a:lnTo>
                    <a:pt x="92105" y="107782"/>
                  </a:lnTo>
                  <a:lnTo>
                    <a:pt x="99944" y="107782"/>
                  </a:lnTo>
                  <a:lnTo>
                    <a:pt x="99944" y="99160"/>
                  </a:lnTo>
                  <a:cubicBezTo>
                    <a:pt x="99944" y="81915"/>
                    <a:pt x="114053" y="67805"/>
                    <a:pt x="131298" y="67805"/>
                  </a:cubicBezTo>
                  <a:cubicBezTo>
                    <a:pt x="148544" y="67805"/>
                    <a:pt x="162653" y="81915"/>
                    <a:pt x="162653" y="99160"/>
                  </a:cubicBezTo>
                  <a:lnTo>
                    <a:pt x="162653" y="107782"/>
                  </a:lnTo>
                  <a:lnTo>
                    <a:pt x="170492" y="107782"/>
                  </a:lnTo>
                  <a:close/>
                  <a:moveTo>
                    <a:pt x="139137" y="131298"/>
                  </a:moveTo>
                  <a:cubicBezTo>
                    <a:pt x="139137" y="126595"/>
                    <a:pt x="136002" y="123460"/>
                    <a:pt x="131298" y="123460"/>
                  </a:cubicBezTo>
                  <a:cubicBezTo>
                    <a:pt x="126595" y="123460"/>
                    <a:pt x="123460" y="126595"/>
                    <a:pt x="123460" y="131298"/>
                  </a:cubicBezTo>
                  <a:lnTo>
                    <a:pt x="123460" y="139137"/>
                  </a:lnTo>
                  <a:cubicBezTo>
                    <a:pt x="123460" y="143840"/>
                    <a:pt x="126595" y="146976"/>
                    <a:pt x="131298" y="146976"/>
                  </a:cubicBezTo>
                  <a:cubicBezTo>
                    <a:pt x="136002" y="146976"/>
                    <a:pt x="139137" y="143840"/>
                    <a:pt x="139137" y="139137"/>
                  </a:cubicBezTo>
                  <a:lnTo>
                    <a:pt x="139137" y="131298"/>
                  </a:lnTo>
                  <a:close/>
                  <a:moveTo>
                    <a:pt x="146976" y="99160"/>
                  </a:moveTo>
                  <a:cubicBezTo>
                    <a:pt x="146976" y="90537"/>
                    <a:pt x="139921" y="83482"/>
                    <a:pt x="131298" y="83482"/>
                  </a:cubicBezTo>
                  <a:cubicBezTo>
                    <a:pt x="122676" y="83482"/>
                    <a:pt x="115621" y="90537"/>
                    <a:pt x="115621" y="99160"/>
                  </a:cubicBezTo>
                  <a:lnTo>
                    <a:pt x="115621" y="107782"/>
                  </a:lnTo>
                  <a:lnTo>
                    <a:pt x="146976" y="107782"/>
                  </a:lnTo>
                  <a:lnTo>
                    <a:pt x="146976" y="99160"/>
                  </a:lnTo>
                  <a:close/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888" name="TextBox 887">
            <a:extLst>
              <a:ext uri="{FF2B5EF4-FFF2-40B4-BE49-F238E27FC236}">
                <a16:creationId xmlns:a16="http://schemas.microsoft.com/office/drawing/2014/main" id="{6AC7E35C-68F4-7BA3-7108-B6167DEADEF3}"/>
              </a:ext>
            </a:extLst>
          </p:cNvPr>
          <p:cNvSpPr txBox="1"/>
          <p:nvPr/>
        </p:nvSpPr>
        <p:spPr>
          <a:xfrm>
            <a:off x="2967658" y="1072801"/>
            <a:ext cx="875513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Аналитика угроз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180FB-EC2A-898F-B8E2-EDE5E3471A4C}"/>
              </a:ext>
            </a:extLst>
          </p:cNvPr>
          <p:cNvSpPr txBox="1"/>
          <p:nvPr/>
        </p:nvSpPr>
        <p:spPr>
          <a:xfrm>
            <a:off x="3190693" y="1793500"/>
            <a:ext cx="429443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Threat Intelligence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9385427-E9A8-4218-509C-E7FC9012C4AD}"/>
              </a:ext>
            </a:extLst>
          </p:cNvPr>
          <p:cNvGrpSpPr>
            <a:grpSpLocks noChangeAspect="1"/>
          </p:cNvGrpSpPr>
          <p:nvPr/>
        </p:nvGrpSpPr>
        <p:grpSpPr>
          <a:xfrm>
            <a:off x="3259605" y="1395351"/>
            <a:ext cx="291619" cy="322043"/>
            <a:chOff x="3630455" y="2348872"/>
            <a:chExt cx="441325" cy="487363"/>
          </a:xfrm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F1FD259-2F57-34B5-D7D0-BA0C9E1F4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00A88E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14E7C75E-B111-EF3A-20FD-96A6A0059B07}"/>
                </a:ext>
              </a:extLst>
            </p:cNvPr>
            <p:cNvSpPr/>
            <p:nvPr/>
          </p:nvSpPr>
          <p:spPr>
            <a:xfrm>
              <a:off x="3704141" y="2445577"/>
              <a:ext cx="290032" cy="290032"/>
            </a:xfrm>
            <a:custGeom>
              <a:avLst/>
              <a:gdLst>
                <a:gd name="connsiteX0" fmla="*/ 146976 w 290032"/>
                <a:gd name="connsiteY0" fmla="*/ 5879 h 290032"/>
                <a:gd name="connsiteX1" fmla="*/ 5879 w 290032"/>
                <a:gd name="connsiteY1" fmla="*/ 146976 h 290032"/>
                <a:gd name="connsiteX2" fmla="*/ 146976 w 290032"/>
                <a:gd name="connsiteY2" fmla="*/ 288073 h 290032"/>
                <a:gd name="connsiteX3" fmla="*/ 288073 w 290032"/>
                <a:gd name="connsiteY3" fmla="*/ 146976 h 290032"/>
                <a:gd name="connsiteX4" fmla="*/ 146976 w 290032"/>
                <a:gd name="connsiteY4" fmla="*/ 5879 h 290032"/>
                <a:gd name="connsiteX5" fmla="*/ 254366 w 290032"/>
                <a:gd name="connsiteY5" fmla="*/ 82698 h 290032"/>
                <a:gd name="connsiteX6" fmla="*/ 230850 w 290032"/>
                <a:gd name="connsiteY6" fmla="*/ 96808 h 290032"/>
                <a:gd name="connsiteX7" fmla="*/ 207334 w 290032"/>
                <a:gd name="connsiteY7" fmla="*/ 60750 h 290032"/>
                <a:gd name="connsiteX8" fmla="*/ 225363 w 290032"/>
                <a:gd name="connsiteY8" fmla="*/ 48992 h 290032"/>
                <a:gd name="connsiteX9" fmla="*/ 254366 w 290032"/>
                <a:gd name="connsiteY9" fmla="*/ 82698 h 290032"/>
                <a:gd name="connsiteX10" fmla="*/ 125811 w 290032"/>
                <a:gd name="connsiteY10" fmla="*/ 226931 h 290032"/>
                <a:gd name="connsiteX11" fmla="*/ 146976 w 290032"/>
                <a:gd name="connsiteY11" fmla="*/ 225363 h 290032"/>
                <a:gd name="connsiteX12" fmla="*/ 168140 w 290032"/>
                <a:gd name="connsiteY12" fmla="*/ 226931 h 290032"/>
                <a:gd name="connsiteX13" fmla="*/ 146976 w 290032"/>
                <a:gd name="connsiteY13" fmla="*/ 259853 h 290032"/>
                <a:gd name="connsiteX14" fmla="*/ 125811 w 290032"/>
                <a:gd name="connsiteY14" fmla="*/ 226931 h 290032"/>
                <a:gd name="connsiteX15" fmla="*/ 136786 w 290032"/>
                <a:gd name="connsiteY15" fmla="*/ 259069 h 290032"/>
                <a:gd name="connsiteX16" fmla="*/ 100727 w 290032"/>
                <a:gd name="connsiteY16" fmla="*/ 234769 h 290032"/>
                <a:gd name="connsiteX17" fmla="*/ 117973 w 290032"/>
                <a:gd name="connsiteY17" fmla="*/ 228498 h 290032"/>
                <a:gd name="connsiteX18" fmla="*/ 136786 w 290032"/>
                <a:gd name="connsiteY18" fmla="*/ 259069 h 290032"/>
                <a:gd name="connsiteX19" fmla="*/ 175979 w 290032"/>
                <a:gd name="connsiteY19" fmla="*/ 229282 h 290032"/>
                <a:gd name="connsiteX20" fmla="*/ 193224 w 290032"/>
                <a:gd name="connsiteY20" fmla="*/ 235553 h 290032"/>
                <a:gd name="connsiteX21" fmla="*/ 156382 w 290032"/>
                <a:gd name="connsiteY21" fmla="*/ 259853 h 290032"/>
                <a:gd name="connsiteX22" fmla="*/ 175979 w 290032"/>
                <a:gd name="connsiteY22" fmla="*/ 229282 h 290032"/>
                <a:gd name="connsiteX23" fmla="*/ 179899 w 290032"/>
                <a:gd name="connsiteY23" fmla="*/ 222227 h 290032"/>
                <a:gd name="connsiteX24" fmla="*/ 185386 w 290032"/>
                <a:gd name="connsiteY24" fmla="*/ 209685 h 290032"/>
                <a:gd name="connsiteX25" fmla="*/ 177547 w 290032"/>
                <a:gd name="connsiteY25" fmla="*/ 208902 h 290032"/>
                <a:gd name="connsiteX26" fmla="*/ 172060 w 290032"/>
                <a:gd name="connsiteY26" fmla="*/ 220660 h 290032"/>
                <a:gd name="connsiteX27" fmla="*/ 147760 w 290032"/>
                <a:gd name="connsiteY27" fmla="*/ 218308 h 290032"/>
                <a:gd name="connsiteX28" fmla="*/ 123460 w 290032"/>
                <a:gd name="connsiteY28" fmla="*/ 220660 h 290032"/>
                <a:gd name="connsiteX29" fmla="*/ 117973 w 290032"/>
                <a:gd name="connsiteY29" fmla="*/ 208902 h 290032"/>
                <a:gd name="connsiteX30" fmla="*/ 110134 w 290032"/>
                <a:gd name="connsiteY30" fmla="*/ 209685 h 290032"/>
                <a:gd name="connsiteX31" fmla="*/ 115621 w 290032"/>
                <a:gd name="connsiteY31" fmla="*/ 222227 h 290032"/>
                <a:gd name="connsiteX32" fmla="*/ 96024 w 290032"/>
                <a:gd name="connsiteY32" fmla="*/ 229282 h 290032"/>
                <a:gd name="connsiteX33" fmla="*/ 60750 w 290032"/>
                <a:gd name="connsiteY33" fmla="*/ 146976 h 290032"/>
                <a:gd name="connsiteX34" fmla="*/ 67805 w 290032"/>
                <a:gd name="connsiteY34" fmla="*/ 107782 h 290032"/>
                <a:gd name="connsiteX35" fmla="*/ 87402 w 290032"/>
                <a:gd name="connsiteY35" fmla="*/ 114837 h 290032"/>
                <a:gd name="connsiteX36" fmla="*/ 91321 w 290032"/>
                <a:gd name="connsiteY36" fmla="*/ 107782 h 290032"/>
                <a:gd name="connsiteX37" fmla="*/ 70940 w 290032"/>
                <a:gd name="connsiteY37" fmla="*/ 100727 h 290032"/>
                <a:gd name="connsiteX38" fmla="*/ 95240 w 290032"/>
                <a:gd name="connsiteY38" fmla="*/ 65453 h 290032"/>
                <a:gd name="connsiteX39" fmla="*/ 147760 w 290032"/>
                <a:gd name="connsiteY39" fmla="*/ 77211 h 290032"/>
                <a:gd name="connsiteX40" fmla="*/ 200279 w 290032"/>
                <a:gd name="connsiteY40" fmla="*/ 65453 h 290032"/>
                <a:gd name="connsiteX41" fmla="*/ 224579 w 290032"/>
                <a:gd name="connsiteY41" fmla="*/ 100727 h 290032"/>
                <a:gd name="connsiteX42" fmla="*/ 204199 w 290032"/>
                <a:gd name="connsiteY42" fmla="*/ 107782 h 290032"/>
                <a:gd name="connsiteX43" fmla="*/ 208118 w 290032"/>
                <a:gd name="connsiteY43" fmla="*/ 114837 h 290032"/>
                <a:gd name="connsiteX44" fmla="*/ 227715 w 290032"/>
                <a:gd name="connsiteY44" fmla="*/ 107782 h 290032"/>
                <a:gd name="connsiteX45" fmla="*/ 234770 w 290032"/>
                <a:gd name="connsiteY45" fmla="*/ 146976 h 290032"/>
                <a:gd name="connsiteX46" fmla="*/ 201063 w 290032"/>
                <a:gd name="connsiteY46" fmla="*/ 229282 h 290032"/>
                <a:gd name="connsiteX47" fmla="*/ 179899 w 290032"/>
                <a:gd name="connsiteY47" fmla="*/ 222227 h 290032"/>
                <a:gd name="connsiteX48" fmla="*/ 168140 w 290032"/>
                <a:gd name="connsiteY48" fmla="*/ 67021 h 290032"/>
                <a:gd name="connsiteX49" fmla="*/ 146976 w 290032"/>
                <a:gd name="connsiteY49" fmla="*/ 68589 h 290032"/>
                <a:gd name="connsiteX50" fmla="*/ 125811 w 290032"/>
                <a:gd name="connsiteY50" fmla="*/ 67021 h 290032"/>
                <a:gd name="connsiteX51" fmla="*/ 146976 w 290032"/>
                <a:gd name="connsiteY51" fmla="*/ 34098 h 290032"/>
                <a:gd name="connsiteX52" fmla="*/ 168140 w 290032"/>
                <a:gd name="connsiteY52" fmla="*/ 67021 h 290032"/>
                <a:gd name="connsiteX53" fmla="*/ 157166 w 290032"/>
                <a:gd name="connsiteY53" fmla="*/ 34882 h 290032"/>
                <a:gd name="connsiteX54" fmla="*/ 193224 w 290032"/>
                <a:gd name="connsiteY54" fmla="*/ 59182 h 290032"/>
                <a:gd name="connsiteX55" fmla="*/ 175979 w 290032"/>
                <a:gd name="connsiteY55" fmla="*/ 65453 h 290032"/>
                <a:gd name="connsiteX56" fmla="*/ 157166 w 290032"/>
                <a:gd name="connsiteY56" fmla="*/ 34882 h 290032"/>
                <a:gd name="connsiteX57" fmla="*/ 117973 w 290032"/>
                <a:gd name="connsiteY57" fmla="*/ 64669 h 290032"/>
                <a:gd name="connsiteX58" fmla="*/ 99944 w 290032"/>
                <a:gd name="connsiteY58" fmla="*/ 58398 h 290032"/>
                <a:gd name="connsiteX59" fmla="*/ 136786 w 290032"/>
                <a:gd name="connsiteY59" fmla="*/ 34098 h 290032"/>
                <a:gd name="connsiteX60" fmla="*/ 117973 w 290032"/>
                <a:gd name="connsiteY60" fmla="*/ 64669 h 290032"/>
                <a:gd name="connsiteX61" fmla="*/ 146976 w 290032"/>
                <a:gd name="connsiteY61" fmla="*/ 21556 h 290032"/>
                <a:gd name="connsiteX62" fmla="*/ 146976 w 290032"/>
                <a:gd name="connsiteY62" fmla="*/ 21556 h 290032"/>
                <a:gd name="connsiteX63" fmla="*/ 218308 w 290032"/>
                <a:gd name="connsiteY63" fmla="*/ 44289 h 290032"/>
                <a:gd name="connsiteX64" fmla="*/ 201063 w 290032"/>
                <a:gd name="connsiteY64" fmla="*/ 55263 h 290032"/>
                <a:gd name="connsiteX65" fmla="*/ 146976 w 290032"/>
                <a:gd name="connsiteY65" fmla="*/ 21556 h 290032"/>
                <a:gd name="connsiteX66" fmla="*/ 92889 w 290032"/>
                <a:gd name="connsiteY66" fmla="*/ 55263 h 290032"/>
                <a:gd name="connsiteX67" fmla="*/ 75644 w 290032"/>
                <a:gd name="connsiteY67" fmla="*/ 44289 h 290032"/>
                <a:gd name="connsiteX68" fmla="*/ 146976 w 290032"/>
                <a:gd name="connsiteY68" fmla="*/ 21556 h 290032"/>
                <a:gd name="connsiteX69" fmla="*/ 68589 w 290032"/>
                <a:gd name="connsiteY69" fmla="*/ 48992 h 290032"/>
                <a:gd name="connsiteX70" fmla="*/ 86618 w 290032"/>
                <a:gd name="connsiteY70" fmla="*/ 60750 h 290032"/>
                <a:gd name="connsiteX71" fmla="*/ 63102 w 290032"/>
                <a:gd name="connsiteY71" fmla="*/ 96808 h 290032"/>
                <a:gd name="connsiteX72" fmla="*/ 39586 w 290032"/>
                <a:gd name="connsiteY72" fmla="*/ 82698 h 290032"/>
                <a:gd name="connsiteX73" fmla="*/ 68589 w 290032"/>
                <a:gd name="connsiteY73" fmla="*/ 48992 h 290032"/>
                <a:gd name="connsiteX74" fmla="*/ 21556 w 290032"/>
                <a:gd name="connsiteY74" fmla="*/ 146976 h 290032"/>
                <a:gd name="connsiteX75" fmla="*/ 35666 w 290032"/>
                <a:gd name="connsiteY75" fmla="*/ 89753 h 290032"/>
                <a:gd name="connsiteX76" fmla="*/ 60750 w 290032"/>
                <a:gd name="connsiteY76" fmla="*/ 103863 h 290032"/>
                <a:gd name="connsiteX77" fmla="*/ 52911 w 290032"/>
                <a:gd name="connsiteY77" fmla="*/ 146976 h 290032"/>
                <a:gd name="connsiteX78" fmla="*/ 59966 w 290032"/>
                <a:gd name="connsiteY78" fmla="*/ 190089 h 290032"/>
                <a:gd name="connsiteX79" fmla="*/ 34882 w 290032"/>
                <a:gd name="connsiteY79" fmla="*/ 204198 h 290032"/>
                <a:gd name="connsiteX80" fmla="*/ 21556 w 290032"/>
                <a:gd name="connsiteY80" fmla="*/ 146976 h 290032"/>
                <a:gd name="connsiteX81" fmla="*/ 39586 w 290032"/>
                <a:gd name="connsiteY81" fmla="*/ 211253 h 290032"/>
                <a:gd name="connsiteX82" fmla="*/ 63886 w 290032"/>
                <a:gd name="connsiteY82" fmla="*/ 197927 h 290032"/>
                <a:gd name="connsiteX83" fmla="*/ 87402 w 290032"/>
                <a:gd name="connsiteY83" fmla="*/ 233202 h 290032"/>
                <a:gd name="connsiteX84" fmla="*/ 69373 w 290032"/>
                <a:gd name="connsiteY84" fmla="*/ 244960 h 290032"/>
                <a:gd name="connsiteX85" fmla="*/ 39586 w 290032"/>
                <a:gd name="connsiteY85" fmla="*/ 211253 h 290032"/>
                <a:gd name="connsiteX86" fmla="*/ 146976 w 290032"/>
                <a:gd name="connsiteY86" fmla="*/ 272395 h 290032"/>
                <a:gd name="connsiteX87" fmla="*/ 146976 w 290032"/>
                <a:gd name="connsiteY87" fmla="*/ 272395 h 290032"/>
                <a:gd name="connsiteX88" fmla="*/ 75644 w 290032"/>
                <a:gd name="connsiteY88" fmla="*/ 249663 h 290032"/>
                <a:gd name="connsiteX89" fmla="*/ 92889 w 290032"/>
                <a:gd name="connsiteY89" fmla="*/ 238689 h 290032"/>
                <a:gd name="connsiteX90" fmla="*/ 146976 w 290032"/>
                <a:gd name="connsiteY90" fmla="*/ 272395 h 290032"/>
                <a:gd name="connsiteX91" fmla="*/ 201063 w 290032"/>
                <a:gd name="connsiteY91" fmla="*/ 238689 h 290032"/>
                <a:gd name="connsiteX92" fmla="*/ 218308 w 290032"/>
                <a:gd name="connsiteY92" fmla="*/ 249663 h 290032"/>
                <a:gd name="connsiteX93" fmla="*/ 146976 w 290032"/>
                <a:gd name="connsiteY93" fmla="*/ 272395 h 290032"/>
                <a:gd name="connsiteX94" fmla="*/ 225363 w 290032"/>
                <a:gd name="connsiteY94" fmla="*/ 244960 h 290032"/>
                <a:gd name="connsiteX95" fmla="*/ 207334 w 290032"/>
                <a:gd name="connsiteY95" fmla="*/ 233202 h 290032"/>
                <a:gd name="connsiteX96" fmla="*/ 230850 w 290032"/>
                <a:gd name="connsiteY96" fmla="*/ 197927 h 290032"/>
                <a:gd name="connsiteX97" fmla="*/ 255150 w 290032"/>
                <a:gd name="connsiteY97" fmla="*/ 211253 h 290032"/>
                <a:gd name="connsiteX98" fmla="*/ 225363 w 290032"/>
                <a:gd name="connsiteY98" fmla="*/ 244960 h 290032"/>
                <a:gd name="connsiteX99" fmla="*/ 233986 w 290032"/>
                <a:gd name="connsiteY99" fmla="*/ 190089 h 290032"/>
                <a:gd name="connsiteX100" fmla="*/ 241040 w 290032"/>
                <a:gd name="connsiteY100" fmla="*/ 146976 h 290032"/>
                <a:gd name="connsiteX101" fmla="*/ 233986 w 290032"/>
                <a:gd name="connsiteY101" fmla="*/ 104647 h 290032"/>
                <a:gd name="connsiteX102" fmla="*/ 259070 w 290032"/>
                <a:gd name="connsiteY102" fmla="*/ 90537 h 290032"/>
                <a:gd name="connsiteX103" fmla="*/ 273179 w 290032"/>
                <a:gd name="connsiteY103" fmla="*/ 147760 h 290032"/>
                <a:gd name="connsiteX104" fmla="*/ 259070 w 290032"/>
                <a:gd name="connsiteY104" fmla="*/ 204982 h 290032"/>
                <a:gd name="connsiteX105" fmla="*/ 233986 w 290032"/>
                <a:gd name="connsiteY105" fmla="*/ 190089 h 290032"/>
                <a:gd name="connsiteX106" fmla="*/ 214389 w 290032"/>
                <a:gd name="connsiteY106" fmla="*/ 153247 h 290032"/>
                <a:gd name="connsiteX107" fmla="*/ 184602 w 290032"/>
                <a:gd name="connsiteY107" fmla="*/ 97592 h 290032"/>
                <a:gd name="connsiteX108" fmla="*/ 170492 w 290032"/>
                <a:gd name="connsiteY108" fmla="*/ 88185 h 290032"/>
                <a:gd name="connsiteX109" fmla="*/ 154815 w 290032"/>
                <a:gd name="connsiteY109" fmla="*/ 103863 h 290032"/>
                <a:gd name="connsiteX110" fmla="*/ 146976 w 290032"/>
                <a:gd name="connsiteY110" fmla="*/ 96024 h 290032"/>
                <a:gd name="connsiteX111" fmla="*/ 139137 w 290032"/>
                <a:gd name="connsiteY111" fmla="*/ 103863 h 290032"/>
                <a:gd name="connsiteX112" fmla="*/ 123460 w 290032"/>
                <a:gd name="connsiteY112" fmla="*/ 88185 h 290032"/>
                <a:gd name="connsiteX113" fmla="*/ 109350 w 290032"/>
                <a:gd name="connsiteY113" fmla="*/ 97592 h 290032"/>
                <a:gd name="connsiteX114" fmla="*/ 79563 w 290032"/>
                <a:gd name="connsiteY114" fmla="*/ 153247 h 290032"/>
                <a:gd name="connsiteX115" fmla="*/ 76427 w 290032"/>
                <a:gd name="connsiteY115" fmla="*/ 166573 h 290032"/>
                <a:gd name="connsiteX116" fmla="*/ 107782 w 290032"/>
                <a:gd name="connsiteY116" fmla="*/ 197927 h 290032"/>
                <a:gd name="connsiteX117" fmla="*/ 139137 w 290032"/>
                <a:gd name="connsiteY117" fmla="*/ 166573 h 290032"/>
                <a:gd name="connsiteX118" fmla="*/ 146976 w 290032"/>
                <a:gd name="connsiteY118" fmla="*/ 174411 h 290032"/>
                <a:gd name="connsiteX119" fmla="*/ 154815 w 290032"/>
                <a:gd name="connsiteY119" fmla="*/ 166573 h 290032"/>
                <a:gd name="connsiteX120" fmla="*/ 186169 w 290032"/>
                <a:gd name="connsiteY120" fmla="*/ 197927 h 290032"/>
                <a:gd name="connsiteX121" fmla="*/ 217524 w 290032"/>
                <a:gd name="connsiteY121" fmla="*/ 166573 h 290032"/>
                <a:gd name="connsiteX122" fmla="*/ 214389 w 290032"/>
                <a:gd name="connsiteY122" fmla="*/ 153247 h 290032"/>
                <a:gd name="connsiteX123" fmla="*/ 107782 w 290032"/>
                <a:gd name="connsiteY123" fmla="*/ 190089 h 290032"/>
                <a:gd name="connsiteX124" fmla="*/ 84266 w 290032"/>
                <a:gd name="connsiteY124" fmla="*/ 166573 h 290032"/>
                <a:gd name="connsiteX125" fmla="*/ 107782 w 290032"/>
                <a:gd name="connsiteY125" fmla="*/ 143056 h 290032"/>
                <a:gd name="connsiteX126" fmla="*/ 131298 w 290032"/>
                <a:gd name="connsiteY126" fmla="*/ 166573 h 290032"/>
                <a:gd name="connsiteX127" fmla="*/ 107782 w 290032"/>
                <a:gd name="connsiteY127" fmla="*/ 190089 h 290032"/>
                <a:gd name="connsiteX128" fmla="*/ 186169 w 290032"/>
                <a:gd name="connsiteY128" fmla="*/ 190089 h 290032"/>
                <a:gd name="connsiteX129" fmla="*/ 162653 w 290032"/>
                <a:gd name="connsiteY129" fmla="*/ 166573 h 290032"/>
                <a:gd name="connsiteX130" fmla="*/ 186169 w 290032"/>
                <a:gd name="connsiteY130" fmla="*/ 143056 h 290032"/>
                <a:gd name="connsiteX131" fmla="*/ 209686 w 290032"/>
                <a:gd name="connsiteY131" fmla="*/ 166573 h 290032"/>
                <a:gd name="connsiteX132" fmla="*/ 186169 w 290032"/>
                <a:gd name="connsiteY132" fmla="*/ 190089 h 29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290032" h="290032">
                  <a:moveTo>
                    <a:pt x="146976" y="5879"/>
                  </a:moveTo>
                  <a:cubicBezTo>
                    <a:pt x="69373" y="5879"/>
                    <a:pt x="5879" y="69373"/>
                    <a:pt x="5879" y="146976"/>
                  </a:cubicBezTo>
                  <a:cubicBezTo>
                    <a:pt x="5879" y="224579"/>
                    <a:pt x="69373" y="288073"/>
                    <a:pt x="146976" y="288073"/>
                  </a:cubicBezTo>
                  <a:cubicBezTo>
                    <a:pt x="224579" y="288073"/>
                    <a:pt x="288073" y="224579"/>
                    <a:pt x="288073" y="146976"/>
                  </a:cubicBezTo>
                  <a:cubicBezTo>
                    <a:pt x="288073" y="69373"/>
                    <a:pt x="224579" y="5879"/>
                    <a:pt x="146976" y="5879"/>
                  </a:cubicBezTo>
                  <a:moveTo>
                    <a:pt x="254366" y="82698"/>
                  </a:moveTo>
                  <a:cubicBezTo>
                    <a:pt x="247311" y="88185"/>
                    <a:pt x="238689" y="92889"/>
                    <a:pt x="230850" y="96808"/>
                  </a:cubicBezTo>
                  <a:cubicBezTo>
                    <a:pt x="224579" y="82698"/>
                    <a:pt x="215957" y="70940"/>
                    <a:pt x="207334" y="60750"/>
                  </a:cubicBezTo>
                  <a:cubicBezTo>
                    <a:pt x="213605" y="57615"/>
                    <a:pt x="219876" y="52911"/>
                    <a:pt x="225363" y="48992"/>
                  </a:cubicBezTo>
                  <a:cubicBezTo>
                    <a:pt x="237121" y="58398"/>
                    <a:pt x="246528" y="70156"/>
                    <a:pt x="254366" y="82698"/>
                  </a:cubicBezTo>
                  <a:moveTo>
                    <a:pt x="125811" y="226931"/>
                  </a:moveTo>
                  <a:cubicBezTo>
                    <a:pt x="132866" y="225363"/>
                    <a:pt x="139921" y="225363"/>
                    <a:pt x="146976" y="225363"/>
                  </a:cubicBezTo>
                  <a:cubicBezTo>
                    <a:pt x="154031" y="225363"/>
                    <a:pt x="161086" y="226147"/>
                    <a:pt x="168140" y="226931"/>
                  </a:cubicBezTo>
                  <a:cubicBezTo>
                    <a:pt x="160302" y="241824"/>
                    <a:pt x="152463" y="252798"/>
                    <a:pt x="146976" y="259853"/>
                  </a:cubicBezTo>
                  <a:cubicBezTo>
                    <a:pt x="141489" y="253582"/>
                    <a:pt x="133650" y="241824"/>
                    <a:pt x="125811" y="226931"/>
                  </a:cubicBezTo>
                  <a:moveTo>
                    <a:pt x="136786" y="259069"/>
                  </a:moveTo>
                  <a:cubicBezTo>
                    <a:pt x="127379" y="254366"/>
                    <a:pt x="114053" y="246527"/>
                    <a:pt x="100727" y="234769"/>
                  </a:cubicBezTo>
                  <a:cubicBezTo>
                    <a:pt x="106215" y="232418"/>
                    <a:pt x="111702" y="230066"/>
                    <a:pt x="117973" y="228498"/>
                  </a:cubicBezTo>
                  <a:cubicBezTo>
                    <a:pt x="124244" y="241824"/>
                    <a:pt x="131298" y="252015"/>
                    <a:pt x="136786" y="259069"/>
                  </a:cubicBezTo>
                  <a:moveTo>
                    <a:pt x="175979" y="229282"/>
                  </a:moveTo>
                  <a:cubicBezTo>
                    <a:pt x="182250" y="230850"/>
                    <a:pt x="187737" y="233202"/>
                    <a:pt x="193224" y="235553"/>
                  </a:cubicBezTo>
                  <a:cubicBezTo>
                    <a:pt x="179899" y="247311"/>
                    <a:pt x="166573" y="255150"/>
                    <a:pt x="156382" y="259853"/>
                  </a:cubicBezTo>
                  <a:cubicBezTo>
                    <a:pt x="162653" y="252015"/>
                    <a:pt x="169708" y="241824"/>
                    <a:pt x="175979" y="229282"/>
                  </a:cubicBezTo>
                  <a:moveTo>
                    <a:pt x="179899" y="222227"/>
                  </a:moveTo>
                  <a:cubicBezTo>
                    <a:pt x="181466" y="218308"/>
                    <a:pt x="183818" y="214389"/>
                    <a:pt x="185386" y="209685"/>
                  </a:cubicBezTo>
                  <a:cubicBezTo>
                    <a:pt x="182250" y="209685"/>
                    <a:pt x="179899" y="208902"/>
                    <a:pt x="177547" y="208902"/>
                  </a:cubicBezTo>
                  <a:cubicBezTo>
                    <a:pt x="175979" y="212821"/>
                    <a:pt x="174411" y="216740"/>
                    <a:pt x="172060" y="220660"/>
                  </a:cubicBezTo>
                  <a:cubicBezTo>
                    <a:pt x="164221" y="219092"/>
                    <a:pt x="155598" y="218308"/>
                    <a:pt x="147760" y="218308"/>
                  </a:cubicBezTo>
                  <a:cubicBezTo>
                    <a:pt x="139921" y="218308"/>
                    <a:pt x="131298" y="219092"/>
                    <a:pt x="123460" y="220660"/>
                  </a:cubicBezTo>
                  <a:cubicBezTo>
                    <a:pt x="121892" y="216740"/>
                    <a:pt x="120324" y="212821"/>
                    <a:pt x="117973" y="208902"/>
                  </a:cubicBezTo>
                  <a:cubicBezTo>
                    <a:pt x="115621" y="209685"/>
                    <a:pt x="112486" y="209685"/>
                    <a:pt x="110134" y="209685"/>
                  </a:cubicBezTo>
                  <a:cubicBezTo>
                    <a:pt x="111702" y="213605"/>
                    <a:pt x="113269" y="218308"/>
                    <a:pt x="115621" y="222227"/>
                  </a:cubicBezTo>
                  <a:cubicBezTo>
                    <a:pt x="108566" y="223795"/>
                    <a:pt x="102295" y="226147"/>
                    <a:pt x="96024" y="229282"/>
                  </a:cubicBezTo>
                  <a:cubicBezTo>
                    <a:pt x="76427" y="210469"/>
                    <a:pt x="60750" y="183818"/>
                    <a:pt x="60750" y="146976"/>
                  </a:cubicBezTo>
                  <a:cubicBezTo>
                    <a:pt x="60750" y="132082"/>
                    <a:pt x="63102" y="118756"/>
                    <a:pt x="67805" y="107782"/>
                  </a:cubicBezTo>
                  <a:cubicBezTo>
                    <a:pt x="74076" y="110134"/>
                    <a:pt x="80347" y="112485"/>
                    <a:pt x="87402" y="114837"/>
                  </a:cubicBezTo>
                  <a:lnTo>
                    <a:pt x="91321" y="107782"/>
                  </a:lnTo>
                  <a:cubicBezTo>
                    <a:pt x="84266" y="105431"/>
                    <a:pt x="77211" y="103079"/>
                    <a:pt x="70940" y="100727"/>
                  </a:cubicBezTo>
                  <a:cubicBezTo>
                    <a:pt x="77211" y="86618"/>
                    <a:pt x="85834" y="74860"/>
                    <a:pt x="95240" y="65453"/>
                  </a:cubicBezTo>
                  <a:cubicBezTo>
                    <a:pt x="110918" y="73292"/>
                    <a:pt x="128947" y="77211"/>
                    <a:pt x="147760" y="77211"/>
                  </a:cubicBezTo>
                  <a:cubicBezTo>
                    <a:pt x="166573" y="77211"/>
                    <a:pt x="184602" y="73292"/>
                    <a:pt x="200279" y="65453"/>
                  </a:cubicBezTo>
                  <a:cubicBezTo>
                    <a:pt x="209686" y="74860"/>
                    <a:pt x="218308" y="86618"/>
                    <a:pt x="224579" y="100727"/>
                  </a:cubicBezTo>
                  <a:cubicBezTo>
                    <a:pt x="218308" y="103863"/>
                    <a:pt x="211253" y="106215"/>
                    <a:pt x="204199" y="107782"/>
                  </a:cubicBezTo>
                  <a:lnTo>
                    <a:pt x="208118" y="114837"/>
                  </a:lnTo>
                  <a:cubicBezTo>
                    <a:pt x="214389" y="112485"/>
                    <a:pt x="221444" y="110918"/>
                    <a:pt x="227715" y="107782"/>
                  </a:cubicBezTo>
                  <a:cubicBezTo>
                    <a:pt x="231634" y="119540"/>
                    <a:pt x="234770" y="132866"/>
                    <a:pt x="234770" y="146976"/>
                  </a:cubicBezTo>
                  <a:cubicBezTo>
                    <a:pt x="234770" y="183818"/>
                    <a:pt x="219092" y="210469"/>
                    <a:pt x="201063" y="229282"/>
                  </a:cubicBezTo>
                  <a:cubicBezTo>
                    <a:pt x="193224" y="226147"/>
                    <a:pt x="186953" y="223795"/>
                    <a:pt x="179899" y="222227"/>
                  </a:cubicBezTo>
                  <a:moveTo>
                    <a:pt x="168140" y="67021"/>
                  </a:moveTo>
                  <a:cubicBezTo>
                    <a:pt x="161086" y="67805"/>
                    <a:pt x="154031" y="68589"/>
                    <a:pt x="146976" y="68589"/>
                  </a:cubicBezTo>
                  <a:cubicBezTo>
                    <a:pt x="139921" y="68589"/>
                    <a:pt x="132866" y="67805"/>
                    <a:pt x="125811" y="67021"/>
                  </a:cubicBezTo>
                  <a:cubicBezTo>
                    <a:pt x="133650" y="52127"/>
                    <a:pt x="141489" y="41153"/>
                    <a:pt x="146976" y="34098"/>
                  </a:cubicBezTo>
                  <a:cubicBezTo>
                    <a:pt x="152463" y="40369"/>
                    <a:pt x="160302" y="52127"/>
                    <a:pt x="168140" y="67021"/>
                  </a:cubicBezTo>
                  <a:moveTo>
                    <a:pt x="157166" y="34882"/>
                  </a:moveTo>
                  <a:cubicBezTo>
                    <a:pt x="166573" y="39585"/>
                    <a:pt x="179899" y="47424"/>
                    <a:pt x="193224" y="59182"/>
                  </a:cubicBezTo>
                  <a:cubicBezTo>
                    <a:pt x="187737" y="61534"/>
                    <a:pt x="181466" y="63885"/>
                    <a:pt x="175979" y="65453"/>
                  </a:cubicBezTo>
                  <a:cubicBezTo>
                    <a:pt x="169708" y="52127"/>
                    <a:pt x="162653" y="41937"/>
                    <a:pt x="157166" y="34882"/>
                  </a:cubicBezTo>
                  <a:moveTo>
                    <a:pt x="117973" y="64669"/>
                  </a:moveTo>
                  <a:cubicBezTo>
                    <a:pt x="111702" y="63102"/>
                    <a:pt x="106215" y="60750"/>
                    <a:pt x="99944" y="58398"/>
                  </a:cubicBezTo>
                  <a:cubicBezTo>
                    <a:pt x="113269" y="46640"/>
                    <a:pt x="126595" y="38802"/>
                    <a:pt x="136786" y="34098"/>
                  </a:cubicBezTo>
                  <a:cubicBezTo>
                    <a:pt x="131298" y="41937"/>
                    <a:pt x="124244" y="52127"/>
                    <a:pt x="117973" y="64669"/>
                  </a:cubicBezTo>
                  <a:moveTo>
                    <a:pt x="146976" y="21556"/>
                  </a:moveTo>
                  <a:lnTo>
                    <a:pt x="146976" y="21556"/>
                  </a:lnTo>
                  <a:cubicBezTo>
                    <a:pt x="173628" y="21556"/>
                    <a:pt x="197928" y="30179"/>
                    <a:pt x="218308" y="44289"/>
                  </a:cubicBezTo>
                  <a:cubicBezTo>
                    <a:pt x="212821" y="48208"/>
                    <a:pt x="207334" y="52127"/>
                    <a:pt x="201063" y="55263"/>
                  </a:cubicBezTo>
                  <a:cubicBezTo>
                    <a:pt x="175195" y="30963"/>
                    <a:pt x="146976" y="21556"/>
                    <a:pt x="146976" y="21556"/>
                  </a:cubicBezTo>
                  <a:cubicBezTo>
                    <a:pt x="146976" y="21556"/>
                    <a:pt x="118757" y="30963"/>
                    <a:pt x="92889" y="55263"/>
                  </a:cubicBezTo>
                  <a:cubicBezTo>
                    <a:pt x="86618" y="52127"/>
                    <a:pt x="81131" y="48208"/>
                    <a:pt x="75644" y="44289"/>
                  </a:cubicBezTo>
                  <a:cubicBezTo>
                    <a:pt x="96024" y="30179"/>
                    <a:pt x="120324" y="21556"/>
                    <a:pt x="146976" y="21556"/>
                  </a:cubicBezTo>
                  <a:moveTo>
                    <a:pt x="68589" y="48992"/>
                  </a:moveTo>
                  <a:cubicBezTo>
                    <a:pt x="74076" y="53695"/>
                    <a:pt x="80347" y="57615"/>
                    <a:pt x="86618" y="60750"/>
                  </a:cubicBezTo>
                  <a:cubicBezTo>
                    <a:pt x="77211" y="70156"/>
                    <a:pt x="68589" y="82698"/>
                    <a:pt x="63102" y="96808"/>
                  </a:cubicBezTo>
                  <a:cubicBezTo>
                    <a:pt x="54479" y="92889"/>
                    <a:pt x="46640" y="88185"/>
                    <a:pt x="39586" y="82698"/>
                  </a:cubicBezTo>
                  <a:cubicBezTo>
                    <a:pt x="47424" y="70156"/>
                    <a:pt x="56831" y="58398"/>
                    <a:pt x="68589" y="48992"/>
                  </a:cubicBezTo>
                  <a:moveTo>
                    <a:pt x="21556" y="146976"/>
                  </a:moveTo>
                  <a:cubicBezTo>
                    <a:pt x="21556" y="126595"/>
                    <a:pt x="26260" y="106998"/>
                    <a:pt x="35666" y="89753"/>
                  </a:cubicBezTo>
                  <a:cubicBezTo>
                    <a:pt x="43505" y="95240"/>
                    <a:pt x="51344" y="99944"/>
                    <a:pt x="60750" y="103863"/>
                  </a:cubicBezTo>
                  <a:cubicBezTo>
                    <a:pt x="56047" y="116405"/>
                    <a:pt x="52911" y="131298"/>
                    <a:pt x="52911" y="146976"/>
                  </a:cubicBezTo>
                  <a:cubicBezTo>
                    <a:pt x="52911" y="163437"/>
                    <a:pt x="56047" y="177547"/>
                    <a:pt x="59966" y="190089"/>
                  </a:cubicBezTo>
                  <a:cubicBezTo>
                    <a:pt x="51344" y="194008"/>
                    <a:pt x="42721" y="198711"/>
                    <a:pt x="34882" y="204198"/>
                  </a:cubicBezTo>
                  <a:cubicBezTo>
                    <a:pt x="26260" y="186953"/>
                    <a:pt x="21556" y="167356"/>
                    <a:pt x="21556" y="146976"/>
                  </a:cubicBezTo>
                  <a:moveTo>
                    <a:pt x="39586" y="211253"/>
                  </a:moveTo>
                  <a:cubicBezTo>
                    <a:pt x="46640" y="205766"/>
                    <a:pt x="55263" y="201847"/>
                    <a:pt x="63886" y="197927"/>
                  </a:cubicBezTo>
                  <a:cubicBezTo>
                    <a:pt x="70157" y="212037"/>
                    <a:pt x="78779" y="223795"/>
                    <a:pt x="87402" y="233202"/>
                  </a:cubicBezTo>
                  <a:cubicBezTo>
                    <a:pt x="81131" y="236337"/>
                    <a:pt x="74860" y="241040"/>
                    <a:pt x="69373" y="244960"/>
                  </a:cubicBezTo>
                  <a:cubicBezTo>
                    <a:pt x="56831" y="235553"/>
                    <a:pt x="47424" y="223795"/>
                    <a:pt x="39586" y="211253"/>
                  </a:cubicBezTo>
                  <a:moveTo>
                    <a:pt x="146976" y="272395"/>
                  </a:moveTo>
                  <a:lnTo>
                    <a:pt x="146976" y="272395"/>
                  </a:lnTo>
                  <a:cubicBezTo>
                    <a:pt x="120324" y="272395"/>
                    <a:pt x="96024" y="263773"/>
                    <a:pt x="75644" y="249663"/>
                  </a:cubicBezTo>
                  <a:cubicBezTo>
                    <a:pt x="81131" y="245744"/>
                    <a:pt x="86618" y="241824"/>
                    <a:pt x="92889" y="238689"/>
                  </a:cubicBezTo>
                  <a:cubicBezTo>
                    <a:pt x="118757" y="262989"/>
                    <a:pt x="146976" y="272395"/>
                    <a:pt x="146976" y="272395"/>
                  </a:cubicBezTo>
                  <a:cubicBezTo>
                    <a:pt x="146976" y="272395"/>
                    <a:pt x="175195" y="262989"/>
                    <a:pt x="201063" y="238689"/>
                  </a:cubicBezTo>
                  <a:cubicBezTo>
                    <a:pt x="207334" y="241824"/>
                    <a:pt x="212821" y="245744"/>
                    <a:pt x="218308" y="249663"/>
                  </a:cubicBezTo>
                  <a:cubicBezTo>
                    <a:pt x="197928" y="263773"/>
                    <a:pt x="173628" y="272395"/>
                    <a:pt x="146976" y="272395"/>
                  </a:cubicBezTo>
                  <a:moveTo>
                    <a:pt x="225363" y="244960"/>
                  </a:moveTo>
                  <a:cubicBezTo>
                    <a:pt x="219876" y="240256"/>
                    <a:pt x="213605" y="236337"/>
                    <a:pt x="207334" y="233202"/>
                  </a:cubicBezTo>
                  <a:cubicBezTo>
                    <a:pt x="216740" y="223795"/>
                    <a:pt x="224579" y="212037"/>
                    <a:pt x="230850" y="197927"/>
                  </a:cubicBezTo>
                  <a:cubicBezTo>
                    <a:pt x="239473" y="201847"/>
                    <a:pt x="247311" y="206550"/>
                    <a:pt x="255150" y="211253"/>
                  </a:cubicBezTo>
                  <a:cubicBezTo>
                    <a:pt x="246528" y="223795"/>
                    <a:pt x="237121" y="235553"/>
                    <a:pt x="225363" y="244960"/>
                  </a:cubicBezTo>
                  <a:moveTo>
                    <a:pt x="233986" y="190089"/>
                  </a:moveTo>
                  <a:cubicBezTo>
                    <a:pt x="238689" y="177547"/>
                    <a:pt x="241040" y="163437"/>
                    <a:pt x="241040" y="146976"/>
                  </a:cubicBezTo>
                  <a:cubicBezTo>
                    <a:pt x="241040" y="131298"/>
                    <a:pt x="237905" y="116405"/>
                    <a:pt x="233986" y="104647"/>
                  </a:cubicBezTo>
                  <a:cubicBezTo>
                    <a:pt x="242608" y="100727"/>
                    <a:pt x="251231" y="96024"/>
                    <a:pt x="259070" y="90537"/>
                  </a:cubicBezTo>
                  <a:cubicBezTo>
                    <a:pt x="267692" y="107782"/>
                    <a:pt x="273179" y="127379"/>
                    <a:pt x="273179" y="147760"/>
                  </a:cubicBezTo>
                  <a:cubicBezTo>
                    <a:pt x="273179" y="168140"/>
                    <a:pt x="268476" y="187737"/>
                    <a:pt x="259070" y="204982"/>
                  </a:cubicBezTo>
                  <a:cubicBezTo>
                    <a:pt x="251231" y="198711"/>
                    <a:pt x="242608" y="194008"/>
                    <a:pt x="233986" y="190089"/>
                  </a:cubicBezTo>
                  <a:moveTo>
                    <a:pt x="214389" y="153247"/>
                  </a:moveTo>
                  <a:lnTo>
                    <a:pt x="184602" y="97592"/>
                  </a:lnTo>
                  <a:cubicBezTo>
                    <a:pt x="182250" y="92105"/>
                    <a:pt x="176763" y="88185"/>
                    <a:pt x="170492" y="88185"/>
                  </a:cubicBezTo>
                  <a:cubicBezTo>
                    <a:pt x="161869" y="88185"/>
                    <a:pt x="154815" y="95240"/>
                    <a:pt x="154815" y="103863"/>
                  </a:cubicBezTo>
                  <a:cubicBezTo>
                    <a:pt x="154815" y="99160"/>
                    <a:pt x="151679" y="96024"/>
                    <a:pt x="146976" y="96024"/>
                  </a:cubicBezTo>
                  <a:cubicBezTo>
                    <a:pt x="142273" y="96024"/>
                    <a:pt x="139137" y="99160"/>
                    <a:pt x="139137" y="103863"/>
                  </a:cubicBezTo>
                  <a:cubicBezTo>
                    <a:pt x="139137" y="95240"/>
                    <a:pt x="132082" y="88185"/>
                    <a:pt x="123460" y="88185"/>
                  </a:cubicBezTo>
                  <a:cubicBezTo>
                    <a:pt x="117189" y="88185"/>
                    <a:pt x="111702" y="92105"/>
                    <a:pt x="109350" y="97592"/>
                  </a:cubicBezTo>
                  <a:lnTo>
                    <a:pt x="79563" y="153247"/>
                  </a:lnTo>
                  <a:cubicBezTo>
                    <a:pt x="77995" y="157166"/>
                    <a:pt x="76427" y="161869"/>
                    <a:pt x="76427" y="166573"/>
                  </a:cubicBezTo>
                  <a:cubicBezTo>
                    <a:pt x="76427" y="183818"/>
                    <a:pt x="90537" y="197927"/>
                    <a:pt x="107782" y="197927"/>
                  </a:cubicBezTo>
                  <a:cubicBezTo>
                    <a:pt x="125028" y="197927"/>
                    <a:pt x="139137" y="183818"/>
                    <a:pt x="139137" y="166573"/>
                  </a:cubicBezTo>
                  <a:cubicBezTo>
                    <a:pt x="139137" y="171276"/>
                    <a:pt x="142273" y="174411"/>
                    <a:pt x="146976" y="174411"/>
                  </a:cubicBezTo>
                  <a:cubicBezTo>
                    <a:pt x="151679" y="174411"/>
                    <a:pt x="154815" y="171276"/>
                    <a:pt x="154815" y="166573"/>
                  </a:cubicBezTo>
                  <a:cubicBezTo>
                    <a:pt x="154815" y="183818"/>
                    <a:pt x="168924" y="197927"/>
                    <a:pt x="186169" y="197927"/>
                  </a:cubicBezTo>
                  <a:cubicBezTo>
                    <a:pt x="203415" y="197927"/>
                    <a:pt x="217524" y="183818"/>
                    <a:pt x="217524" y="166573"/>
                  </a:cubicBezTo>
                  <a:cubicBezTo>
                    <a:pt x="217524" y="161869"/>
                    <a:pt x="216740" y="157166"/>
                    <a:pt x="214389" y="153247"/>
                  </a:cubicBezTo>
                  <a:moveTo>
                    <a:pt x="107782" y="190089"/>
                  </a:moveTo>
                  <a:cubicBezTo>
                    <a:pt x="94457" y="190089"/>
                    <a:pt x="84266" y="179898"/>
                    <a:pt x="84266" y="166573"/>
                  </a:cubicBezTo>
                  <a:cubicBezTo>
                    <a:pt x="84266" y="153247"/>
                    <a:pt x="94457" y="143056"/>
                    <a:pt x="107782" y="143056"/>
                  </a:cubicBezTo>
                  <a:cubicBezTo>
                    <a:pt x="121108" y="143056"/>
                    <a:pt x="131298" y="153247"/>
                    <a:pt x="131298" y="166573"/>
                  </a:cubicBezTo>
                  <a:cubicBezTo>
                    <a:pt x="131298" y="179898"/>
                    <a:pt x="121108" y="190089"/>
                    <a:pt x="107782" y="190089"/>
                  </a:cubicBezTo>
                  <a:moveTo>
                    <a:pt x="186169" y="190089"/>
                  </a:moveTo>
                  <a:cubicBezTo>
                    <a:pt x="172844" y="190089"/>
                    <a:pt x="162653" y="179898"/>
                    <a:pt x="162653" y="166573"/>
                  </a:cubicBezTo>
                  <a:cubicBezTo>
                    <a:pt x="162653" y="153247"/>
                    <a:pt x="172844" y="143056"/>
                    <a:pt x="186169" y="143056"/>
                  </a:cubicBezTo>
                  <a:cubicBezTo>
                    <a:pt x="199495" y="143056"/>
                    <a:pt x="209686" y="153247"/>
                    <a:pt x="209686" y="166573"/>
                  </a:cubicBezTo>
                  <a:cubicBezTo>
                    <a:pt x="209686" y="179898"/>
                    <a:pt x="199495" y="190089"/>
                    <a:pt x="186169" y="190089"/>
                  </a:cubicBezTo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3198391-D91D-C68A-BC0A-9DD270B4FBA8}"/>
              </a:ext>
            </a:extLst>
          </p:cNvPr>
          <p:cNvSpPr txBox="1"/>
          <p:nvPr/>
        </p:nvSpPr>
        <p:spPr>
          <a:xfrm>
            <a:off x="4019295" y="1793501"/>
            <a:ext cx="631914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EDR Expert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E684374-13C0-9CE5-B496-80C9F8E99668}"/>
              </a:ext>
            </a:extLst>
          </p:cNvPr>
          <p:cNvGrpSpPr/>
          <p:nvPr/>
        </p:nvGrpSpPr>
        <p:grpSpPr>
          <a:xfrm>
            <a:off x="4189443" y="1395351"/>
            <a:ext cx="291619" cy="322040"/>
            <a:chOff x="4189442" y="1367224"/>
            <a:chExt cx="291619" cy="322040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DC20753-17FC-AFC2-7B07-92BBCA199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9442" y="1367224"/>
              <a:ext cx="291619" cy="32204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8" name="Рисунок 1">
              <a:extLst>
                <a:ext uri="{FF2B5EF4-FFF2-40B4-BE49-F238E27FC236}">
                  <a16:creationId xmlns:a16="http://schemas.microsoft.com/office/drawing/2014/main" id="{C5FC364D-B867-5864-2BFF-8B3910A07FCA}"/>
                </a:ext>
              </a:extLst>
            </p:cNvPr>
            <p:cNvGrpSpPr/>
            <p:nvPr/>
          </p:nvGrpSpPr>
          <p:grpSpPr>
            <a:xfrm>
              <a:off x="4238132" y="1419898"/>
              <a:ext cx="202007" cy="212366"/>
              <a:chOff x="820605" y="1123733"/>
              <a:chExt cx="305710" cy="321387"/>
            </a:xfrm>
            <a:solidFill>
              <a:srgbClr val="1D1D1B"/>
            </a:solidFill>
          </p:grpSpPr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B492EA26-C3C7-130B-F6B6-FD10B63E6647}"/>
                  </a:ext>
                </a:extLst>
              </p:cNvPr>
              <p:cNvSpPr/>
              <p:nvPr/>
            </p:nvSpPr>
            <p:spPr>
              <a:xfrm>
                <a:off x="916237" y="1235826"/>
                <a:ext cx="101903" cy="101903"/>
              </a:xfrm>
              <a:custGeom>
                <a:avLst/>
                <a:gdLst>
                  <a:gd name="connsiteX0" fmla="*/ 51344 w 101903"/>
                  <a:gd name="connsiteY0" fmla="*/ 5879 h 101903"/>
                  <a:gd name="connsiteX1" fmla="*/ 5879 w 101903"/>
                  <a:gd name="connsiteY1" fmla="*/ 51344 h 101903"/>
                  <a:gd name="connsiteX2" fmla="*/ 51344 w 101903"/>
                  <a:gd name="connsiteY2" fmla="*/ 96808 h 101903"/>
                  <a:gd name="connsiteX3" fmla="*/ 96808 w 101903"/>
                  <a:gd name="connsiteY3" fmla="*/ 51344 h 101903"/>
                  <a:gd name="connsiteX4" fmla="*/ 51344 w 101903"/>
                  <a:gd name="connsiteY4" fmla="*/ 5879 h 101903"/>
                  <a:gd name="connsiteX5" fmla="*/ 51344 w 101903"/>
                  <a:gd name="connsiteY5" fmla="*/ 84266 h 101903"/>
                  <a:gd name="connsiteX6" fmla="*/ 17637 w 101903"/>
                  <a:gd name="connsiteY6" fmla="*/ 50560 h 101903"/>
                  <a:gd name="connsiteX7" fmla="*/ 51344 w 101903"/>
                  <a:gd name="connsiteY7" fmla="*/ 16853 h 101903"/>
                  <a:gd name="connsiteX8" fmla="*/ 85050 w 101903"/>
                  <a:gd name="connsiteY8" fmla="*/ 50560 h 101903"/>
                  <a:gd name="connsiteX9" fmla="*/ 51344 w 101903"/>
                  <a:gd name="connsiteY9" fmla="*/ 84266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903" h="101903">
                    <a:moveTo>
                      <a:pt x="51344" y="5879"/>
                    </a:moveTo>
                    <a:cubicBezTo>
                      <a:pt x="26260" y="5879"/>
                      <a:pt x="5879" y="26260"/>
                      <a:pt x="5879" y="51344"/>
                    </a:cubicBezTo>
                    <a:cubicBezTo>
                      <a:pt x="5879" y="76427"/>
                      <a:pt x="26260" y="96808"/>
                      <a:pt x="51344" y="96808"/>
                    </a:cubicBezTo>
                    <a:cubicBezTo>
                      <a:pt x="76427" y="96808"/>
                      <a:pt x="96808" y="76427"/>
                      <a:pt x="96808" y="51344"/>
                    </a:cubicBezTo>
                    <a:cubicBezTo>
                      <a:pt x="96808" y="25476"/>
                      <a:pt x="76427" y="5879"/>
                      <a:pt x="51344" y="5879"/>
                    </a:cubicBezTo>
                    <a:moveTo>
                      <a:pt x="51344" y="84266"/>
                    </a:moveTo>
                    <a:cubicBezTo>
                      <a:pt x="33315" y="84266"/>
                      <a:pt x="17637" y="69373"/>
                      <a:pt x="17637" y="50560"/>
                    </a:cubicBezTo>
                    <a:cubicBezTo>
                      <a:pt x="17637" y="32531"/>
                      <a:pt x="32531" y="16853"/>
                      <a:pt x="51344" y="16853"/>
                    </a:cubicBezTo>
                    <a:cubicBezTo>
                      <a:pt x="69373" y="16853"/>
                      <a:pt x="85050" y="31747"/>
                      <a:pt x="85050" y="50560"/>
                    </a:cubicBezTo>
                    <a:cubicBezTo>
                      <a:pt x="85050" y="68589"/>
                      <a:pt x="69373" y="84266"/>
                      <a:pt x="51344" y="8426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1DB698FD-8A0C-4C7F-20CC-4B1712C5997E}"/>
                  </a:ext>
                </a:extLst>
              </p:cNvPr>
              <p:cNvSpPr/>
              <p:nvPr/>
            </p:nvSpPr>
            <p:spPr>
              <a:xfrm>
                <a:off x="1024412" y="1316565"/>
                <a:ext cx="101903" cy="62710"/>
              </a:xfrm>
              <a:custGeom>
                <a:avLst/>
                <a:gdLst>
                  <a:gd name="connsiteX0" fmla="*/ 52911 w 101903"/>
                  <a:gd name="connsiteY0" fmla="*/ 5879 h 62709"/>
                  <a:gd name="connsiteX1" fmla="*/ 5879 w 101903"/>
                  <a:gd name="connsiteY1" fmla="*/ 33315 h 62709"/>
                  <a:gd name="connsiteX2" fmla="*/ 52911 w 101903"/>
                  <a:gd name="connsiteY2" fmla="*/ 60750 h 62709"/>
                  <a:gd name="connsiteX3" fmla="*/ 99944 w 101903"/>
                  <a:gd name="connsiteY3" fmla="*/ 33315 h 62709"/>
                  <a:gd name="connsiteX4" fmla="*/ 52911 w 101903"/>
                  <a:gd name="connsiteY4" fmla="*/ 5879 h 62709"/>
                  <a:gd name="connsiteX5" fmla="*/ 52911 w 101903"/>
                  <a:gd name="connsiteY5" fmla="*/ 55263 h 62709"/>
                  <a:gd name="connsiteX6" fmla="*/ 32531 w 101903"/>
                  <a:gd name="connsiteY6" fmla="*/ 34098 h 62709"/>
                  <a:gd name="connsiteX7" fmla="*/ 52911 w 101903"/>
                  <a:gd name="connsiteY7" fmla="*/ 12934 h 62709"/>
                  <a:gd name="connsiteX8" fmla="*/ 73292 w 101903"/>
                  <a:gd name="connsiteY8" fmla="*/ 34098 h 62709"/>
                  <a:gd name="connsiteX9" fmla="*/ 52911 w 101903"/>
                  <a:gd name="connsiteY9" fmla="*/ 55263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903" h="62709">
                    <a:moveTo>
                      <a:pt x="52911" y="5879"/>
                    </a:moveTo>
                    <a:cubicBezTo>
                      <a:pt x="32531" y="5879"/>
                      <a:pt x="5879" y="33315"/>
                      <a:pt x="5879" y="33315"/>
                    </a:cubicBezTo>
                    <a:cubicBezTo>
                      <a:pt x="5879" y="33315"/>
                      <a:pt x="32531" y="60750"/>
                      <a:pt x="52911" y="60750"/>
                    </a:cubicBezTo>
                    <a:cubicBezTo>
                      <a:pt x="73292" y="60750"/>
                      <a:pt x="99944" y="33315"/>
                      <a:pt x="99944" y="33315"/>
                    </a:cubicBezTo>
                    <a:cubicBezTo>
                      <a:pt x="99944" y="33315"/>
                      <a:pt x="73292" y="5879"/>
                      <a:pt x="52911" y="5879"/>
                    </a:cubicBezTo>
                    <a:moveTo>
                      <a:pt x="52911" y="55263"/>
                    </a:moveTo>
                    <a:cubicBezTo>
                      <a:pt x="41937" y="55263"/>
                      <a:pt x="32531" y="45856"/>
                      <a:pt x="32531" y="34098"/>
                    </a:cubicBezTo>
                    <a:cubicBezTo>
                      <a:pt x="32531" y="22340"/>
                      <a:pt x="41937" y="12934"/>
                      <a:pt x="52911" y="12934"/>
                    </a:cubicBezTo>
                    <a:cubicBezTo>
                      <a:pt x="63886" y="12934"/>
                      <a:pt x="73292" y="22340"/>
                      <a:pt x="73292" y="34098"/>
                    </a:cubicBezTo>
                    <a:cubicBezTo>
                      <a:pt x="73292" y="45856"/>
                      <a:pt x="64669" y="55263"/>
                      <a:pt x="52911" y="5526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71D4D287-08FE-F12E-B64C-CE0EDD180293}"/>
                  </a:ext>
                </a:extLst>
              </p:cNvPr>
              <p:cNvSpPr/>
              <p:nvPr/>
            </p:nvSpPr>
            <p:spPr>
              <a:xfrm>
                <a:off x="1062821" y="1335378"/>
                <a:ext cx="23516" cy="23516"/>
              </a:xfrm>
              <a:custGeom>
                <a:avLst/>
                <a:gdLst>
                  <a:gd name="connsiteX0" fmla="*/ 23124 w 23516"/>
                  <a:gd name="connsiteY0" fmla="*/ 14502 h 23516"/>
                  <a:gd name="connsiteX1" fmla="*/ 14502 w 23516"/>
                  <a:gd name="connsiteY1" fmla="*/ 23124 h 23516"/>
                  <a:gd name="connsiteX2" fmla="*/ 5879 w 23516"/>
                  <a:gd name="connsiteY2" fmla="*/ 14502 h 23516"/>
                  <a:gd name="connsiteX3" fmla="*/ 14502 w 23516"/>
                  <a:gd name="connsiteY3" fmla="*/ 5879 h 23516"/>
                  <a:gd name="connsiteX4" fmla="*/ 23124 w 23516"/>
                  <a:gd name="connsiteY4" fmla="*/ 14502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23516">
                    <a:moveTo>
                      <a:pt x="23124" y="14502"/>
                    </a:moveTo>
                    <a:cubicBezTo>
                      <a:pt x="23124" y="19205"/>
                      <a:pt x="19205" y="23124"/>
                      <a:pt x="14502" y="23124"/>
                    </a:cubicBezTo>
                    <a:cubicBezTo>
                      <a:pt x="9798" y="23124"/>
                      <a:pt x="5879" y="19205"/>
                      <a:pt x="5879" y="14502"/>
                    </a:cubicBezTo>
                    <a:cubicBezTo>
                      <a:pt x="5879" y="9798"/>
                      <a:pt x="9798" y="5879"/>
                      <a:pt x="14502" y="5879"/>
                    </a:cubicBezTo>
                    <a:cubicBezTo>
                      <a:pt x="19205" y="5879"/>
                      <a:pt x="23124" y="9798"/>
                      <a:pt x="23124" y="1450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144" name="Полилиния: фигура 1143">
                <a:extLst>
                  <a:ext uri="{FF2B5EF4-FFF2-40B4-BE49-F238E27FC236}">
                    <a16:creationId xmlns:a16="http://schemas.microsoft.com/office/drawing/2014/main" id="{E1C0225D-E67C-6E60-9262-B95E4D5F3FD5}"/>
                  </a:ext>
                </a:extLst>
              </p:cNvPr>
              <p:cNvSpPr/>
              <p:nvPr/>
            </p:nvSpPr>
            <p:spPr>
              <a:xfrm>
                <a:off x="946025" y="1264830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37234 w 39193"/>
                  <a:gd name="connsiteY1" fmla="*/ 21556 h 39193"/>
                  <a:gd name="connsiteX2" fmla="*/ 21556 w 39193"/>
                  <a:gd name="connsiteY2" fmla="*/ 37234 h 39193"/>
                  <a:gd name="connsiteX3" fmla="*/ 5879 w 39193"/>
                  <a:gd name="connsiteY3" fmla="*/ 21556 h 39193"/>
                  <a:gd name="connsiteX4" fmla="*/ 21556 w 39193"/>
                  <a:gd name="connsiteY4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30179" y="5879"/>
                      <a:pt x="37234" y="12934"/>
                      <a:pt x="37234" y="21556"/>
                    </a:cubicBezTo>
                    <a:cubicBezTo>
                      <a:pt x="37234" y="30179"/>
                      <a:pt x="30179" y="37234"/>
                      <a:pt x="21556" y="37234"/>
                    </a:cubicBezTo>
                    <a:cubicBezTo>
                      <a:pt x="12934" y="37234"/>
                      <a:pt x="5879" y="30179"/>
                      <a:pt x="5879" y="21556"/>
                    </a:cubicBezTo>
                    <a:cubicBezTo>
                      <a:pt x="5879" y="12934"/>
                      <a:pt x="12934" y="5879"/>
                      <a:pt x="21556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366" name="Полилиния: фигура 1365">
                <a:extLst>
                  <a:ext uri="{FF2B5EF4-FFF2-40B4-BE49-F238E27FC236}">
                    <a16:creationId xmlns:a16="http://schemas.microsoft.com/office/drawing/2014/main" id="{9A538CD1-0DF9-1AE9-680F-4D40E75A2A73}"/>
                  </a:ext>
                </a:extLst>
              </p:cNvPr>
              <p:cNvSpPr/>
              <p:nvPr/>
            </p:nvSpPr>
            <p:spPr>
              <a:xfrm>
                <a:off x="869205" y="1217797"/>
                <a:ext cx="203807" cy="125419"/>
              </a:xfrm>
              <a:custGeom>
                <a:avLst/>
                <a:gdLst>
                  <a:gd name="connsiteX0" fmla="*/ 133650 w 203806"/>
                  <a:gd name="connsiteY0" fmla="*/ 52127 h 125419"/>
                  <a:gd name="connsiteX1" fmla="*/ 201847 w 203806"/>
                  <a:gd name="connsiteY1" fmla="*/ 12934 h 125419"/>
                  <a:gd name="connsiteX2" fmla="*/ 197928 w 203806"/>
                  <a:gd name="connsiteY2" fmla="*/ 5879 h 125419"/>
                  <a:gd name="connsiteX3" fmla="*/ 129731 w 203806"/>
                  <a:gd name="connsiteY3" fmla="*/ 45073 h 125419"/>
                  <a:gd name="connsiteX4" fmla="*/ 133650 w 203806"/>
                  <a:gd name="connsiteY4" fmla="*/ 52127 h 125419"/>
                  <a:gd name="connsiteX5" fmla="*/ 66237 w 203806"/>
                  <a:gd name="connsiteY5" fmla="*/ 91321 h 125419"/>
                  <a:gd name="connsiteX6" fmla="*/ 62318 w 203806"/>
                  <a:gd name="connsiteY6" fmla="*/ 84266 h 125419"/>
                  <a:gd name="connsiteX7" fmla="*/ 5879 w 203806"/>
                  <a:gd name="connsiteY7" fmla="*/ 116405 h 125419"/>
                  <a:gd name="connsiteX8" fmla="*/ 9798 w 203806"/>
                  <a:gd name="connsiteY8" fmla="*/ 123460 h 125419"/>
                  <a:gd name="connsiteX9" fmla="*/ 66237 w 203806"/>
                  <a:gd name="connsiteY9" fmla="*/ 91321 h 12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06" h="125419">
                    <a:moveTo>
                      <a:pt x="133650" y="52127"/>
                    </a:moveTo>
                    <a:lnTo>
                      <a:pt x="201847" y="12934"/>
                    </a:lnTo>
                    <a:lnTo>
                      <a:pt x="197928" y="5879"/>
                    </a:lnTo>
                    <a:lnTo>
                      <a:pt x="129731" y="45073"/>
                    </a:lnTo>
                    <a:cubicBezTo>
                      <a:pt x="131298" y="47424"/>
                      <a:pt x="132866" y="49776"/>
                      <a:pt x="133650" y="52127"/>
                    </a:cubicBezTo>
                    <a:moveTo>
                      <a:pt x="66237" y="91321"/>
                    </a:moveTo>
                    <a:cubicBezTo>
                      <a:pt x="64669" y="88969"/>
                      <a:pt x="63102" y="86618"/>
                      <a:pt x="62318" y="84266"/>
                    </a:cubicBezTo>
                    <a:lnTo>
                      <a:pt x="5879" y="116405"/>
                    </a:lnTo>
                    <a:lnTo>
                      <a:pt x="9798" y="123460"/>
                    </a:lnTo>
                    <a:lnTo>
                      <a:pt x="66237" y="913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58" name="Полилиния: фигура 1657">
                <a:extLst>
                  <a:ext uri="{FF2B5EF4-FFF2-40B4-BE49-F238E27FC236}">
                    <a16:creationId xmlns:a16="http://schemas.microsoft.com/office/drawing/2014/main" id="{4C67AA21-12E7-B20F-38AD-B17602DD9D2C}"/>
                  </a:ext>
                </a:extLst>
              </p:cNvPr>
              <p:cNvSpPr/>
              <p:nvPr/>
            </p:nvSpPr>
            <p:spPr>
              <a:xfrm>
                <a:off x="823699" y="1326775"/>
                <a:ext cx="54871" cy="39194"/>
              </a:xfrm>
              <a:custGeom>
                <a:avLst/>
                <a:gdLst>
                  <a:gd name="connsiteX0" fmla="*/ 8031 w 54871"/>
                  <a:gd name="connsiteY0" fmla="*/ 14819 h 39193"/>
                  <a:gd name="connsiteX1" fmla="*/ 11950 w 54871"/>
                  <a:gd name="connsiteY1" fmla="*/ 8031 h 39193"/>
                  <a:gd name="connsiteX2" fmla="*/ 52680 w 54871"/>
                  <a:gd name="connsiteY2" fmla="*/ 31547 h 39193"/>
                  <a:gd name="connsiteX3" fmla="*/ 48761 w 54871"/>
                  <a:gd name="connsiteY3" fmla="*/ 3833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9193">
                    <a:moveTo>
                      <a:pt x="8031" y="14819"/>
                    </a:moveTo>
                    <a:lnTo>
                      <a:pt x="11950" y="8031"/>
                    </a:lnTo>
                    <a:lnTo>
                      <a:pt x="52680" y="31547"/>
                    </a:lnTo>
                    <a:lnTo>
                      <a:pt x="48761" y="383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59" name="Полилиния: фигура 1658">
                <a:extLst>
                  <a:ext uri="{FF2B5EF4-FFF2-40B4-BE49-F238E27FC236}">
                    <a16:creationId xmlns:a16="http://schemas.microsoft.com/office/drawing/2014/main" id="{84D7CA28-A6F8-9E42-72B7-FDAC03544C77}"/>
                  </a:ext>
                </a:extLst>
              </p:cNvPr>
              <p:cNvSpPr/>
              <p:nvPr/>
            </p:nvSpPr>
            <p:spPr>
              <a:xfrm>
                <a:off x="820605" y="1316565"/>
                <a:ext cx="62710" cy="62710"/>
              </a:xfrm>
              <a:custGeom>
                <a:avLst/>
                <a:gdLst>
                  <a:gd name="connsiteX0" fmla="*/ 33315 w 62709"/>
                  <a:gd name="connsiteY0" fmla="*/ 5879 h 62709"/>
                  <a:gd name="connsiteX1" fmla="*/ 5879 w 62709"/>
                  <a:gd name="connsiteY1" fmla="*/ 33315 h 62709"/>
                  <a:gd name="connsiteX2" fmla="*/ 33315 w 62709"/>
                  <a:gd name="connsiteY2" fmla="*/ 60750 h 62709"/>
                  <a:gd name="connsiteX3" fmla="*/ 60750 w 62709"/>
                  <a:gd name="connsiteY3" fmla="*/ 33315 h 62709"/>
                  <a:gd name="connsiteX4" fmla="*/ 33315 w 62709"/>
                  <a:gd name="connsiteY4" fmla="*/ 5879 h 62709"/>
                  <a:gd name="connsiteX5" fmla="*/ 33315 w 62709"/>
                  <a:gd name="connsiteY5" fmla="*/ 52911 h 62709"/>
                  <a:gd name="connsiteX6" fmla="*/ 13718 w 62709"/>
                  <a:gd name="connsiteY6" fmla="*/ 33315 h 62709"/>
                  <a:gd name="connsiteX7" fmla="*/ 33315 w 62709"/>
                  <a:gd name="connsiteY7" fmla="*/ 13718 h 62709"/>
                  <a:gd name="connsiteX8" fmla="*/ 52911 w 62709"/>
                  <a:gd name="connsiteY8" fmla="*/ 33315 h 62709"/>
                  <a:gd name="connsiteX9" fmla="*/ 33315 w 62709"/>
                  <a:gd name="connsiteY9" fmla="*/ 52911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709" h="62709">
                    <a:moveTo>
                      <a:pt x="33315" y="5879"/>
                    </a:moveTo>
                    <a:cubicBezTo>
                      <a:pt x="18421" y="5879"/>
                      <a:pt x="5879" y="18421"/>
                      <a:pt x="5879" y="33315"/>
                    </a:cubicBezTo>
                    <a:cubicBezTo>
                      <a:pt x="5879" y="48208"/>
                      <a:pt x="18421" y="60750"/>
                      <a:pt x="33315" y="60750"/>
                    </a:cubicBezTo>
                    <a:cubicBezTo>
                      <a:pt x="48208" y="60750"/>
                      <a:pt x="60750" y="48208"/>
                      <a:pt x="60750" y="33315"/>
                    </a:cubicBezTo>
                    <a:cubicBezTo>
                      <a:pt x="60750" y="18421"/>
                      <a:pt x="48208" y="5879"/>
                      <a:pt x="33315" y="5879"/>
                    </a:cubicBezTo>
                    <a:moveTo>
                      <a:pt x="33315" y="52911"/>
                    </a:moveTo>
                    <a:cubicBezTo>
                      <a:pt x="22340" y="52911"/>
                      <a:pt x="13718" y="44289"/>
                      <a:pt x="13718" y="33315"/>
                    </a:cubicBezTo>
                    <a:cubicBezTo>
                      <a:pt x="13718" y="22340"/>
                      <a:pt x="22340" y="13718"/>
                      <a:pt x="33315" y="13718"/>
                    </a:cubicBezTo>
                    <a:cubicBezTo>
                      <a:pt x="44289" y="13718"/>
                      <a:pt x="52911" y="22340"/>
                      <a:pt x="52911" y="33315"/>
                    </a:cubicBezTo>
                    <a:cubicBezTo>
                      <a:pt x="52911" y="44289"/>
                      <a:pt x="44289" y="52911"/>
                      <a:pt x="33315" y="5291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0" name="Полилиния: фигура 1659">
                <a:extLst>
                  <a:ext uri="{FF2B5EF4-FFF2-40B4-BE49-F238E27FC236}">
                    <a16:creationId xmlns:a16="http://schemas.microsoft.com/office/drawing/2014/main" id="{7D25F507-BED4-4056-80FC-7B3F948C373F}"/>
                  </a:ext>
                </a:extLst>
              </p:cNvPr>
              <p:cNvSpPr/>
              <p:nvPr/>
            </p:nvSpPr>
            <p:spPr>
              <a:xfrm>
                <a:off x="859799" y="1218581"/>
                <a:ext cx="203807" cy="125419"/>
              </a:xfrm>
              <a:custGeom>
                <a:avLst/>
                <a:gdLst>
                  <a:gd name="connsiteX0" fmla="*/ 139921 w 203806"/>
                  <a:gd name="connsiteY0" fmla="*/ 90537 h 125419"/>
                  <a:gd name="connsiteX1" fmla="*/ 196360 w 203806"/>
                  <a:gd name="connsiteY1" fmla="*/ 122676 h 125419"/>
                  <a:gd name="connsiteX2" fmla="*/ 200279 w 203806"/>
                  <a:gd name="connsiteY2" fmla="*/ 115621 h 125419"/>
                  <a:gd name="connsiteX3" fmla="*/ 143840 w 203806"/>
                  <a:gd name="connsiteY3" fmla="*/ 83482 h 125419"/>
                  <a:gd name="connsiteX4" fmla="*/ 139921 w 203806"/>
                  <a:gd name="connsiteY4" fmla="*/ 90537 h 125419"/>
                  <a:gd name="connsiteX5" fmla="*/ 72508 w 203806"/>
                  <a:gd name="connsiteY5" fmla="*/ 51344 h 125419"/>
                  <a:gd name="connsiteX6" fmla="*/ 76427 w 203806"/>
                  <a:gd name="connsiteY6" fmla="*/ 44289 h 125419"/>
                  <a:gd name="connsiteX7" fmla="*/ 9798 w 203806"/>
                  <a:gd name="connsiteY7" fmla="*/ 5879 h 125419"/>
                  <a:gd name="connsiteX8" fmla="*/ 5879 w 203806"/>
                  <a:gd name="connsiteY8" fmla="*/ 12934 h 125419"/>
                  <a:gd name="connsiteX9" fmla="*/ 72508 w 203806"/>
                  <a:gd name="connsiteY9" fmla="*/ 51344 h 12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06" h="125419">
                    <a:moveTo>
                      <a:pt x="139921" y="90537"/>
                    </a:moveTo>
                    <a:lnTo>
                      <a:pt x="196360" y="122676"/>
                    </a:lnTo>
                    <a:lnTo>
                      <a:pt x="200279" y="115621"/>
                    </a:lnTo>
                    <a:lnTo>
                      <a:pt x="143840" y="83482"/>
                    </a:lnTo>
                    <a:cubicBezTo>
                      <a:pt x="142273" y="85834"/>
                      <a:pt x="141489" y="88185"/>
                      <a:pt x="139921" y="90537"/>
                    </a:cubicBezTo>
                    <a:moveTo>
                      <a:pt x="72508" y="51344"/>
                    </a:moveTo>
                    <a:cubicBezTo>
                      <a:pt x="73292" y="48992"/>
                      <a:pt x="74860" y="46640"/>
                      <a:pt x="76427" y="44289"/>
                    </a:cubicBezTo>
                    <a:lnTo>
                      <a:pt x="9798" y="5879"/>
                    </a:lnTo>
                    <a:lnTo>
                      <a:pt x="5879" y="12934"/>
                    </a:lnTo>
                    <a:lnTo>
                      <a:pt x="72508" y="513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1" name="Полилиния: фигура 1660">
                <a:extLst>
                  <a:ext uri="{FF2B5EF4-FFF2-40B4-BE49-F238E27FC236}">
                    <a16:creationId xmlns:a16="http://schemas.microsoft.com/office/drawing/2014/main" id="{CC7C0815-360D-E057-5F13-CFEC215E01DC}"/>
                  </a:ext>
                </a:extLst>
              </p:cNvPr>
              <p:cNvSpPr/>
              <p:nvPr/>
            </p:nvSpPr>
            <p:spPr>
              <a:xfrm>
                <a:off x="957783" y="1323620"/>
                <a:ext cx="15677" cy="94065"/>
              </a:xfrm>
              <a:custGeom>
                <a:avLst/>
                <a:gdLst>
                  <a:gd name="connsiteX0" fmla="*/ 5879 w 15677"/>
                  <a:gd name="connsiteY0" fmla="*/ 5879 h 94064"/>
                  <a:gd name="connsiteX1" fmla="*/ 13718 w 15677"/>
                  <a:gd name="connsiteY1" fmla="*/ 5879 h 94064"/>
                  <a:gd name="connsiteX2" fmla="*/ 13718 w 15677"/>
                  <a:gd name="connsiteY2" fmla="*/ 92105 h 94064"/>
                  <a:gd name="connsiteX3" fmla="*/ 5879 w 15677"/>
                  <a:gd name="connsiteY3" fmla="*/ 92105 h 9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9406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92105"/>
                    </a:lnTo>
                    <a:lnTo>
                      <a:pt x="5879" y="92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2" name="Полилиния: фигура 1661">
                <a:extLst>
                  <a:ext uri="{FF2B5EF4-FFF2-40B4-BE49-F238E27FC236}">
                    <a16:creationId xmlns:a16="http://schemas.microsoft.com/office/drawing/2014/main" id="{AB7FC4C3-A999-779C-6257-55BB6E83AF88}"/>
                  </a:ext>
                </a:extLst>
              </p:cNvPr>
              <p:cNvSpPr/>
              <p:nvPr/>
            </p:nvSpPr>
            <p:spPr>
              <a:xfrm>
                <a:off x="957783" y="1151168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13718 w 15677"/>
                  <a:gd name="connsiteY1" fmla="*/ 5879 h 31354"/>
                  <a:gd name="connsiteX2" fmla="*/ 13718 w 15677"/>
                  <a:gd name="connsiteY2" fmla="*/ 25476 h 31354"/>
                  <a:gd name="connsiteX3" fmla="*/ 5879 w 15677"/>
                  <a:gd name="connsiteY3" fmla="*/ 25476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25476"/>
                    </a:lnTo>
                    <a:lnTo>
                      <a:pt x="5879" y="254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3" name="Полилиния: фигура 1662">
                <a:extLst>
                  <a:ext uri="{FF2B5EF4-FFF2-40B4-BE49-F238E27FC236}">
                    <a16:creationId xmlns:a16="http://schemas.microsoft.com/office/drawing/2014/main" id="{9807DF6E-ACA4-9F00-EBC0-5EC78631098C}"/>
                  </a:ext>
                </a:extLst>
              </p:cNvPr>
              <p:cNvSpPr/>
              <p:nvPr/>
            </p:nvSpPr>
            <p:spPr>
              <a:xfrm>
                <a:off x="957783" y="1217797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13718 w 15677"/>
                  <a:gd name="connsiteY1" fmla="*/ 5879 h 31354"/>
                  <a:gd name="connsiteX2" fmla="*/ 13718 w 15677"/>
                  <a:gd name="connsiteY2" fmla="*/ 29395 h 31354"/>
                  <a:gd name="connsiteX3" fmla="*/ 5879 w 15677"/>
                  <a:gd name="connsiteY3" fmla="*/ 29395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29395"/>
                    </a:lnTo>
                    <a:lnTo>
                      <a:pt x="5879" y="293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0" name="Полилиния: фигура 799">
                <a:extLst>
                  <a:ext uri="{FF2B5EF4-FFF2-40B4-BE49-F238E27FC236}">
                    <a16:creationId xmlns:a16="http://schemas.microsoft.com/office/drawing/2014/main" id="{B51C2FA6-7052-44CD-BE4E-F0067F1FC487}"/>
                  </a:ext>
                </a:extLst>
              </p:cNvPr>
              <p:cNvSpPr/>
              <p:nvPr/>
            </p:nvSpPr>
            <p:spPr>
              <a:xfrm>
                <a:off x="940973" y="1173001"/>
                <a:ext cx="47032" cy="47032"/>
              </a:xfrm>
              <a:custGeom>
                <a:avLst/>
                <a:gdLst>
                  <a:gd name="connsiteX0" fmla="*/ 8314 w 47032"/>
                  <a:gd name="connsiteY0" fmla="*/ 39908 h 47032"/>
                  <a:gd name="connsiteX1" fmla="*/ 39908 w 47032"/>
                  <a:gd name="connsiteY1" fmla="*/ 8314 h 47032"/>
                  <a:gd name="connsiteX2" fmla="*/ 45451 w 47032"/>
                  <a:gd name="connsiteY2" fmla="*/ 13857 h 47032"/>
                  <a:gd name="connsiteX3" fmla="*/ 13857 w 47032"/>
                  <a:gd name="connsiteY3" fmla="*/ 45451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39908"/>
                    </a:moveTo>
                    <a:lnTo>
                      <a:pt x="39908" y="8314"/>
                    </a:lnTo>
                    <a:lnTo>
                      <a:pt x="45451" y="13857"/>
                    </a:lnTo>
                    <a:lnTo>
                      <a:pt x="13857" y="4545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1" name="Полилиния: фигура 800">
                <a:extLst>
                  <a:ext uri="{FF2B5EF4-FFF2-40B4-BE49-F238E27FC236}">
                    <a16:creationId xmlns:a16="http://schemas.microsoft.com/office/drawing/2014/main" id="{AB593C27-0196-E628-509D-346B84DB0365}"/>
                  </a:ext>
                </a:extLst>
              </p:cNvPr>
              <p:cNvSpPr/>
              <p:nvPr/>
            </p:nvSpPr>
            <p:spPr>
              <a:xfrm>
                <a:off x="940973" y="1173556"/>
                <a:ext cx="47032" cy="47032"/>
              </a:xfrm>
              <a:custGeom>
                <a:avLst/>
                <a:gdLst>
                  <a:gd name="connsiteX0" fmla="*/ 8314 w 47032"/>
                  <a:gd name="connsiteY0" fmla="*/ 13857 h 47032"/>
                  <a:gd name="connsiteX1" fmla="*/ 13857 w 47032"/>
                  <a:gd name="connsiteY1" fmla="*/ 8314 h 47032"/>
                  <a:gd name="connsiteX2" fmla="*/ 45451 w 47032"/>
                  <a:gd name="connsiteY2" fmla="*/ 39908 h 47032"/>
                  <a:gd name="connsiteX3" fmla="*/ 39908 w 47032"/>
                  <a:gd name="connsiteY3" fmla="*/ 45451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13857"/>
                    </a:moveTo>
                    <a:lnTo>
                      <a:pt x="13857" y="8314"/>
                    </a:lnTo>
                    <a:lnTo>
                      <a:pt x="45451" y="39908"/>
                    </a:lnTo>
                    <a:lnTo>
                      <a:pt x="39908" y="4545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2" name="Полилиния: фигура 801">
                <a:extLst>
                  <a:ext uri="{FF2B5EF4-FFF2-40B4-BE49-F238E27FC236}">
                    <a16:creationId xmlns:a16="http://schemas.microsoft.com/office/drawing/2014/main" id="{CC117198-2A0E-38C7-84CB-527DAB7F8E83}"/>
                  </a:ext>
                </a:extLst>
              </p:cNvPr>
              <p:cNvSpPr/>
              <p:nvPr/>
            </p:nvSpPr>
            <p:spPr>
              <a:xfrm>
                <a:off x="946025" y="1405926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5879 w 39193"/>
                  <a:gd name="connsiteY1" fmla="*/ 21556 h 39193"/>
                  <a:gd name="connsiteX2" fmla="*/ 21556 w 39193"/>
                  <a:gd name="connsiteY2" fmla="*/ 37234 h 39193"/>
                  <a:gd name="connsiteX3" fmla="*/ 37234 w 39193"/>
                  <a:gd name="connsiteY3" fmla="*/ 21556 h 39193"/>
                  <a:gd name="connsiteX4" fmla="*/ 21556 w 39193"/>
                  <a:gd name="connsiteY4" fmla="*/ 5879 h 39193"/>
                  <a:gd name="connsiteX5" fmla="*/ 21556 w 39193"/>
                  <a:gd name="connsiteY5" fmla="*/ 29395 h 39193"/>
                  <a:gd name="connsiteX6" fmla="*/ 13718 w 39193"/>
                  <a:gd name="connsiteY6" fmla="*/ 21556 h 39193"/>
                  <a:gd name="connsiteX7" fmla="*/ 21556 w 39193"/>
                  <a:gd name="connsiteY7" fmla="*/ 13718 h 39193"/>
                  <a:gd name="connsiteX8" fmla="*/ 29395 w 39193"/>
                  <a:gd name="connsiteY8" fmla="*/ 21556 h 39193"/>
                  <a:gd name="connsiteX9" fmla="*/ 21556 w 39193"/>
                  <a:gd name="connsiteY9" fmla="*/ 2939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30179" y="37234"/>
                      <a:pt x="37234" y="30179"/>
                      <a:pt x="37234" y="21556"/>
                    </a:cubicBezTo>
                    <a:cubicBezTo>
                      <a:pt x="37234" y="12934"/>
                      <a:pt x="30179" y="5879"/>
                      <a:pt x="21556" y="5879"/>
                    </a:cubicBezTo>
                    <a:moveTo>
                      <a:pt x="21556" y="29395"/>
                    </a:moveTo>
                    <a:cubicBezTo>
                      <a:pt x="16853" y="29395"/>
                      <a:pt x="13718" y="26260"/>
                      <a:pt x="13718" y="21556"/>
                    </a:cubicBezTo>
                    <a:cubicBezTo>
                      <a:pt x="13718" y="16853"/>
                      <a:pt x="16853" y="13718"/>
                      <a:pt x="21556" y="13718"/>
                    </a:cubicBezTo>
                    <a:cubicBezTo>
                      <a:pt x="26260" y="13718"/>
                      <a:pt x="29395" y="16853"/>
                      <a:pt x="29395" y="21556"/>
                    </a:cubicBezTo>
                    <a:cubicBezTo>
                      <a:pt x="29395" y="26260"/>
                      <a:pt x="26260" y="29395"/>
                      <a:pt x="21556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3" name="Полилиния: фигура 802">
                <a:extLst>
                  <a:ext uri="{FF2B5EF4-FFF2-40B4-BE49-F238E27FC236}">
                    <a16:creationId xmlns:a16="http://schemas.microsoft.com/office/drawing/2014/main" id="{288D8B9F-CABF-0413-06C5-27741E35DDF2}"/>
                  </a:ext>
                </a:extLst>
              </p:cNvPr>
              <p:cNvSpPr/>
              <p:nvPr/>
            </p:nvSpPr>
            <p:spPr>
              <a:xfrm>
                <a:off x="1055767" y="1194281"/>
                <a:ext cx="47032" cy="47032"/>
              </a:xfrm>
              <a:custGeom>
                <a:avLst/>
                <a:gdLst>
                  <a:gd name="connsiteX0" fmla="*/ 25476 w 47032"/>
                  <a:gd name="connsiteY0" fmla="*/ 5879 h 47032"/>
                  <a:gd name="connsiteX1" fmla="*/ 5879 w 47032"/>
                  <a:gd name="connsiteY1" fmla="*/ 25476 h 47032"/>
                  <a:gd name="connsiteX2" fmla="*/ 25476 w 47032"/>
                  <a:gd name="connsiteY2" fmla="*/ 45073 h 47032"/>
                  <a:gd name="connsiteX3" fmla="*/ 45073 w 47032"/>
                  <a:gd name="connsiteY3" fmla="*/ 25476 h 47032"/>
                  <a:gd name="connsiteX4" fmla="*/ 25476 w 47032"/>
                  <a:gd name="connsiteY4" fmla="*/ 5879 h 47032"/>
                  <a:gd name="connsiteX5" fmla="*/ 25476 w 47032"/>
                  <a:gd name="connsiteY5" fmla="*/ 37234 h 47032"/>
                  <a:gd name="connsiteX6" fmla="*/ 13718 w 47032"/>
                  <a:gd name="connsiteY6" fmla="*/ 25476 h 47032"/>
                  <a:gd name="connsiteX7" fmla="*/ 25476 w 47032"/>
                  <a:gd name="connsiteY7" fmla="*/ 13718 h 47032"/>
                  <a:gd name="connsiteX8" fmla="*/ 37234 w 47032"/>
                  <a:gd name="connsiteY8" fmla="*/ 25476 h 47032"/>
                  <a:gd name="connsiteX9" fmla="*/ 25476 w 47032"/>
                  <a:gd name="connsiteY9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32" h="47032">
                    <a:moveTo>
                      <a:pt x="25476" y="5879"/>
                    </a:moveTo>
                    <a:cubicBezTo>
                      <a:pt x="14502" y="5879"/>
                      <a:pt x="5879" y="14502"/>
                      <a:pt x="5879" y="25476"/>
                    </a:cubicBezTo>
                    <a:cubicBezTo>
                      <a:pt x="5879" y="36450"/>
                      <a:pt x="14502" y="45073"/>
                      <a:pt x="25476" y="45073"/>
                    </a:cubicBezTo>
                    <a:cubicBezTo>
                      <a:pt x="36450" y="45073"/>
                      <a:pt x="45073" y="36450"/>
                      <a:pt x="45073" y="25476"/>
                    </a:cubicBezTo>
                    <a:cubicBezTo>
                      <a:pt x="45073" y="14502"/>
                      <a:pt x="36450" y="5879"/>
                      <a:pt x="25476" y="5879"/>
                    </a:cubicBezTo>
                    <a:moveTo>
                      <a:pt x="25476" y="37234"/>
                    </a:moveTo>
                    <a:cubicBezTo>
                      <a:pt x="19205" y="37234"/>
                      <a:pt x="13718" y="31747"/>
                      <a:pt x="13718" y="25476"/>
                    </a:cubicBezTo>
                    <a:cubicBezTo>
                      <a:pt x="13718" y="19205"/>
                      <a:pt x="19205" y="13718"/>
                      <a:pt x="25476" y="13718"/>
                    </a:cubicBezTo>
                    <a:cubicBezTo>
                      <a:pt x="31747" y="13718"/>
                      <a:pt x="37234" y="19205"/>
                      <a:pt x="37234" y="25476"/>
                    </a:cubicBezTo>
                    <a:cubicBezTo>
                      <a:pt x="37234" y="31747"/>
                      <a:pt x="31747" y="37234"/>
                      <a:pt x="25476" y="372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4" name="Полилиния: фигура 803">
                <a:extLst>
                  <a:ext uri="{FF2B5EF4-FFF2-40B4-BE49-F238E27FC236}">
                    <a16:creationId xmlns:a16="http://schemas.microsoft.com/office/drawing/2014/main" id="{A7E3C659-FF51-2DFA-44A3-0D912F6E2B13}"/>
                  </a:ext>
                </a:extLst>
              </p:cNvPr>
              <p:cNvSpPr/>
              <p:nvPr/>
            </p:nvSpPr>
            <p:spPr>
              <a:xfrm>
                <a:off x="828444" y="1194281"/>
                <a:ext cx="47032" cy="47032"/>
              </a:xfrm>
              <a:custGeom>
                <a:avLst/>
                <a:gdLst>
                  <a:gd name="connsiteX0" fmla="*/ 25476 w 47032"/>
                  <a:gd name="connsiteY0" fmla="*/ 5879 h 47032"/>
                  <a:gd name="connsiteX1" fmla="*/ 5879 w 47032"/>
                  <a:gd name="connsiteY1" fmla="*/ 25476 h 47032"/>
                  <a:gd name="connsiteX2" fmla="*/ 25476 w 47032"/>
                  <a:gd name="connsiteY2" fmla="*/ 45073 h 47032"/>
                  <a:gd name="connsiteX3" fmla="*/ 45073 w 47032"/>
                  <a:gd name="connsiteY3" fmla="*/ 25476 h 47032"/>
                  <a:gd name="connsiteX4" fmla="*/ 25476 w 47032"/>
                  <a:gd name="connsiteY4" fmla="*/ 5879 h 47032"/>
                  <a:gd name="connsiteX5" fmla="*/ 25476 w 47032"/>
                  <a:gd name="connsiteY5" fmla="*/ 37234 h 47032"/>
                  <a:gd name="connsiteX6" fmla="*/ 13718 w 47032"/>
                  <a:gd name="connsiteY6" fmla="*/ 25476 h 47032"/>
                  <a:gd name="connsiteX7" fmla="*/ 25476 w 47032"/>
                  <a:gd name="connsiteY7" fmla="*/ 13718 h 47032"/>
                  <a:gd name="connsiteX8" fmla="*/ 37234 w 47032"/>
                  <a:gd name="connsiteY8" fmla="*/ 25476 h 47032"/>
                  <a:gd name="connsiteX9" fmla="*/ 25476 w 47032"/>
                  <a:gd name="connsiteY9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32" h="47032">
                    <a:moveTo>
                      <a:pt x="25476" y="5879"/>
                    </a:moveTo>
                    <a:cubicBezTo>
                      <a:pt x="14502" y="5879"/>
                      <a:pt x="5879" y="14502"/>
                      <a:pt x="5879" y="25476"/>
                    </a:cubicBezTo>
                    <a:cubicBezTo>
                      <a:pt x="5879" y="36450"/>
                      <a:pt x="14502" y="45073"/>
                      <a:pt x="25476" y="45073"/>
                    </a:cubicBezTo>
                    <a:cubicBezTo>
                      <a:pt x="36450" y="45073"/>
                      <a:pt x="45073" y="36450"/>
                      <a:pt x="45073" y="25476"/>
                    </a:cubicBezTo>
                    <a:cubicBezTo>
                      <a:pt x="45073" y="14502"/>
                      <a:pt x="36450" y="5879"/>
                      <a:pt x="25476" y="5879"/>
                    </a:cubicBezTo>
                    <a:moveTo>
                      <a:pt x="25476" y="37234"/>
                    </a:moveTo>
                    <a:cubicBezTo>
                      <a:pt x="19205" y="37234"/>
                      <a:pt x="13718" y="31747"/>
                      <a:pt x="13718" y="25476"/>
                    </a:cubicBezTo>
                    <a:cubicBezTo>
                      <a:pt x="13718" y="19205"/>
                      <a:pt x="19205" y="13718"/>
                      <a:pt x="25476" y="13718"/>
                    </a:cubicBezTo>
                    <a:cubicBezTo>
                      <a:pt x="31747" y="13718"/>
                      <a:pt x="37234" y="19205"/>
                      <a:pt x="37234" y="25476"/>
                    </a:cubicBezTo>
                    <a:cubicBezTo>
                      <a:pt x="37234" y="31747"/>
                      <a:pt x="31747" y="37234"/>
                      <a:pt x="25476" y="372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5" name="Полилиния: фигура 804">
                <a:extLst>
                  <a:ext uri="{FF2B5EF4-FFF2-40B4-BE49-F238E27FC236}">
                    <a16:creationId xmlns:a16="http://schemas.microsoft.com/office/drawing/2014/main" id="{5F682F9A-F2B8-DB2A-3827-ACD15857B270}"/>
                  </a:ext>
                </a:extLst>
              </p:cNvPr>
              <p:cNvSpPr/>
              <p:nvPr/>
            </p:nvSpPr>
            <p:spPr>
              <a:xfrm>
                <a:off x="946025" y="1123733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5879 w 39193"/>
                  <a:gd name="connsiteY1" fmla="*/ 21556 h 39193"/>
                  <a:gd name="connsiteX2" fmla="*/ 21556 w 39193"/>
                  <a:gd name="connsiteY2" fmla="*/ 37234 h 39193"/>
                  <a:gd name="connsiteX3" fmla="*/ 37234 w 39193"/>
                  <a:gd name="connsiteY3" fmla="*/ 21556 h 39193"/>
                  <a:gd name="connsiteX4" fmla="*/ 21556 w 39193"/>
                  <a:gd name="connsiteY4" fmla="*/ 5879 h 39193"/>
                  <a:gd name="connsiteX5" fmla="*/ 21556 w 39193"/>
                  <a:gd name="connsiteY5" fmla="*/ 29395 h 39193"/>
                  <a:gd name="connsiteX6" fmla="*/ 13718 w 39193"/>
                  <a:gd name="connsiteY6" fmla="*/ 21556 h 39193"/>
                  <a:gd name="connsiteX7" fmla="*/ 21556 w 39193"/>
                  <a:gd name="connsiteY7" fmla="*/ 13718 h 39193"/>
                  <a:gd name="connsiteX8" fmla="*/ 29395 w 39193"/>
                  <a:gd name="connsiteY8" fmla="*/ 21556 h 39193"/>
                  <a:gd name="connsiteX9" fmla="*/ 21556 w 39193"/>
                  <a:gd name="connsiteY9" fmla="*/ 2939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30179" y="37234"/>
                      <a:pt x="37234" y="30179"/>
                      <a:pt x="37234" y="21556"/>
                    </a:cubicBezTo>
                    <a:cubicBezTo>
                      <a:pt x="37234" y="12934"/>
                      <a:pt x="30179" y="5879"/>
                      <a:pt x="21556" y="5879"/>
                    </a:cubicBezTo>
                    <a:moveTo>
                      <a:pt x="21556" y="29395"/>
                    </a:moveTo>
                    <a:cubicBezTo>
                      <a:pt x="16853" y="29395"/>
                      <a:pt x="13718" y="26260"/>
                      <a:pt x="13718" y="21556"/>
                    </a:cubicBezTo>
                    <a:cubicBezTo>
                      <a:pt x="13718" y="16853"/>
                      <a:pt x="16853" y="13718"/>
                      <a:pt x="21556" y="13718"/>
                    </a:cubicBezTo>
                    <a:cubicBezTo>
                      <a:pt x="26260" y="13718"/>
                      <a:pt x="29395" y="16853"/>
                      <a:pt x="29395" y="21556"/>
                    </a:cubicBezTo>
                    <a:cubicBezTo>
                      <a:pt x="29395" y="26260"/>
                      <a:pt x="26260" y="29395"/>
                      <a:pt x="21556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807" name="TextBox 806">
            <a:extLst>
              <a:ext uri="{FF2B5EF4-FFF2-40B4-BE49-F238E27FC236}">
                <a16:creationId xmlns:a16="http://schemas.microsoft.com/office/drawing/2014/main" id="{897593E4-B329-B1A2-7990-D5622B16430E}"/>
              </a:ext>
            </a:extLst>
          </p:cNvPr>
          <p:cNvSpPr txBox="1"/>
          <p:nvPr/>
        </p:nvSpPr>
        <p:spPr>
          <a:xfrm>
            <a:off x="4741214" y="1793500"/>
            <a:ext cx="65084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</a:t>
            </a:r>
            <a:b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Unified Monitoring and Analysis Platform</a:t>
            </a:r>
          </a:p>
        </p:txBody>
      </p:sp>
      <p:grpSp>
        <p:nvGrpSpPr>
          <p:cNvPr id="808" name="Группа 807">
            <a:extLst>
              <a:ext uri="{FF2B5EF4-FFF2-40B4-BE49-F238E27FC236}">
                <a16:creationId xmlns:a16="http://schemas.microsoft.com/office/drawing/2014/main" id="{9E513C48-0286-E495-9CF1-4B6BC4AC078C}"/>
              </a:ext>
            </a:extLst>
          </p:cNvPr>
          <p:cNvGrpSpPr>
            <a:grpSpLocks noChangeAspect="1"/>
          </p:cNvGrpSpPr>
          <p:nvPr/>
        </p:nvGrpSpPr>
        <p:grpSpPr>
          <a:xfrm>
            <a:off x="4921349" y="1395351"/>
            <a:ext cx="290571" cy="322040"/>
            <a:chOff x="6514784" y="2348872"/>
            <a:chExt cx="439738" cy="487363"/>
          </a:xfrm>
          <a:solidFill>
            <a:schemeClr val="tx1"/>
          </a:solidFill>
        </p:grpSpPr>
        <p:sp>
          <p:nvSpPr>
            <p:cNvPr id="809" name="Freeform 37">
              <a:extLst>
                <a:ext uri="{FF2B5EF4-FFF2-40B4-BE49-F238E27FC236}">
                  <a16:creationId xmlns:a16="http://schemas.microsoft.com/office/drawing/2014/main" id="{0E130DCA-FB6D-B3FA-4C90-567E880E5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4784" y="2348872"/>
              <a:ext cx="439738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810" name="Рисунок 1">
              <a:extLst>
                <a:ext uri="{FF2B5EF4-FFF2-40B4-BE49-F238E27FC236}">
                  <a16:creationId xmlns:a16="http://schemas.microsoft.com/office/drawing/2014/main" id="{347A61B2-0C66-9705-D881-5DA9CE0A45E5}"/>
                </a:ext>
              </a:extLst>
            </p:cNvPr>
            <p:cNvGrpSpPr/>
            <p:nvPr/>
          </p:nvGrpSpPr>
          <p:grpSpPr>
            <a:xfrm>
              <a:off x="6573960" y="2431860"/>
              <a:ext cx="321387" cy="321387"/>
              <a:chOff x="6572000" y="2429939"/>
              <a:chExt cx="321387" cy="321387"/>
            </a:xfrm>
            <a:grpFill/>
          </p:grpSpPr>
          <p:sp>
            <p:nvSpPr>
              <p:cNvPr id="811" name="Полилиния: фигура 810">
                <a:extLst>
                  <a:ext uri="{FF2B5EF4-FFF2-40B4-BE49-F238E27FC236}">
                    <a16:creationId xmlns:a16="http://schemas.microsoft.com/office/drawing/2014/main" id="{A1186553-8860-76D2-2405-61FBC0DD73CE}"/>
                  </a:ext>
                </a:extLst>
              </p:cNvPr>
              <p:cNvSpPr/>
              <p:nvPr/>
            </p:nvSpPr>
            <p:spPr>
              <a:xfrm>
                <a:off x="6650387" y="2508326"/>
                <a:ext cx="164613" cy="243000"/>
              </a:xfrm>
              <a:custGeom>
                <a:avLst/>
                <a:gdLst>
                  <a:gd name="connsiteX0" fmla="*/ 162653 w 164613"/>
                  <a:gd name="connsiteY0" fmla="*/ 84266 h 243000"/>
                  <a:gd name="connsiteX1" fmla="*/ 84266 w 164613"/>
                  <a:gd name="connsiteY1" fmla="*/ 5879 h 243000"/>
                  <a:gd name="connsiteX2" fmla="*/ 5879 w 164613"/>
                  <a:gd name="connsiteY2" fmla="*/ 84266 h 243000"/>
                  <a:gd name="connsiteX3" fmla="*/ 45073 w 164613"/>
                  <a:gd name="connsiteY3" fmla="*/ 151679 h 243000"/>
                  <a:gd name="connsiteX4" fmla="*/ 68589 w 164613"/>
                  <a:gd name="connsiteY4" fmla="*/ 161085 h 243000"/>
                  <a:gd name="connsiteX5" fmla="*/ 68589 w 164613"/>
                  <a:gd name="connsiteY5" fmla="*/ 234769 h 243000"/>
                  <a:gd name="connsiteX6" fmla="*/ 84266 w 164613"/>
                  <a:gd name="connsiteY6" fmla="*/ 243392 h 243000"/>
                  <a:gd name="connsiteX7" fmla="*/ 99944 w 164613"/>
                  <a:gd name="connsiteY7" fmla="*/ 234769 h 243000"/>
                  <a:gd name="connsiteX8" fmla="*/ 99944 w 164613"/>
                  <a:gd name="connsiteY8" fmla="*/ 161085 h 243000"/>
                  <a:gd name="connsiteX9" fmla="*/ 123460 w 164613"/>
                  <a:gd name="connsiteY9" fmla="*/ 151679 h 243000"/>
                  <a:gd name="connsiteX10" fmla="*/ 162653 w 164613"/>
                  <a:gd name="connsiteY10" fmla="*/ 84266 h 243000"/>
                  <a:gd name="connsiteX11" fmla="*/ 84266 w 164613"/>
                  <a:gd name="connsiteY11" fmla="*/ 146976 h 243000"/>
                  <a:gd name="connsiteX12" fmla="*/ 45073 w 164613"/>
                  <a:gd name="connsiteY12" fmla="*/ 132866 h 243000"/>
                  <a:gd name="connsiteX13" fmla="*/ 21556 w 164613"/>
                  <a:gd name="connsiteY13" fmla="*/ 84266 h 243000"/>
                  <a:gd name="connsiteX14" fmla="*/ 84266 w 164613"/>
                  <a:gd name="connsiteY14" fmla="*/ 21556 h 243000"/>
                  <a:gd name="connsiteX15" fmla="*/ 146976 w 164613"/>
                  <a:gd name="connsiteY15" fmla="*/ 84266 h 243000"/>
                  <a:gd name="connsiteX16" fmla="*/ 123460 w 164613"/>
                  <a:gd name="connsiteY16" fmla="*/ 132866 h 243000"/>
                  <a:gd name="connsiteX17" fmla="*/ 84266 w 164613"/>
                  <a:gd name="connsiteY17" fmla="*/ 146976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613" h="243000">
                    <a:moveTo>
                      <a:pt x="162653" y="84266"/>
                    </a:moveTo>
                    <a:cubicBezTo>
                      <a:pt x="162653" y="41153"/>
                      <a:pt x="127379" y="5879"/>
                      <a:pt x="84266" y="5879"/>
                    </a:cubicBezTo>
                    <a:cubicBezTo>
                      <a:pt x="41153" y="5879"/>
                      <a:pt x="5879" y="41153"/>
                      <a:pt x="5879" y="84266"/>
                    </a:cubicBezTo>
                    <a:cubicBezTo>
                      <a:pt x="5879" y="113269"/>
                      <a:pt x="21556" y="138353"/>
                      <a:pt x="45073" y="151679"/>
                    </a:cubicBezTo>
                    <a:cubicBezTo>
                      <a:pt x="52127" y="155598"/>
                      <a:pt x="59966" y="158734"/>
                      <a:pt x="68589" y="161085"/>
                    </a:cubicBezTo>
                    <a:lnTo>
                      <a:pt x="68589" y="234769"/>
                    </a:lnTo>
                    <a:lnTo>
                      <a:pt x="84266" y="243392"/>
                    </a:lnTo>
                    <a:lnTo>
                      <a:pt x="99944" y="234769"/>
                    </a:lnTo>
                    <a:lnTo>
                      <a:pt x="99944" y="161085"/>
                    </a:lnTo>
                    <a:cubicBezTo>
                      <a:pt x="108566" y="159518"/>
                      <a:pt x="116405" y="156382"/>
                      <a:pt x="123460" y="151679"/>
                    </a:cubicBezTo>
                    <a:cubicBezTo>
                      <a:pt x="146976" y="138353"/>
                      <a:pt x="162653" y="113269"/>
                      <a:pt x="162653" y="84266"/>
                    </a:cubicBezTo>
                    <a:moveTo>
                      <a:pt x="84266" y="146976"/>
                    </a:moveTo>
                    <a:cubicBezTo>
                      <a:pt x="69373" y="146976"/>
                      <a:pt x="56047" y="141489"/>
                      <a:pt x="45073" y="132866"/>
                    </a:cubicBezTo>
                    <a:cubicBezTo>
                      <a:pt x="30963" y="121108"/>
                      <a:pt x="21556" y="103863"/>
                      <a:pt x="21556" y="84266"/>
                    </a:cubicBezTo>
                    <a:cubicBezTo>
                      <a:pt x="21556" y="49776"/>
                      <a:pt x="49776" y="21556"/>
                      <a:pt x="84266" y="21556"/>
                    </a:cubicBezTo>
                    <a:cubicBezTo>
                      <a:pt x="118757" y="21556"/>
                      <a:pt x="146976" y="49776"/>
                      <a:pt x="146976" y="84266"/>
                    </a:cubicBezTo>
                    <a:cubicBezTo>
                      <a:pt x="146976" y="103863"/>
                      <a:pt x="137569" y="121892"/>
                      <a:pt x="123460" y="132866"/>
                    </a:cubicBezTo>
                    <a:cubicBezTo>
                      <a:pt x="112486" y="141489"/>
                      <a:pt x="99160" y="146976"/>
                      <a:pt x="84266" y="1469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2" name="Полилиния: фигура 811">
                <a:extLst>
                  <a:ext uri="{FF2B5EF4-FFF2-40B4-BE49-F238E27FC236}">
                    <a16:creationId xmlns:a16="http://schemas.microsoft.com/office/drawing/2014/main" id="{07EBC369-B66B-DE43-4675-438459191A60}"/>
                  </a:ext>
                </a:extLst>
              </p:cNvPr>
              <p:cNvSpPr/>
              <p:nvPr/>
            </p:nvSpPr>
            <p:spPr>
              <a:xfrm>
                <a:off x="6677822" y="2571036"/>
                <a:ext cx="23516" cy="47032"/>
              </a:xfrm>
              <a:custGeom>
                <a:avLst/>
                <a:gdLst>
                  <a:gd name="connsiteX0" fmla="*/ 5879 w 23516"/>
                  <a:gd name="connsiteY0" fmla="*/ 5879 h 47032"/>
                  <a:gd name="connsiteX1" fmla="*/ 17637 w 23516"/>
                  <a:gd name="connsiteY1" fmla="*/ 5879 h 47032"/>
                  <a:gd name="connsiteX2" fmla="*/ 17637 w 23516"/>
                  <a:gd name="connsiteY2" fmla="*/ 45073 h 47032"/>
                  <a:gd name="connsiteX3" fmla="*/ 5879 w 23516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47032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3" name="Полилиния: фигура 812">
                <a:extLst>
                  <a:ext uri="{FF2B5EF4-FFF2-40B4-BE49-F238E27FC236}">
                    <a16:creationId xmlns:a16="http://schemas.microsoft.com/office/drawing/2014/main" id="{4DE00FB3-5AB2-566E-7EE6-BDD6EED07FC9}"/>
                  </a:ext>
                </a:extLst>
              </p:cNvPr>
              <p:cNvSpPr/>
              <p:nvPr/>
            </p:nvSpPr>
            <p:spPr>
              <a:xfrm>
                <a:off x="6700555" y="2547519"/>
                <a:ext cx="23516" cy="62710"/>
              </a:xfrm>
              <a:custGeom>
                <a:avLst/>
                <a:gdLst>
                  <a:gd name="connsiteX0" fmla="*/ 5879 w 23516"/>
                  <a:gd name="connsiteY0" fmla="*/ 5879 h 62709"/>
                  <a:gd name="connsiteX1" fmla="*/ 17637 w 23516"/>
                  <a:gd name="connsiteY1" fmla="*/ 5879 h 62709"/>
                  <a:gd name="connsiteX2" fmla="*/ 17637 w 23516"/>
                  <a:gd name="connsiteY2" fmla="*/ 60750 h 62709"/>
                  <a:gd name="connsiteX3" fmla="*/ 5879 w 23516"/>
                  <a:gd name="connsiteY3" fmla="*/ 60750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62709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60750"/>
                    </a:lnTo>
                    <a:lnTo>
                      <a:pt x="5879" y="60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4" name="Полилиния: фигура 813">
                <a:extLst>
                  <a:ext uri="{FF2B5EF4-FFF2-40B4-BE49-F238E27FC236}">
                    <a16:creationId xmlns:a16="http://schemas.microsoft.com/office/drawing/2014/main" id="{6E3EE0EC-3FF2-A1C8-3FD7-B855CE9EA387}"/>
                  </a:ext>
                </a:extLst>
              </p:cNvPr>
              <p:cNvSpPr/>
              <p:nvPr/>
            </p:nvSpPr>
            <p:spPr>
              <a:xfrm>
                <a:off x="6723287" y="2578874"/>
                <a:ext cx="23516" cy="62710"/>
              </a:xfrm>
              <a:custGeom>
                <a:avLst/>
                <a:gdLst>
                  <a:gd name="connsiteX0" fmla="*/ 5879 w 23516"/>
                  <a:gd name="connsiteY0" fmla="*/ 5879 h 62709"/>
                  <a:gd name="connsiteX1" fmla="*/ 17637 w 23516"/>
                  <a:gd name="connsiteY1" fmla="*/ 5879 h 62709"/>
                  <a:gd name="connsiteX2" fmla="*/ 17637 w 23516"/>
                  <a:gd name="connsiteY2" fmla="*/ 60750 h 62709"/>
                  <a:gd name="connsiteX3" fmla="*/ 5879 w 23516"/>
                  <a:gd name="connsiteY3" fmla="*/ 60750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62709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60750"/>
                    </a:lnTo>
                    <a:lnTo>
                      <a:pt x="5879" y="60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5" name="Полилиния: фигура 814">
                <a:extLst>
                  <a:ext uri="{FF2B5EF4-FFF2-40B4-BE49-F238E27FC236}">
                    <a16:creationId xmlns:a16="http://schemas.microsoft.com/office/drawing/2014/main" id="{C8C99598-E318-603B-B275-436447ACE8C6}"/>
                  </a:ext>
                </a:extLst>
              </p:cNvPr>
              <p:cNvSpPr/>
              <p:nvPr/>
            </p:nvSpPr>
            <p:spPr>
              <a:xfrm>
                <a:off x="6745235" y="2602390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17637 w 23516"/>
                  <a:gd name="connsiteY1" fmla="*/ 5879 h 39193"/>
                  <a:gd name="connsiteX2" fmla="*/ 17637 w 23516"/>
                  <a:gd name="connsiteY2" fmla="*/ 37234 h 39193"/>
                  <a:gd name="connsiteX3" fmla="*/ 5879 w 23516"/>
                  <a:gd name="connsiteY3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6" name="Полилиния: фигура 815">
                <a:extLst>
                  <a:ext uri="{FF2B5EF4-FFF2-40B4-BE49-F238E27FC236}">
                    <a16:creationId xmlns:a16="http://schemas.microsoft.com/office/drawing/2014/main" id="{8C1CD4B4-C878-6F2D-9501-4F5D8054CED2}"/>
                  </a:ext>
                </a:extLst>
              </p:cNvPr>
              <p:cNvSpPr/>
              <p:nvPr/>
            </p:nvSpPr>
            <p:spPr>
              <a:xfrm>
                <a:off x="6767968" y="2571036"/>
                <a:ext cx="23516" cy="47032"/>
              </a:xfrm>
              <a:custGeom>
                <a:avLst/>
                <a:gdLst>
                  <a:gd name="connsiteX0" fmla="*/ 5879 w 23516"/>
                  <a:gd name="connsiteY0" fmla="*/ 5879 h 47032"/>
                  <a:gd name="connsiteX1" fmla="*/ 17637 w 23516"/>
                  <a:gd name="connsiteY1" fmla="*/ 5879 h 47032"/>
                  <a:gd name="connsiteX2" fmla="*/ 17637 w 23516"/>
                  <a:gd name="connsiteY2" fmla="*/ 45073 h 47032"/>
                  <a:gd name="connsiteX3" fmla="*/ 5879 w 23516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47032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7" name="Полилиния: фигура 816">
                <a:extLst>
                  <a:ext uri="{FF2B5EF4-FFF2-40B4-BE49-F238E27FC236}">
                    <a16:creationId xmlns:a16="http://schemas.microsoft.com/office/drawing/2014/main" id="{4495C504-6A43-C37B-9D86-4B8A2E5FAEF9}"/>
                  </a:ext>
                </a:extLst>
              </p:cNvPr>
              <p:cNvSpPr/>
              <p:nvPr/>
            </p:nvSpPr>
            <p:spPr>
              <a:xfrm>
                <a:off x="6613545" y="2644719"/>
                <a:ext cx="62710" cy="62710"/>
              </a:xfrm>
              <a:custGeom>
                <a:avLst/>
                <a:gdLst>
                  <a:gd name="connsiteX0" fmla="*/ 57615 w 62709"/>
                  <a:gd name="connsiteY0" fmla="*/ 5879 h 62709"/>
                  <a:gd name="connsiteX1" fmla="*/ 29395 w 62709"/>
                  <a:gd name="connsiteY1" fmla="*/ 34098 h 62709"/>
                  <a:gd name="connsiteX2" fmla="*/ 10582 w 62709"/>
                  <a:gd name="connsiteY2" fmla="*/ 36450 h 62709"/>
                  <a:gd name="connsiteX3" fmla="*/ 10582 w 62709"/>
                  <a:gd name="connsiteY3" fmla="*/ 58398 h 62709"/>
                  <a:gd name="connsiteX4" fmla="*/ 32531 w 62709"/>
                  <a:gd name="connsiteY4" fmla="*/ 58398 h 62709"/>
                  <a:gd name="connsiteX5" fmla="*/ 34882 w 62709"/>
                  <a:gd name="connsiteY5" fmla="*/ 39585 h 62709"/>
                  <a:gd name="connsiteX6" fmla="*/ 63102 w 62709"/>
                  <a:gd name="connsiteY6" fmla="*/ 11366 h 62709"/>
                  <a:gd name="connsiteX7" fmla="*/ 57615 w 62709"/>
                  <a:gd name="connsiteY7" fmla="*/ 5879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57615" y="5879"/>
                    </a:moveTo>
                    <a:lnTo>
                      <a:pt x="29395" y="34098"/>
                    </a:lnTo>
                    <a:cubicBezTo>
                      <a:pt x="23124" y="30179"/>
                      <a:pt x="15285" y="30963"/>
                      <a:pt x="10582" y="36450"/>
                    </a:cubicBezTo>
                    <a:cubicBezTo>
                      <a:pt x="4311" y="42721"/>
                      <a:pt x="4311" y="52127"/>
                      <a:pt x="10582" y="58398"/>
                    </a:cubicBezTo>
                    <a:cubicBezTo>
                      <a:pt x="16853" y="64669"/>
                      <a:pt x="26260" y="64669"/>
                      <a:pt x="32531" y="58398"/>
                    </a:cubicBezTo>
                    <a:cubicBezTo>
                      <a:pt x="38018" y="52911"/>
                      <a:pt x="38802" y="45073"/>
                      <a:pt x="34882" y="39585"/>
                    </a:cubicBezTo>
                    <a:lnTo>
                      <a:pt x="63102" y="11366"/>
                    </a:lnTo>
                    <a:lnTo>
                      <a:pt x="57615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8" name="Полилиния: фигура 817">
                <a:extLst>
                  <a:ext uri="{FF2B5EF4-FFF2-40B4-BE49-F238E27FC236}">
                    <a16:creationId xmlns:a16="http://schemas.microsoft.com/office/drawing/2014/main" id="{676F92DD-C7C2-4B4B-03C8-A6491CFFC05D}"/>
                  </a:ext>
                </a:extLst>
              </p:cNvPr>
              <p:cNvSpPr/>
              <p:nvPr/>
            </p:nvSpPr>
            <p:spPr>
              <a:xfrm>
                <a:off x="6786780" y="2471484"/>
                <a:ext cx="62710" cy="62710"/>
              </a:xfrm>
              <a:custGeom>
                <a:avLst/>
                <a:gdLst>
                  <a:gd name="connsiteX0" fmla="*/ 5879 w 62709"/>
                  <a:gd name="connsiteY0" fmla="*/ 57615 h 62709"/>
                  <a:gd name="connsiteX1" fmla="*/ 34098 w 62709"/>
                  <a:gd name="connsiteY1" fmla="*/ 29395 h 62709"/>
                  <a:gd name="connsiteX2" fmla="*/ 36450 w 62709"/>
                  <a:gd name="connsiteY2" fmla="*/ 10582 h 62709"/>
                  <a:gd name="connsiteX3" fmla="*/ 58398 w 62709"/>
                  <a:gd name="connsiteY3" fmla="*/ 10582 h 62709"/>
                  <a:gd name="connsiteX4" fmla="*/ 58398 w 62709"/>
                  <a:gd name="connsiteY4" fmla="*/ 32531 h 62709"/>
                  <a:gd name="connsiteX5" fmla="*/ 39586 w 62709"/>
                  <a:gd name="connsiteY5" fmla="*/ 34882 h 62709"/>
                  <a:gd name="connsiteX6" fmla="*/ 11366 w 62709"/>
                  <a:gd name="connsiteY6" fmla="*/ 63102 h 62709"/>
                  <a:gd name="connsiteX7" fmla="*/ 5879 w 62709"/>
                  <a:gd name="connsiteY7" fmla="*/ 57615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5879" y="57615"/>
                    </a:moveTo>
                    <a:lnTo>
                      <a:pt x="34098" y="29395"/>
                    </a:lnTo>
                    <a:cubicBezTo>
                      <a:pt x="30179" y="23124"/>
                      <a:pt x="30963" y="15285"/>
                      <a:pt x="36450" y="10582"/>
                    </a:cubicBezTo>
                    <a:cubicBezTo>
                      <a:pt x="42721" y="4311"/>
                      <a:pt x="52127" y="4311"/>
                      <a:pt x="58398" y="10582"/>
                    </a:cubicBezTo>
                    <a:cubicBezTo>
                      <a:pt x="64669" y="16853"/>
                      <a:pt x="64669" y="26260"/>
                      <a:pt x="58398" y="32531"/>
                    </a:cubicBezTo>
                    <a:cubicBezTo>
                      <a:pt x="52911" y="38018"/>
                      <a:pt x="45073" y="38802"/>
                      <a:pt x="39586" y="34882"/>
                    </a:cubicBezTo>
                    <a:lnTo>
                      <a:pt x="11366" y="63102"/>
                    </a:lnTo>
                    <a:lnTo>
                      <a:pt x="5879" y="576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9" name="Полилиния: фигура 818">
                <a:extLst>
                  <a:ext uri="{FF2B5EF4-FFF2-40B4-BE49-F238E27FC236}">
                    <a16:creationId xmlns:a16="http://schemas.microsoft.com/office/drawing/2014/main" id="{EECE5386-2FED-2439-0118-DC09BCEA287A}"/>
                  </a:ext>
                </a:extLst>
              </p:cNvPr>
              <p:cNvSpPr/>
              <p:nvPr/>
            </p:nvSpPr>
            <p:spPr>
              <a:xfrm>
                <a:off x="6713097" y="2429939"/>
                <a:ext cx="39194" cy="78387"/>
              </a:xfrm>
              <a:custGeom>
                <a:avLst/>
                <a:gdLst>
                  <a:gd name="connsiteX0" fmla="*/ 17637 w 39193"/>
                  <a:gd name="connsiteY0" fmla="*/ 76427 h 78387"/>
                  <a:gd name="connsiteX1" fmla="*/ 17637 w 39193"/>
                  <a:gd name="connsiteY1" fmla="*/ 36450 h 78387"/>
                  <a:gd name="connsiteX2" fmla="*/ 5879 w 39193"/>
                  <a:gd name="connsiteY2" fmla="*/ 21556 h 78387"/>
                  <a:gd name="connsiteX3" fmla="*/ 21556 w 39193"/>
                  <a:gd name="connsiteY3" fmla="*/ 5879 h 78387"/>
                  <a:gd name="connsiteX4" fmla="*/ 37234 w 39193"/>
                  <a:gd name="connsiteY4" fmla="*/ 21556 h 78387"/>
                  <a:gd name="connsiteX5" fmla="*/ 25476 w 39193"/>
                  <a:gd name="connsiteY5" fmla="*/ 36450 h 78387"/>
                  <a:gd name="connsiteX6" fmla="*/ 25476 w 39193"/>
                  <a:gd name="connsiteY6" fmla="*/ 76427 h 78387"/>
                  <a:gd name="connsiteX7" fmla="*/ 17637 w 39193"/>
                  <a:gd name="connsiteY7" fmla="*/ 76427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193" h="78387">
                    <a:moveTo>
                      <a:pt x="17637" y="76427"/>
                    </a:moveTo>
                    <a:lnTo>
                      <a:pt x="17637" y="36450"/>
                    </a:lnTo>
                    <a:cubicBezTo>
                      <a:pt x="10582" y="34882"/>
                      <a:pt x="5879" y="28611"/>
                      <a:pt x="5879" y="21556"/>
                    </a:cubicBezTo>
                    <a:cubicBezTo>
                      <a:pt x="5879" y="12934"/>
                      <a:pt x="12934" y="5879"/>
                      <a:pt x="21556" y="5879"/>
                    </a:cubicBezTo>
                    <a:cubicBezTo>
                      <a:pt x="30179" y="5879"/>
                      <a:pt x="37234" y="12934"/>
                      <a:pt x="37234" y="21556"/>
                    </a:cubicBezTo>
                    <a:cubicBezTo>
                      <a:pt x="37234" y="28611"/>
                      <a:pt x="32531" y="34882"/>
                      <a:pt x="25476" y="36450"/>
                    </a:cubicBezTo>
                    <a:lnTo>
                      <a:pt x="25476" y="76427"/>
                    </a:lnTo>
                    <a:lnTo>
                      <a:pt x="17637" y="764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0" name="Полилиния: фигура 819">
                <a:extLst>
                  <a:ext uri="{FF2B5EF4-FFF2-40B4-BE49-F238E27FC236}">
                    <a16:creationId xmlns:a16="http://schemas.microsoft.com/office/drawing/2014/main" id="{C2E0CF35-D830-5EF3-4E84-E4874B40B1A7}"/>
                  </a:ext>
                </a:extLst>
              </p:cNvPr>
              <p:cNvSpPr/>
              <p:nvPr/>
            </p:nvSpPr>
            <p:spPr>
              <a:xfrm>
                <a:off x="6572000" y="2571036"/>
                <a:ext cx="78387" cy="39194"/>
              </a:xfrm>
              <a:custGeom>
                <a:avLst/>
                <a:gdLst>
                  <a:gd name="connsiteX0" fmla="*/ 76427 w 78387"/>
                  <a:gd name="connsiteY0" fmla="*/ 17637 h 39193"/>
                  <a:gd name="connsiteX1" fmla="*/ 36450 w 78387"/>
                  <a:gd name="connsiteY1" fmla="*/ 17637 h 39193"/>
                  <a:gd name="connsiteX2" fmla="*/ 21556 w 78387"/>
                  <a:gd name="connsiteY2" fmla="*/ 5879 h 39193"/>
                  <a:gd name="connsiteX3" fmla="*/ 5879 w 78387"/>
                  <a:gd name="connsiteY3" fmla="*/ 21556 h 39193"/>
                  <a:gd name="connsiteX4" fmla="*/ 21556 w 78387"/>
                  <a:gd name="connsiteY4" fmla="*/ 37234 h 39193"/>
                  <a:gd name="connsiteX5" fmla="*/ 36450 w 78387"/>
                  <a:gd name="connsiteY5" fmla="*/ 25476 h 39193"/>
                  <a:gd name="connsiteX6" fmla="*/ 76427 w 78387"/>
                  <a:gd name="connsiteY6" fmla="*/ 25476 h 39193"/>
                  <a:gd name="connsiteX7" fmla="*/ 76427 w 78387"/>
                  <a:gd name="connsiteY7" fmla="*/ 17637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87" h="39193">
                    <a:moveTo>
                      <a:pt x="76427" y="17637"/>
                    </a:moveTo>
                    <a:lnTo>
                      <a:pt x="36450" y="17637"/>
                    </a:lnTo>
                    <a:cubicBezTo>
                      <a:pt x="34882" y="10582"/>
                      <a:pt x="28611" y="5879"/>
                      <a:pt x="21556" y="5879"/>
                    </a:cubicBez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28611" y="37234"/>
                      <a:pt x="34882" y="32531"/>
                      <a:pt x="36450" y="25476"/>
                    </a:cubicBezTo>
                    <a:lnTo>
                      <a:pt x="76427" y="25476"/>
                    </a:lnTo>
                    <a:lnTo>
                      <a:pt x="76427" y="176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1" name="Полилиния: фигура 820">
                <a:extLst>
                  <a:ext uri="{FF2B5EF4-FFF2-40B4-BE49-F238E27FC236}">
                    <a16:creationId xmlns:a16="http://schemas.microsoft.com/office/drawing/2014/main" id="{C12A0C21-41A0-0C12-70F3-A2D884B71502}"/>
                  </a:ext>
                </a:extLst>
              </p:cNvPr>
              <p:cNvSpPr/>
              <p:nvPr/>
            </p:nvSpPr>
            <p:spPr>
              <a:xfrm>
                <a:off x="6815000" y="2571036"/>
                <a:ext cx="78387" cy="39194"/>
              </a:xfrm>
              <a:custGeom>
                <a:avLst/>
                <a:gdLst>
                  <a:gd name="connsiteX0" fmla="*/ 5879 w 78387"/>
                  <a:gd name="connsiteY0" fmla="*/ 17637 h 39193"/>
                  <a:gd name="connsiteX1" fmla="*/ 45856 w 78387"/>
                  <a:gd name="connsiteY1" fmla="*/ 17637 h 39193"/>
                  <a:gd name="connsiteX2" fmla="*/ 60750 w 78387"/>
                  <a:gd name="connsiteY2" fmla="*/ 5879 h 39193"/>
                  <a:gd name="connsiteX3" fmla="*/ 76427 w 78387"/>
                  <a:gd name="connsiteY3" fmla="*/ 21556 h 39193"/>
                  <a:gd name="connsiteX4" fmla="*/ 60750 w 78387"/>
                  <a:gd name="connsiteY4" fmla="*/ 37234 h 39193"/>
                  <a:gd name="connsiteX5" fmla="*/ 45856 w 78387"/>
                  <a:gd name="connsiteY5" fmla="*/ 25476 h 39193"/>
                  <a:gd name="connsiteX6" fmla="*/ 5879 w 78387"/>
                  <a:gd name="connsiteY6" fmla="*/ 25476 h 39193"/>
                  <a:gd name="connsiteX7" fmla="*/ 5879 w 78387"/>
                  <a:gd name="connsiteY7" fmla="*/ 17637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87" h="39193">
                    <a:moveTo>
                      <a:pt x="5879" y="17637"/>
                    </a:moveTo>
                    <a:lnTo>
                      <a:pt x="45856" y="17637"/>
                    </a:lnTo>
                    <a:cubicBezTo>
                      <a:pt x="47424" y="10582"/>
                      <a:pt x="53695" y="5879"/>
                      <a:pt x="60750" y="5879"/>
                    </a:cubicBezTo>
                    <a:cubicBezTo>
                      <a:pt x="69373" y="5879"/>
                      <a:pt x="76427" y="12934"/>
                      <a:pt x="76427" y="21556"/>
                    </a:cubicBezTo>
                    <a:cubicBezTo>
                      <a:pt x="76427" y="30179"/>
                      <a:pt x="69373" y="37234"/>
                      <a:pt x="60750" y="37234"/>
                    </a:cubicBezTo>
                    <a:cubicBezTo>
                      <a:pt x="53695" y="37234"/>
                      <a:pt x="47424" y="32531"/>
                      <a:pt x="45856" y="25476"/>
                    </a:cubicBezTo>
                    <a:lnTo>
                      <a:pt x="5879" y="25476"/>
                    </a:lnTo>
                    <a:lnTo>
                      <a:pt x="5879" y="176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2" name="Полилиния: фигура 821">
                <a:extLst>
                  <a:ext uri="{FF2B5EF4-FFF2-40B4-BE49-F238E27FC236}">
                    <a16:creationId xmlns:a16="http://schemas.microsoft.com/office/drawing/2014/main" id="{4C90D1F8-517B-8ED5-D6A0-89AE65D1CB65}"/>
                  </a:ext>
                </a:extLst>
              </p:cNvPr>
              <p:cNvSpPr/>
              <p:nvPr/>
            </p:nvSpPr>
            <p:spPr>
              <a:xfrm>
                <a:off x="6613545" y="2471484"/>
                <a:ext cx="62710" cy="62710"/>
              </a:xfrm>
              <a:custGeom>
                <a:avLst/>
                <a:gdLst>
                  <a:gd name="connsiteX0" fmla="*/ 63102 w 62709"/>
                  <a:gd name="connsiteY0" fmla="*/ 57615 h 62709"/>
                  <a:gd name="connsiteX1" fmla="*/ 34882 w 62709"/>
                  <a:gd name="connsiteY1" fmla="*/ 29395 h 62709"/>
                  <a:gd name="connsiteX2" fmla="*/ 32531 w 62709"/>
                  <a:gd name="connsiteY2" fmla="*/ 10582 h 62709"/>
                  <a:gd name="connsiteX3" fmla="*/ 10582 w 62709"/>
                  <a:gd name="connsiteY3" fmla="*/ 10582 h 62709"/>
                  <a:gd name="connsiteX4" fmla="*/ 10582 w 62709"/>
                  <a:gd name="connsiteY4" fmla="*/ 32531 h 62709"/>
                  <a:gd name="connsiteX5" fmla="*/ 29395 w 62709"/>
                  <a:gd name="connsiteY5" fmla="*/ 34882 h 62709"/>
                  <a:gd name="connsiteX6" fmla="*/ 57615 w 62709"/>
                  <a:gd name="connsiteY6" fmla="*/ 63102 h 62709"/>
                  <a:gd name="connsiteX7" fmla="*/ 63102 w 62709"/>
                  <a:gd name="connsiteY7" fmla="*/ 57615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63102" y="57615"/>
                    </a:moveTo>
                    <a:lnTo>
                      <a:pt x="34882" y="29395"/>
                    </a:lnTo>
                    <a:cubicBezTo>
                      <a:pt x="38802" y="23124"/>
                      <a:pt x="38018" y="15285"/>
                      <a:pt x="32531" y="10582"/>
                    </a:cubicBezTo>
                    <a:cubicBezTo>
                      <a:pt x="26260" y="4311"/>
                      <a:pt x="16853" y="4311"/>
                      <a:pt x="10582" y="10582"/>
                    </a:cubicBezTo>
                    <a:cubicBezTo>
                      <a:pt x="4311" y="16853"/>
                      <a:pt x="4311" y="26260"/>
                      <a:pt x="10582" y="32531"/>
                    </a:cubicBezTo>
                    <a:cubicBezTo>
                      <a:pt x="16069" y="38018"/>
                      <a:pt x="23908" y="38802"/>
                      <a:pt x="29395" y="34882"/>
                    </a:cubicBezTo>
                    <a:lnTo>
                      <a:pt x="57615" y="63102"/>
                    </a:lnTo>
                    <a:lnTo>
                      <a:pt x="63102" y="576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3" name="Полилиния: фигура 822">
                <a:extLst>
                  <a:ext uri="{FF2B5EF4-FFF2-40B4-BE49-F238E27FC236}">
                    <a16:creationId xmlns:a16="http://schemas.microsoft.com/office/drawing/2014/main" id="{67FAC9D1-7768-1B9B-05F2-C934A725A78F}"/>
                  </a:ext>
                </a:extLst>
              </p:cNvPr>
              <p:cNvSpPr/>
              <p:nvPr/>
            </p:nvSpPr>
            <p:spPr>
              <a:xfrm>
                <a:off x="6786780" y="2644719"/>
                <a:ext cx="62710" cy="62710"/>
              </a:xfrm>
              <a:custGeom>
                <a:avLst/>
                <a:gdLst>
                  <a:gd name="connsiteX0" fmla="*/ 11366 w 62709"/>
                  <a:gd name="connsiteY0" fmla="*/ 5879 h 62709"/>
                  <a:gd name="connsiteX1" fmla="*/ 39586 w 62709"/>
                  <a:gd name="connsiteY1" fmla="*/ 34098 h 62709"/>
                  <a:gd name="connsiteX2" fmla="*/ 58398 w 62709"/>
                  <a:gd name="connsiteY2" fmla="*/ 36450 h 62709"/>
                  <a:gd name="connsiteX3" fmla="*/ 58398 w 62709"/>
                  <a:gd name="connsiteY3" fmla="*/ 58398 h 62709"/>
                  <a:gd name="connsiteX4" fmla="*/ 36450 w 62709"/>
                  <a:gd name="connsiteY4" fmla="*/ 58398 h 62709"/>
                  <a:gd name="connsiteX5" fmla="*/ 34098 w 62709"/>
                  <a:gd name="connsiteY5" fmla="*/ 39585 h 62709"/>
                  <a:gd name="connsiteX6" fmla="*/ 5879 w 62709"/>
                  <a:gd name="connsiteY6" fmla="*/ 11366 h 62709"/>
                  <a:gd name="connsiteX7" fmla="*/ 11366 w 62709"/>
                  <a:gd name="connsiteY7" fmla="*/ 5879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11366" y="5879"/>
                    </a:moveTo>
                    <a:lnTo>
                      <a:pt x="39586" y="34098"/>
                    </a:lnTo>
                    <a:cubicBezTo>
                      <a:pt x="45856" y="30179"/>
                      <a:pt x="53695" y="30963"/>
                      <a:pt x="58398" y="36450"/>
                    </a:cubicBezTo>
                    <a:cubicBezTo>
                      <a:pt x="64669" y="42721"/>
                      <a:pt x="64669" y="52127"/>
                      <a:pt x="58398" y="58398"/>
                    </a:cubicBezTo>
                    <a:cubicBezTo>
                      <a:pt x="52127" y="64669"/>
                      <a:pt x="42721" y="64669"/>
                      <a:pt x="36450" y="58398"/>
                    </a:cubicBezTo>
                    <a:cubicBezTo>
                      <a:pt x="30963" y="52911"/>
                      <a:pt x="30179" y="45073"/>
                      <a:pt x="34098" y="39585"/>
                    </a:cubicBezTo>
                    <a:lnTo>
                      <a:pt x="5879" y="11366"/>
                    </a:lnTo>
                    <a:lnTo>
                      <a:pt x="11366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825" name="TextBox 824">
            <a:extLst>
              <a:ext uri="{FF2B5EF4-FFF2-40B4-BE49-F238E27FC236}">
                <a16:creationId xmlns:a16="http://schemas.microsoft.com/office/drawing/2014/main" id="{7BEEAB0E-46F9-B2A7-D5A7-C6671DBD4086}"/>
              </a:ext>
            </a:extLst>
          </p:cNvPr>
          <p:cNvSpPr txBox="1"/>
          <p:nvPr/>
        </p:nvSpPr>
        <p:spPr>
          <a:xfrm>
            <a:off x="5432305" y="1793500"/>
            <a:ext cx="53306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</a:t>
            </a:r>
            <a:b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Anti Targeted Attack</a:t>
            </a:r>
          </a:p>
        </p:txBody>
      </p:sp>
      <p:grpSp>
        <p:nvGrpSpPr>
          <p:cNvPr id="826" name="Группа 825">
            <a:extLst>
              <a:ext uri="{FF2B5EF4-FFF2-40B4-BE49-F238E27FC236}">
                <a16:creationId xmlns:a16="http://schemas.microsoft.com/office/drawing/2014/main" id="{264EA728-3B62-EAF8-43EA-A574ECE27385}"/>
              </a:ext>
            </a:extLst>
          </p:cNvPr>
          <p:cNvGrpSpPr>
            <a:grpSpLocks noChangeAspect="1"/>
          </p:cNvGrpSpPr>
          <p:nvPr/>
        </p:nvGrpSpPr>
        <p:grpSpPr>
          <a:xfrm>
            <a:off x="5553554" y="1395351"/>
            <a:ext cx="290571" cy="322040"/>
            <a:chOff x="6514784" y="1211657"/>
            <a:chExt cx="439738" cy="487363"/>
          </a:xfrm>
          <a:solidFill>
            <a:schemeClr val="tx1"/>
          </a:solidFill>
        </p:grpSpPr>
        <p:sp>
          <p:nvSpPr>
            <p:cNvPr id="827" name="Freeform 37">
              <a:extLst>
                <a:ext uri="{FF2B5EF4-FFF2-40B4-BE49-F238E27FC236}">
                  <a16:creationId xmlns:a16="http://schemas.microsoft.com/office/drawing/2014/main" id="{BC441AC3-D1C5-1A10-9B1D-D144A1C5D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4784" y="1211657"/>
              <a:ext cx="439738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832" name="Рисунок 493">
              <a:extLst>
                <a:ext uri="{FF2B5EF4-FFF2-40B4-BE49-F238E27FC236}">
                  <a16:creationId xmlns:a16="http://schemas.microsoft.com/office/drawing/2014/main" id="{25B9B54A-ABA1-99A9-3027-511ED1AE445C}"/>
                </a:ext>
              </a:extLst>
            </p:cNvPr>
            <p:cNvGrpSpPr/>
            <p:nvPr/>
          </p:nvGrpSpPr>
          <p:grpSpPr>
            <a:xfrm>
              <a:off x="6587677" y="1307050"/>
              <a:ext cx="292917" cy="290032"/>
              <a:chOff x="6587677" y="1307050"/>
              <a:chExt cx="292917" cy="290032"/>
            </a:xfrm>
            <a:grpFill/>
          </p:grpSpPr>
          <p:sp>
            <p:nvSpPr>
              <p:cNvPr id="1664" name="Полилиния: фигура 1663">
                <a:extLst>
                  <a:ext uri="{FF2B5EF4-FFF2-40B4-BE49-F238E27FC236}">
                    <a16:creationId xmlns:a16="http://schemas.microsoft.com/office/drawing/2014/main" id="{5F71C57F-9517-F251-2CCF-B01EE6111B9F}"/>
                  </a:ext>
                </a:extLst>
              </p:cNvPr>
              <p:cNvSpPr/>
              <p:nvPr/>
            </p:nvSpPr>
            <p:spPr>
              <a:xfrm>
                <a:off x="6587677" y="1307050"/>
                <a:ext cx="290032" cy="290032"/>
              </a:xfrm>
              <a:custGeom>
                <a:avLst/>
                <a:gdLst>
                  <a:gd name="connsiteX0" fmla="*/ 146976 w 290032"/>
                  <a:gd name="connsiteY0" fmla="*/ 21556 h 290032"/>
                  <a:gd name="connsiteX1" fmla="*/ 272395 w 290032"/>
                  <a:gd name="connsiteY1" fmla="*/ 146976 h 290032"/>
                  <a:gd name="connsiteX2" fmla="*/ 146976 w 290032"/>
                  <a:gd name="connsiteY2" fmla="*/ 272395 h 290032"/>
                  <a:gd name="connsiteX3" fmla="*/ 21556 w 290032"/>
                  <a:gd name="connsiteY3" fmla="*/ 146976 h 290032"/>
                  <a:gd name="connsiteX4" fmla="*/ 146976 w 290032"/>
                  <a:gd name="connsiteY4" fmla="*/ 21556 h 290032"/>
                  <a:gd name="connsiteX5" fmla="*/ 146976 w 290032"/>
                  <a:gd name="connsiteY5" fmla="*/ 5879 h 290032"/>
                  <a:gd name="connsiteX6" fmla="*/ 5879 w 290032"/>
                  <a:gd name="connsiteY6" fmla="*/ 146976 h 290032"/>
                  <a:gd name="connsiteX7" fmla="*/ 146976 w 290032"/>
                  <a:gd name="connsiteY7" fmla="*/ 288073 h 290032"/>
                  <a:gd name="connsiteX8" fmla="*/ 288073 w 290032"/>
                  <a:gd name="connsiteY8" fmla="*/ 146976 h 290032"/>
                  <a:gd name="connsiteX9" fmla="*/ 146976 w 290032"/>
                  <a:gd name="connsiteY9" fmla="*/ 5879 h 29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032" h="290032">
                    <a:moveTo>
                      <a:pt x="146976" y="21556"/>
                    </a:moveTo>
                    <a:cubicBezTo>
                      <a:pt x="215957" y="21556"/>
                      <a:pt x="272395" y="77995"/>
                      <a:pt x="272395" y="146976"/>
                    </a:cubicBezTo>
                    <a:cubicBezTo>
                      <a:pt x="272395" y="215956"/>
                      <a:pt x="215957" y="272395"/>
                      <a:pt x="146976" y="272395"/>
                    </a:cubicBezTo>
                    <a:cubicBezTo>
                      <a:pt x="77995" y="272395"/>
                      <a:pt x="21556" y="215956"/>
                      <a:pt x="21556" y="146976"/>
                    </a:cubicBezTo>
                    <a:cubicBezTo>
                      <a:pt x="21556" y="77995"/>
                      <a:pt x="77995" y="21556"/>
                      <a:pt x="146976" y="21556"/>
                    </a:cubicBezTo>
                    <a:moveTo>
                      <a:pt x="146976" y="5879"/>
                    </a:moveTo>
                    <a:cubicBezTo>
                      <a:pt x="69373" y="5879"/>
                      <a:pt x="5879" y="69373"/>
                      <a:pt x="5879" y="146976"/>
                    </a:cubicBezTo>
                    <a:cubicBezTo>
                      <a:pt x="5879" y="224579"/>
                      <a:pt x="69373" y="288073"/>
                      <a:pt x="146976" y="288073"/>
                    </a:cubicBezTo>
                    <a:cubicBezTo>
                      <a:pt x="224579" y="288073"/>
                      <a:pt x="288073" y="224579"/>
                      <a:pt x="288073" y="146976"/>
                    </a:cubicBezTo>
                    <a:cubicBezTo>
                      <a:pt x="288073" y="69373"/>
                      <a:pt x="224579" y="5879"/>
                      <a:pt x="146976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5" name="Полилиния: фигура 1664">
                <a:extLst>
                  <a:ext uri="{FF2B5EF4-FFF2-40B4-BE49-F238E27FC236}">
                    <a16:creationId xmlns:a16="http://schemas.microsoft.com/office/drawing/2014/main" id="{0A43E46E-6A2B-20C2-74AE-44E9BA498A39}"/>
                  </a:ext>
                </a:extLst>
              </p:cNvPr>
              <p:cNvSpPr/>
              <p:nvPr/>
            </p:nvSpPr>
            <p:spPr>
              <a:xfrm>
                <a:off x="6626871" y="1346244"/>
                <a:ext cx="211645" cy="211645"/>
              </a:xfrm>
              <a:custGeom>
                <a:avLst/>
                <a:gdLst>
                  <a:gd name="connsiteX0" fmla="*/ 107782 w 211645"/>
                  <a:gd name="connsiteY0" fmla="*/ 21556 h 211645"/>
                  <a:gd name="connsiteX1" fmla="*/ 194008 w 211645"/>
                  <a:gd name="connsiteY1" fmla="*/ 107782 h 211645"/>
                  <a:gd name="connsiteX2" fmla="*/ 107782 w 211645"/>
                  <a:gd name="connsiteY2" fmla="*/ 194008 h 211645"/>
                  <a:gd name="connsiteX3" fmla="*/ 21556 w 211645"/>
                  <a:gd name="connsiteY3" fmla="*/ 107782 h 211645"/>
                  <a:gd name="connsiteX4" fmla="*/ 107782 w 211645"/>
                  <a:gd name="connsiteY4" fmla="*/ 21556 h 211645"/>
                  <a:gd name="connsiteX5" fmla="*/ 107782 w 211645"/>
                  <a:gd name="connsiteY5" fmla="*/ 5879 h 211645"/>
                  <a:gd name="connsiteX6" fmla="*/ 5879 w 211645"/>
                  <a:gd name="connsiteY6" fmla="*/ 107782 h 211645"/>
                  <a:gd name="connsiteX7" fmla="*/ 107782 w 211645"/>
                  <a:gd name="connsiteY7" fmla="*/ 209685 h 211645"/>
                  <a:gd name="connsiteX8" fmla="*/ 209686 w 211645"/>
                  <a:gd name="connsiteY8" fmla="*/ 107782 h 211645"/>
                  <a:gd name="connsiteX9" fmla="*/ 107782 w 211645"/>
                  <a:gd name="connsiteY9" fmla="*/ 5879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1645" h="211645">
                    <a:moveTo>
                      <a:pt x="107782" y="21556"/>
                    </a:moveTo>
                    <a:cubicBezTo>
                      <a:pt x="155598" y="21556"/>
                      <a:pt x="194008" y="59966"/>
                      <a:pt x="194008" y="107782"/>
                    </a:cubicBezTo>
                    <a:cubicBezTo>
                      <a:pt x="194008" y="155598"/>
                      <a:pt x="155598" y="194008"/>
                      <a:pt x="107782" y="194008"/>
                    </a:cubicBezTo>
                    <a:cubicBezTo>
                      <a:pt x="59966" y="194008"/>
                      <a:pt x="21556" y="155598"/>
                      <a:pt x="21556" y="107782"/>
                    </a:cubicBezTo>
                    <a:cubicBezTo>
                      <a:pt x="21556" y="59966"/>
                      <a:pt x="59966" y="21556"/>
                      <a:pt x="107782" y="21556"/>
                    </a:cubicBezTo>
                    <a:moveTo>
                      <a:pt x="107782" y="5879"/>
                    </a:moveTo>
                    <a:cubicBezTo>
                      <a:pt x="51344" y="5879"/>
                      <a:pt x="5879" y="51344"/>
                      <a:pt x="5879" y="107782"/>
                    </a:cubicBezTo>
                    <a:cubicBezTo>
                      <a:pt x="5879" y="164221"/>
                      <a:pt x="51344" y="209685"/>
                      <a:pt x="107782" y="209685"/>
                    </a:cubicBezTo>
                    <a:cubicBezTo>
                      <a:pt x="164221" y="209685"/>
                      <a:pt x="209686" y="164221"/>
                      <a:pt x="209686" y="107782"/>
                    </a:cubicBezTo>
                    <a:cubicBezTo>
                      <a:pt x="209686" y="51344"/>
                      <a:pt x="164221" y="5879"/>
                      <a:pt x="107782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6" name="Полилиния: фигура 1665">
                <a:extLst>
                  <a:ext uri="{FF2B5EF4-FFF2-40B4-BE49-F238E27FC236}">
                    <a16:creationId xmlns:a16="http://schemas.microsoft.com/office/drawing/2014/main" id="{D2895A66-5D95-344D-3FE2-D622ED2E388E}"/>
                  </a:ext>
                </a:extLst>
              </p:cNvPr>
              <p:cNvSpPr/>
              <p:nvPr/>
            </p:nvSpPr>
            <p:spPr>
              <a:xfrm>
                <a:off x="6666064" y="1385437"/>
                <a:ext cx="133258" cy="133258"/>
              </a:xfrm>
              <a:custGeom>
                <a:avLst/>
                <a:gdLst>
                  <a:gd name="connsiteX0" fmla="*/ 68589 w 133258"/>
                  <a:gd name="connsiteY0" fmla="*/ 21556 h 133258"/>
                  <a:gd name="connsiteX1" fmla="*/ 115621 w 133258"/>
                  <a:gd name="connsiteY1" fmla="*/ 68589 h 133258"/>
                  <a:gd name="connsiteX2" fmla="*/ 68589 w 133258"/>
                  <a:gd name="connsiteY2" fmla="*/ 115621 h 133258"/>
                  <a:gd name="connsiteX3" fmla="*/ 21556 w 133258"/>
                  <a:gd name="connsiteY3" fmla="*/ 68589 h 133258"/>
                  <a:gd name="connsiteX4" fmla="*/ 68589 w 133258"/>
                  <a:gd name="connsiteY4" fmla="*/ 21556 h 133258"/>
                  <a:gd name="connsiteX5" fmla="*/ 68589 w 133258"/>
                  <a:gd name="connsiteY5" fmla="*/ 5879 h 133258"/>
                  <a:gd name="connsiteX6" fmla="*/ 5879 w 133258"/>
                  <a:gd name="connsiteY6" fmla="*/ 68589 h 133258"/>
                  <a:gd name="connsiteX7" fmla="*/ 68589 w 133258"/>
                  <a:gd name="connsiteY7" fmla="*/ 131298 h 133258"/>
                  <a:gd name="connsiteX8" fmla="*/ 131298 w 133258"/>
                  <a:gd name="connsiteY8" fmla="*/ 68589 h 133258"/>
                  <a:gd name="connsiteX9" fmla="*/ 68589 w 133258"/>
                  <a:gd name="connsiteY9" fmla="*/ 5879 h 13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258" h="133258">
                    <a:moveTo>
                      <a:pt x="68589" y="21556"/>
                    </a:moveTo>
                    <a:cubicBezTo>
                      <a:pt x="94457" y="21556"/>
                      <a:pt x="115621" y="42721"/>
                      <a:pt x="115621" y="68589"/>
                    </a:cubicBezTo>
                    <a:cubicBezTo>
                      <a:pt x="115621" y="94456"/>
                      <a:pt x="94457" y="115621"/>
                      <a:pt x="68589" y="115621"/>
                    </a:cubicBezTo>
                    <a:cubicBezTo>
                      <a:pt x="42721" y="115621"/>
                      <a:pt x="21556" y="94456"/>
                      <a:pt x="21556" y="68589"/>
                    </a:cubicBezTo>
                    <a:cubicBezTo>
                      <a:pt x="21556" y="42721"/>
                      <a:pt x="42721" y="21556"/>
                      <a:pt x="68589" y="21556"/>
                    </a:cubicBezTo>
                    <a:moveTo>
                      <a:pt x="68589" y="5879"/>
                    </a:moveTo>
                    <a:cubicBezTo>
                      <a:pt x="34098" y="5879"/>
                      <a:pt x="5879" y="34098"/>
                      <a:pt x="5879" y="68589"/>
                    </a:cubicBezTo>
                    <a:cubicBezTo>
                      <a:pt x="5879" y="103079"/>
                      <a:pt x="34098" y="131298"/>
                      <a:pt x="68589" y="131298"/>
                    </a:cubicBezTo>
                    <a:cubicBezTo>
                      <a:pt x="103079" y="131298"/>
                      <a:pt x="131298" y="103079"/>
                      <a:pt x="131298" y="68589"/>
                    </a:cubicBezTo>
                    <a:cubicBezTo>
                      <a:pt x="131298" y="34098"/>
                      <a:pt x="103079" y="5879"/>
                      <a:pt x="6858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7" name="Полилиния: фигура 1666">
                <a:extLst>
                  <a:ext uri="{FF2B5EF4-FFF2-40B4-BE49-F238E27FC236}">
                    <a16:creationId xmlns:a16="http://schemas.microsoft.com/office/drawing/2014/main" id="{E3653C66-FA59-6FBD-ACF8-92ABBE89D312}"/>
                  </a:ext>
                </a:extLst>
              </p:cNvPr>
              <p:cNvSpPr/>
              <p:nvPr/>
            </p:nvSpPr>
            <p:spPr>
              <a:xfrm>
                <a:off x="6650387" y="1354082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8" name="Полилиния: фигура 1667">
                <a:extLst>
                  <a:ext uri="{FF2B5EF4-FFF2-40B4-BE49-F238E27FC236}">
                    <a16:creationId xmlns:a16="http://schemas.microsoft.com/office/drawing/2014/main" id="{A7FA605E-F701-8809-F2F1-BBBBA2A5C12B}"/>
                  </a:ext>
                </a:extLst>
              </p:cNvPr>
              <p:cNvSpPr/>
              <p:nvPr/>
            </p:nvSpPr>
            <p:spPr>
              <a:xfrm>
                <a:off x="6744451" y="1471663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9" name="Полилиния: фигура 1668">
                <a:extLst>
                  <a:ext uri="{FF2B5EF4-FFF2-40B4-BE49-F238E27FC236}">
                    <a16:creationId xmlns:a16="http://schemas.microsoft.com/office/drawing/2014/main" id="{2AE761CE-47EC-EA77-7E2E-57857C02403A}"/>
                  </a:ext>
                </a:extLst>
              </p:cNvPr>
              <p:cNvSpPr/>
              <p:nvPr/>
            </p:nvSpPr>
            <p:spPr>
              <a:xfrm>
                <a:off x="6603355" y="1510857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70" name="Полилиния: фигура 1669">
                <a:extLst>
                  <a:ext uri="{FF2B5EF4-FFF2-40B4-BE49-F238E27FC236}">
                    <a16:creationId xmlns:a16="http://schemas.microsoft.com/office/drawing/2014/main" id="{EE6C587E-CA06-782C-9830-75B6D3A32DAD}"/>
                  </a:ext>
                </a:extLst>
              </p:cNvPr>
              <p:cNvSpPr/>
              <p:nvPr/>
            </p:nvSpPr>
            <p:spPr>
              <a:xfrm>
                <a:off x="6715981" y="1358394"/>
                <a:ext cx="164613" cy="109742"/>
              </a:xfrm>
              <a:custGeom>
                <a:avLst/>
                <a:gdLst>
                  <a:gd name="connsiteX0" fmla="*/ 8031 w 164613"/>
                  <a:gd name="connsiteY0" fmla="*/ 92689 h 109741"/>
                  <a:gd name="connsiteX1" fmla="*/ 154659 w 164613"/>
                  <a:gd name="connsiteY1" fmla="*/ 8031 h 109741"/>
                  <a:gd name="connsiteX2" fmla="*/ 162497 w 164613"/>
                  <a:gd name="connsiteY2" fmla="*/ 21607 h 109741"/>
                  <a:gd name="connsiteX3" fmla="*/ 15869 w 164613"/>
                  <a:gd name="connsiteY3" fmla="*/ 106265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613" h="109741">
                    <a:moveTo>
                      <a:pt x="8031" y="92689"/>
                    </a:moveTo>
                    <a:lnTo>
                      <a:pt x="154659" y="8031"/>
                    </a:lnTo>
                    <a:lnTo>
                      <a:pt x="162497" y="21607"/>
                    </a:lnTo>
                    <a:lnTo>
                      <a:pt x="15869" y="106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074" name="TextBox 1073">
            <a:extLst>
              <a:ext uri="{FF2B5EF4-FFF2-40B4-BE49-F238E27FC236}">
                <a16:creationId xmlns:a16="http://schemas.microsoft.com/office/drawing/2014/main" id="{476BF5EC-65D1-2BA2-6B4C-C6427E39874C}"/>
              </a:ext>
            </a:extLst>
          </p:cNvPr>
          <p:cNvSpPr txBox="1"/>
          <p:nvPr/>
        </p:nvSpPr>
        <p:spPr>
          <a:xfrm>
            <a:off x="6111140" y="1072800"/>
            <a:ext cx="83672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Реагирование на угрозы </a:t>
            </a:r>
          </a:p>
        </p:txBody>
      </p:sp>
      <p:sp>
        <p:nvSpPr>
          <p:cNvPr id="1672" name="TextBox 1671">
            <a:extLst>
              <a:ext uri="{FF2B5EF4-FFF2-40B4-BE49-F238E27FC236}">
                <a16:creationId xmlns:a16="http://schemas.microsoft.com/office/drawing/2014/main" id="{4C788B13-90A5-DD10-F207-894711637FED}"/>
              </a:ext>
            </a:extLst>
          </p:cNvPr>
          <p:cNvSpPr txBox="1"/>
          <p:nvPr/>
        </p:nvSpPr>
        <p:spPr>
          <a:xfrm>
            <a:off x="6288085" y="1793501"/>
            <a:ext cx="482827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Incident Response</a:t>
            </a:r>
          </a:p>
        </p:txBody>
      </p:sp>
      <p:grpSp>
        <p:nvGrpSpPr>
          <p:cNvPr id="1673" name="Группа 1672">
            <a:extLst>
              <a:ext uri="{FF2B5EF4-FFF2-40B4-BE49-F238E27FC236}">
                <a16:creationId xmlns:a16="http://schemas.microsoft.com/office/drawing/2014/main" id="{57E6DC0F-E8BF-0ABE-5A2C-6D5A56C605CD}"/>
              </a:ext>
            </a:extLst>
          </p:cNvPr>
          <p:cNvGrpSpPr>
            <a:grpSpLocks noChangeAspect="1"/>
          </p:cNvGrpSpPr>
          <p:nvPr/>
        </p:nvGrpSpPr>
        <p:grpSpPr>
          <a:xfrm>
            <a:off x="6383688" y="1395351"/>
            <a:ext cx="291618" cy="322040"/>
            <a:chOff x="7955757" y="1044017"/>
            <a:chExt cx="441325" cy="487363"/>
          </a:xfrm>
        </p:grpSpPr>
        <p:sp>
          <p:nvSpPr>
            <p:cNvPr id="1674" name="Freeform 45">
              <a:extLst>
                <a:ext uri="{FF2B5EF4-FFF2-40B4-BE49-F238E27FC236}">
                  <a16:creationId xmlns:a16="http://schemas.microsoft.com/office/drawing/2014/main" id="{B03E1F8D-C841-6535-0716-71C3C419AF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757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1675" name="Полилиния: фигура 1674">
              <a:extLst>
                <a:ext uri="{FF2B5EF4-FFF2-40B4-BE49-F238E27FC236}">
                  <a16:creationId xmlns:a16="http://schemas.microsoft.com/office/drawing/2014/main" id="{38FE34FF-2B85-FD38-6B53-16672F8E496E}"/>
                </a:ext>
              </a:extLst>
            </p:cNvPr>
            <p:cNvSpPr/>
            <p:nvPr/>
          </p:nvSpPr>
          <p:spPr>
            <a:xfrm>
              <a:off x="8029443" y="1155088"/>
              <a:ext cx="290032" cy="227323"/>
            </a:xfrm>
            <a:custGeom>
              <a:avLst/>
              <a:gdLst>
                <a:gd name="connsiteX0" fmla="*/ 178331 w 290032"/>
                <a:gd name="connsiteY0" fmla="*/ 37234 h 227322"/>
                <a:gd name="connsiteX1" fmla="*/ 162653 w 290032"/>
                <a:gd name="connsiteY1" fmla="*/ 37234 h 227322"/>
                <a:gd name="connsiteX2" fmla="*/ 162653 w 290032"/>
                <a:gd name="connsiteY2" fmla="*/ 5879 h 227322"/>
                <a:gd name="connsiteX3" fmla="*/ 178331 w 290032"/>
                <a:gd name="connsiteY3" fmla="*/ 5879 h 227322"/>
                <a:gd name="connsiteX4" fmla="*/ 178331 w 290032"/>
                <a:gd name="connsiteY4" fmla="*/ 37234 h 227322"/>
                <a:gd name="connsiteX5" fmla="*/ 265340 w 290032"/>
                <a:gd name="connsiteY5" fmla="*/ 39585 h 227322"/>
                <a:gd name="connsiteX6" fmla="*/ 254366 w 290032"/>
                <a:gd name="connsiteY6" fmla="*/ 28611 h 227322"/>
                <a:gd name="connsiteX7" fmla="*/ 232418 w 290032"/>
                <a:gd name="connsiteY7" fmla="*/ 50560 h 227322"/>
                <a:gd name="connsiteX8" fmla="*/ 243392 w 290032"/>
                <a:gd name="connsiteY8" fmla="*/ 61534 h 227322"/>
                <a:gd name="connsiteX9" fmla="*/ 265340 w 290032"/>
                <a:gd name="connsiteY9" fmla="*/ 39585 h 227322"/>
                <a:gd name="connsiteX10" fmla="*/ 204199 w 290032"/>
                <a:gd name="connsiteY10" fmla="*/ 88969 h 227322"/>
                <a:gd name="connsiteX11" fmla="*/ 188521 w 290032"/>
                <a:gd name="connsiteY11" fmla="*/ 76427 h 227322"/>
                <a:gd name="connsiteX12" fmla="*/ 178331 w 290032"/>
                <a:gd name="connsiteY12" fmla="*/ 76427 h 227322"/>
                <a:gd name="connsiteX13" fmla="*/ 178331 w 290032"/>
                <a:gd name="connsiteY13" fmla="*/ 201847 h 227322"/>
                <a:gd name="connsiteX14" fmla="*/ 225363 w 290032"/>
                <a:gd name="connsiteY14" fmla="*/ 201847 h 227322"/>
                <a:gd name="connsiteX15" fmla="*/ 204199 w 290032"/>
                <a:gd name="connsiteY15" fmla="*/ 88969 h 227322"/>
                <a:gd name="connsiteX16" fmla="*/ 229282 w 290032"/>
                <a:gd name="connsiteY16" fmla="*/ 77995 h 227322"/>
                <a:gd name="connsiteX17" fmla="*/ 198711 w 290032"/>
                <a:gd name="connsiteY17" fmla="*/ 52911 h 227322"/>
                <a:gd name="connsiteX18" fmla="*/ 146976 w 290032"/>
                <a:gd name="connsiteY18" fmla="*/ 52911 h 227322"/>
                <a:gd name="connsiteX19" fmla="*/ 146976 w 290032"/>
                <a:gd name="connsiteY19" fmla="*/ 68589 h 227322"/>
                <a:gd name="connsiteX20" fmla="*/ 197928 w 290032"/>
                <a:gd name="connsiteY20" fmla="*/ 68589 h 227322"/>
                <a:gd name="connsiteX21" fmla="*/ 213605 w 290032"/>
                <a:gd name="connsiteY21" fmla="*/ 81131 h 227322"/>
                <a:gd name="connsiteX22" fmla="*/ 239473 w 290032"/>
                <a:gd name="connsiteY22" fmla="*/ 209685 h 227322"/>
                <a:gd name="connsiteX23" fmla="*/ 158734 w 290032"/>
                <a:gd name="connsiteY23" fmla="*/ 209685 h 227322"/>
                <a:gd name="connsiteX24" fmla="*/ 143840 w 290032"/>
                <a:gd name="connsiteY24" fmla="*/ 225363 h 227322"/>
                <a:gd name="connsiteX25" fmla="*/ 272395 w 290032"/>
                <a:gd name="connsiteY25" fmla="*/ 225363 h 227322"/>
                <a:gd name="connsiteX26" fmla="*/ 272395 w 290032"/>
                <a:gd name="connsiteY26" fmla="*/ 209685 h 227322"/>
                <a:gd name="connsiteX27" fmla="*/ 255150 w 290032"/>
                <a:gd name="connsiteY27" fmla="*/ 209685 h 227322"/>
                <a:gd name="connsiteX28" fmla="*/ 229282 w 290032"/>
                <a:gd name="connsiteY28" fmla="*/ 77995 h 227322"/>
                <a:gd name="connsiteX29" fmla="*/ 256718 w 290032"/>
                <a:gd name="connsiteY29" fmla="*/ 123460 h 227322"/>
                <a:gd name="connsiteX30" fmla="*/ 288073 w 290032"/>
                <a:gd name="connsiteY30" fmla="*/ 123460 h 227322"/>
                <a:gd name="connsiteX31" fmla="*/ 288073 w 290032"/>
                <a:gd name="connsiteY31" fmla="*/ 107782 h 227322"/>
                <a:gd name="connsiteX32" fmla="*/ 256718 w 290032"/>
                <a:gd name="connsiteY32" fmla="*/ 107782 h 227322"/>
                <a:gd name="connsiteX33" fmla="*/ 256718 w 290032"/>
                <a:gd name="connsiteY33" fmla="*/ 123460 h 227322"/>
                <a:gd name="connsiteX34" fmla="*/ 80347 w 290032"/>
                <a:gd name="connsiteY34" fmla="*/ 131298 h 227322"/>
                <a:gd name="connsiteX35" fmla="*/ 77995 w 290032"/>
                <a:gd name="connsiteY35" fmla="*/ 131298 h 227322"/>
                <a:gd name="connsiteX36" fmla="*/ 63886 w 290032"/>
                <a:gd name="connsiteY36" fmla="*/ 107782 h 227322"/>
                <a:gd name="connsiteX37" fmla="*/ 50560 w 290032"/>
                <a:gd name="connsiteY37" fmla="*/ 115621 h 227322"/>
                <a:gd name="connsiteX38" fmla="*/ 64669 w 290032"/>
                <a:gd name="connsiteY38" fmla="*/ 139137 h 227322"/>
                <a:gd name="connsiteX39" fmla="*/ 60750 w 290032"/>
                <a:gd name="connsiteY39" fmla="*/ 150895 h 227322"/>
                <a:gd name="connsiteX40" fmla="*/ 80347 w 290032"/>
                <a:gd name="connsiteY40" fmla="*/ 170492 h 227322"/>
                <a:gd name="connsiteX41" fmla="*/ 99944 w 290032"/>
                <a:gd name="connsiteY41" fmla="*/ 150895 h 227322"/>
                <a:gd name="connsiteX42" fmla="*/ 80347 w 290032"/>
                <a:gd name="connsiteY42" fmla="*/ 131298 h 227322"/>
                <a:gd name="connsiteX43" fmla="*/ 99944 w 290032"/>
                <a:gd name="connsiteY43" fmla="*/ 68589 h 227322"/>
                <a:gd name="connsiteX44" fmla="*/ 60750 w 290032"/>
                <a:gd name="connsiteY44" fmla="*/ 68589 h 227322"/>
                <a:gd name="connsiteX45" fmla="*/ 60750 w 290032"/>
                <a:gd name="connsiteY45" fmla="*/ 52911 h 227322"/>
                <a:gd name="connsiteX46" fmla="*/ 99944 w 290032"/>
                <a:gd name="connsiteY46" fmla="*/ 52911 h 227322"/>
                <a:gd name="connsiteX47" fmla="*/ 99944 w 290032"/>
                <a:gd name="connsiteY47" fmla="*/ 68589 h 227322"/>
                <a:gd name="connsiteX48" fmla="*/ 130515 w 290032"/>
                <a:gd name="connsiteY48" fmla="*/ 96024 h 227322"/>
                <a:gd name="connsiteX49" fmla="*/ 140705 w 290032"/>
                <a:gd name="connsiteY49" fmla="*/ 85834 h 227322"/>
                <a:gd name="connsiteX50" fmla="*/ 129731 w 290032"/>
                <a:gd name="connsiteY50" fmla="*/ 74860 h 227322"/>
                <a:gd name="connsiteX51" fmla="*/ 117973 w 290032"/>
                <a:gd name="connsiteY51" fmla="*/ 86618 h 227322"/>
                <a:gd name="connsiteX52" fmla="*/ 117973 w 290032"/>
                <a:gd name="connsiteY52" fmla="*/ 86618 h 227322"/>
                <a:gd name="connsiteX53" fmla="*/ 80347 w 290032"/>
                <a:gd name="connsiteY53" fmla="*/ 76427 h 227322"/>
                <a:gd name="connsiteX54" fmla="*/ 5879 w 290032"/>
                <a:gd name="connsiteY54" fmla="*/ 150895 h 227322"/>
                <a:gd name="connsiteX55" fmla="*/ 80347 w 290032"/>
                <a:gd name="connsiteY55" fmla="*/ 225363 h 227322"/>
                <a:gd name="connsiteX56" fmla="*/ 154815 w 290032"/>
                <a:gd name="connsiteY56" fmla="*/ 150895 h 227322"/>
                <a:gd name="connsiteX57" fmla="*/ 130515 w 290032"/>
                <a:gd name="connsiteY57" fmla="*/ 96024 h 227322"/>
                <a:gd name="connsiteX58" fmla="*/ 80347 w 290032"/>
                <a:gd name="connsiteY58" fmla="*/ 209685 h 227322"/>
                <a:gd name="connsiteX59" fmla="*/ 21556 w 290032"/>
                <a:gd name="connsiteY59" fmla="*/ 150895 h 227322"/>
                <a:gd name="connsiteX60" fmla="*/ 80347 w 290032"/>
                <a:gd name="connsiteY60" fmla="*/ 92105 h 227322"/>
                <a:gd name="connsiteX61" fmla="*/ 139137 w 290032"/>
                <a:gd name="connsiteY61" fmla="*/ 150895 h 227322"/>
                <a:gd name="connsiteX62" fmla="*/ 80347 w 290032"/>
                <a:gd name="connsiteY62" fmla="*/ 209685 h 22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90032" h="227322">
                  <a:moveTo>
                    <a:pt x="178331" y="37234"/>
                  </a:moveTo>
                  <a:lnTo>
                    <a:pt x="162653" y="37234"/>
                  </a:lnTo>
                  <a:lnTo>
                    <a:pt x="162653" y="5879"/>
                  </a:lnTo>
                  <a:lnTo>
                    <a:pt x="178331" y="5879"/>
                  </a:lnTo>
                  <a:lnTo>
                    <a:pt x="178331" y="37234"/>
                  </a:lnTo>
                  <a:close/>
                  <a:moveTo>
                    <a:pt x="265340" y="39585"/>
                  </a:moveTo>
                  <a:lnTo>
                    <a:pt x="254366" y="28611"/>
                  </a:lnTo>
                  <a:lnTo>
                    <a:pt x="232418" y="50560"/>
                  </a:lnTo>
                  <a:lnTo>
                    <a:pt x="243392" y="61534"/>
                  </a:lnTo>
                  <a:lnTo>
                    <a:pt x="265340" y="39585"/>
                  </a:lnTo>
                  <a:close/>
                  <a:moveTo>
                    <a:pt x="204199" y="88969"/>
                  </a:moveTo>
                  <a:cubicBezTo>
                    <a:pt x="202631" y="81915"/>
                    <a:pt x="196360" y="76427"/>
                    <a:pt x="188521" y="76427"/>
                  </a:cubicBezTo>
                  <a:lnTo>
                    <a:pt x="178331" y="76427"/>
                  </a:lnTo>
                  <a:lnTo>
                    <a:pt x="178331" y="201847"/>
                  </a:lnTo>
                  <a:lnTo>
                    <a:pt x="225363" y="201847"/>
                  </a:lnTo>
                  <a:lnTo>
                    <a:pt x="204199" y="88969"/>
                  </a:lnTo>
                  <a:close/>
                  <a:moveTo>
                    <a:pt x="229282" y="77995"/>
                  </a:moveTo>
                  <a:cubicBezTo>
                    <a:pt x="226147" y="63102"/>
                    <a:pt x="213605" y="52911"/>
                    <a:pt x="198711" y="52911"/>
                  </a:cubicBezTo>
                  <a:lnTo>
                    <a:pt x="146976" y="52911"/>
                  </a:lnTo>
                  <a:lnTo>
                    <a:pt x="146976" y="68589"/>
                  </a:lnTo>
                  <a:lnTo>
                    <a:pt x="197928" y="68589"/>
                  </a:lnTo>
                  <a:cubicBezTo>
                    <a:pt x="204982" y="68589"/>
                    <a:pt x="212037" y="74076"/>
                    <a:pt x="213605" y="81131"/>
                  </a:cubicBezTo>
                  <a:lnTo>
                    <a:pt x="239473" y="209685"/>
                  </a:lnTo>
                  <a:lnTo>
                    <a:pt x="158734" y="209685"/>
                  </a:lnTo>
                  <a:cubicBezTo>
                    <a:pt x="154031" y="215173"/>
                    <a:pt x="149328" y="220660"/>
                    <a:pt x="143840" y="225363"/>
                  </a:cubicBezTo>
                  <a:lnTo>
                    <a:pt x="272395" y="225363"/>
                  </a:lnTo>
                  <a:lnTo>
                    <a:pt x="272395" y="209685"/>
                  </a:lnTo>
                  <a:lnTo>
                    <a:pt x="255150" y="209685"/>
                  </a:lnTo>
                  <a:lnTo>
                    <a:pt x="229282" y="77995"/>
                  </a:lnTo>
                  <a:close/>
                  <a:moveTo>
                    <a:pt x="256718" y="123460"/>
                  </a:moveTo>
                  <a:lnTo>
                    <a:pt x="288073" y="123460"/>
                  </a:lnTo>
                  <a:lnTo>
                    <a:pt x="288073" y="107782"/>
                  </a:lnTo>
                  <a:lnTo>
                    <a:pt x="256718" y="107782"/>
                  </a:lnTo>
                  <a:lnTo>
                    <a:pt x="256718" y="123460"/>
                  </a:lnTo>
                  <a:close/>
                  <a:moveTo>
                    <a:pt x="80347" y="131298"/>
                  </a:moveTo>
                  <a:cubicBezTo>
                    <a:pt x="79563" y="131298"/>
                    <a:pt x="78779" y="131298"/>
                    <a:pt x="77995" y="131298"/>
                  </a:cubicBezTo>
                  <a:lnTo>
                    <a:pt x="63886" y="107782"/>
                  </a:lnTo>
                  <a:lnTo>
                    <a:pt x="50560" y="115621"/>
                  </a:lnTo>
                  <a:lnTo>
                    <a:pt x="64669" y="139137"/>
                  </a:lnTo>
                  <a:cubicBezTo>
                    <a:pt x="62318" y="143056"/>
                    <a:pt x="60750" y="146976"/>
                    <a:pt x="60750" y="150895"/>
                  </a:cubicBezTo>
                  <a:cubicBezTo>
                    <a:pt x="60750" y="161869"/>
                    <a:pt x="69373" y="170492"/>
                    <a:pt x="80347" y="170492"/>
                  </a:cubicBezTo>
                  <a:cubicBezTo>
                    <a:pt x="91321" y="170492"/>
                    <a:pt x="99944" y="161869"/>
                    <a:pt x="99944" y="150895"/>
                  </a:cubicBezTo>
                  <a:cubicBezTo>
                    <a:pt x="99944" y="139921"/>
                    <a:pt x="91321" y="131298"/>
                    <a:pt x="80347" y="131298"/>
                  </a:cubicBezTo>
                  <a:moveTo>
                    <a:pt x="99944" y="68589"/>
                  </a:moveTo>
                  <a:lnTo>
                    <a:pt x="60750" y="68589"/>
                  </a:lnTo>
                  <a:lnTo>
                    <a:pt x="60750" y="52911"/>
                  </a:lnTo>
                  <a:lnTo>
                    <a:pt x="99944" y="52911"/>
                  </a:lnTo>
                  <a:lnTo>
                    <a:pt x="99944" y="68589"/>
                  </a:lnTo>
                  <a:close/>
                  <a:moveTo>
                    <a:pt x="130515" y="96024"/>
                  </a:moveTo>
                  <a:lnTo>
                    <a:pt x="140705" y="85834"/>
                  </a:lnTo>
                  <a:lnTo>
                    <a:pt x="129731" y="74860"/>
                  </a:lnTo>
                  <a:lnTo>
                    <a:pt x="117973" y="86618"/>
                  </a:lnTo>
                  <a:lnTo>
                    <a:pt x="117973" y="86618"/>
                  </a:lnTo>
                  <a:cubicBezTo>
                    <a:pt x="106998" y="80347"/>
                    <a:pt x="93673" y="76427"/>
                    <a:pt x="80347" y="76427"/>
                  </a:cubicBezTo>
                  <a:cubicBezTo>
                    <a:pt x="39586" y="76427"/>
                    <a:pt x="5879" y="110134"/>
                    <a:pt x="5879" y="150895"/>
                  </a:cubicBezTo>
                  <a:cubicBezTo>
                    <a:pt x="5879" y="191656"/>
                    <a:pt x="39586" y="225363"/>
                    <a:pt x="80347" y="225363"/>
                  </a:cubicBezTo>
                  <a:cubicBezTo>
                    <a:pt x="121108" y="225363"/>
                    <a:pt x="154815" y="191656"/>
                    <a:pt x="154815" y="150895"/>
                  </a:cubicBezTo>
                  <a:cubicBezTo>
                    <a:pt x="154815" y="128947"/>
                    <a:pt x="145408" y="109350"/>
                    <a:pt x="130515" y="96024"/>
                  </a:cubicBezTo>
                  <a:moveTo>
                    <a:pt x="80347" y="209685"/>
                  </a:moveTo>
                  <a:cubicBezTo>
                    <a:pt x="48208" y="209685"/>
                    <a:pt x="21556" y="183034"/>
                    <a:pt x="21556" y="150895"/>
                  </a:cubicBezTo>
                  <a:cubicBezTo>
                    <a:pt x="21556" y="118756"/>
                    <a:pt x="48208" y="92105"/>
                    <a:pt x="80347" y="92105"/>
                  </a:cubicBezTo>
                  <a:cubicBezTo>
                    <a:pt x="112486" y="92105"/>
                    <a:pt x="139137" y="118756"/>
                    <a:pt x="139137" y="150895"/>
                  </a:cubicBezTo>
                  <a:cubicBezTo>
                    <a:pt x="139137" y="183034"/>
                    <a:pt x="112486" y="209685"/>
                    <a:pt x="80347" y="209685"/>
                  </a:cubicBezTo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7149CA19-6CC6-D2FC-3394-CF1C6FB149E6}"/>
              </a:ext>
            </a:extLst>
          </p:cNvPr>
          <p:cNvSpPr txBox="1"/>
          <p:nvPr/>
        </p:nvSpPr>
        <p:spPr>
          <a:xfrm>
            <a:off x="7262049" y="1121285"/>
            <a:ext cx="199093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12" dirty="0">
                <a:ln/>
                <a:solidFill>
                  <a:srgbClr val="00A88E"/>
                </a:solidFill>
                <a:latin typeface="Kaspersky Sans Display"/>
                <a:sym typeface="Kaspersky Sans Display"/>
                <a:rtl val="0"/>
              </a:rPr>
              <a:t> 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1E4F2D72-B355-1E6C-D662-6E6EEB9ADD98}"/>
              </a:ext>
            </a:extLst>
          </p:cNvPr>
          <p:cNvSpPr txBox="1"/>
          <p:nvPr/>
        </p:nvSpPr>
        <p:spPr>
          <a:xfrm>
            <a:off x="7005655" y="1072800"/>
            <a:ext cx="8098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>
                <a:sym typeface="Kaspersky Sans Display"/>
              </a:rPr>
              <a:t>Анализ</a:t>
            </a:r>
            <a:endParaRPr lang="en-US" dirty="0">
              <a:sym typeface="Kaspersky Sans Display"/>
            </a:endParaRPr>
          </a:p>
          <a:p>
            <a:r>
              <a:rPr lang="ru-RU" dirty="0">
                <a:sym typeface="Kaspersky Sans Display"/>
              </a:rPr>
              <a:t>защищенности</a:t>
            </a:r>
          </a:p>
        </p:txBody>
      </p:sp>
      <p:sp>
        <p:nvSpPr>
          <p:cNvPr id="1686" name="TextBox 1685">
            <a:extLst>
              <a:ext uri="{FF2B5EF4-FFF2-40B4-BE49-F238E27FC236}">
                <a16:creationId xmlns:a16="http://schemas.microsoft.com/office/drawing/2014/main" id="{07CE9EBA-08D7-F155-AE52-D50AE4681A38}"/>
              </a:ext>
            </a:extLst>
          </p:cNvPr>
          <p:cNvSpPr txBox="1"/>
          <p:nvPr/>
        </p:nvSpPr>
        <p:spPr>
          <a:xfrm>
            <a:off x="7168379" y="1793500"/>
            <a:ext cx="51693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Security Assessment</a:t>
            </a:r>
          </a:p>
        </p:txBody>
      </p:sp>
      <p:sp>
        <p:nvSpPr>
          <p:cNvPr id="1159" name="TextBox 1158">
            <a:extLst>
              <a:ext uri="{FF2B5EF4-FFF2-40B4-BE49-F238E27FC236}">
                <a16:creationId xmlns:a16="http://schemas.microsoft.com/office/drawing/2014/main" id="{55D4A371-E67F-3A9A-12EC-3BF7F9D5FB76}"/>
              </a:ext>
            </a:extLst>
          </p:cNvPr>
          <p:cNvSpPr txBox="1"/>
          <p:nvPr/>
        </p:nvSpPr>
        <p:spPr>
          <a:xfrm>
            <a:off x="1819825" y="2381166"/>
            <a:ext cx="1157678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Базовое </a:t>
            </a:r>
            <a:br>
              <a:rPr lang="ru-RU" dirty="0">
                <a:sym typeface="Kaspersky Sans Display"/>
              </a:rPr>
            </a:br>
            <a:r>
              <a:rPr lang="ru-RU" dirty="0">
                <a:sym typeface="Kaspersky Sans Display"/>
              </a:rPr>
              <a:t>обнаружение и реагирование</a:t>
            </a:r>
          </a:p>
        </p:txBody>
      </p:sp>
      <p:sp>
        <p:nvSpPr>
          <p:cNvPr id="1693" name="TextBox 1692">
            <a:extLst>
              <a:ext uri="{FF2B5EF4-FFF2-40B4-BE49-F238E27FC236}">
                <a16:creationId xmlns:a16="http://schemas.microsoft.com/office/drawing/2014/main" id="{BE77C8F8-3A37-E1CA-CB75-F5312E5F3122}"/>
              </a:ext>
            </a:extLst>
          </p:cNvPr>
          <p:cNvSpPr txBox="1"/>
          <p:nvPr/>
        </p:nvSpPr>
        <p:spPr>
          <a:xfrm>
            <a:off x="2132785" y="3117462"/>
            <a:ext cx="531761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EDR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для бизнеса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Оптимальный</a:t>
            </a:r>
          </a:p>
        </p:txBody>
      </p:sp>
      <p:grpSp>
        <p:nvGrpSpPr>
          <p:cNvPr id="1395" name="Группа 1394">
            <a:extLst>
              <a:ext uri="{FF2B5EF4-FFF2-40B4-BE49-F238E27FC236}">
                <a16:creationId xmlns:a16="http://schemas.microsoft.com/office/drawing/2014/main" id="{CD0C995D-B24A-252A-766C-B769C45B1513}"/>
              </a:ext>
            </a:extLst>
          </p:cNvPr>
          <p:cNvGrpSpPr/>
          <p:nvPr/>
        </p:nvGrpSpPr>
        <p:grpSpPr>
          <a:xfrm>
            <a:off x="2253352" y="2719312"/>
            <a:ext cx="290624" cy="322043"/>
            <a:chOff x="2469525" y="2719311"/>
            <a:chExt cx="290624" cy="322043"/>
          </a:xfrm>
        </p:grpSpPr>
        <p:sp>
          <p:nvSpPr>
            <p:cNvPr id="1695" name="Полилиния: фигура 1694">
              <a:extLst>
                <a:ext uri="{FF2B5EF4-FFF2-40B4-BE49-F238E27FC236}">
                  <a16:creationId xmlns:a16="http://schemas.microsoft.com/office/drawing/2014/main" id="{3CA97844-82CB-9207-7704-99CF9AA15249}"/>
                </a:ext>
              </a:extLst>
            </p:cNvPr>
            <p:cNvSpPr/>
            <p:nvPr/>
          </p:nvSpPr>
          <p:spPr>
            <a:xfrm>
              <a:off x="2469525" y="2719311"/>
              <a:ext cx="290624" cy="322043"/>
            </a:xfrm>
            <a:custGeom>
              <a:avLst/>
              <a:gdLst>
                <a:gd name="connsiteX0" fmla="*/ 414026 w 440117"/>
                <a:gd name="connsiteY0" fmla="*/ 103046 h 487698"/>
                <a:gd name="connsiteX1" fmla="*/ 245758 w 440117"/>
                <a:gd name="connsiteY1" fmla="*/ 6844 h 487698"/>
                <a:gd name="connsiteX2" fmla="*/ 194360 w 440117"/>
                <a:gd name="connsiteY2" fmla="*/ 6844 h 487698"/>
                <a:gd name="connsiteX3" fmla="*/ 26093 w 440117"/>
                <a:gd name="connsiteY3" fmla="*/ 103046 h 487698"/>
                <a:gd name="connsiteX4" fmla="*/ 0 w 440117"/>
                <a:gd name="connsiteY4" fmla="*/ 148040 h 487698"/>
                <a:gd name="connsiteX5" fmla="*/ 0 w 440117"/>
                <a:gd name="connsiteY5" fmla="*/ 339579 h 487698"/>
                <a:gd name="connsiteX6" fmla="*/ 26093 w 440117"/>
                <a:gd name="connsiteY6" fmla="*/ 384653 h 487698"/>
                <a:gd name="connsiteX7" fmla="*/ 194360 w 440117"/>
                <a:gd name="connsiteY7" fmla="*/ 480854 h 487698"/>
                <a:gd name="connsiteX8" fmla="*/ 245758 w 440117"/>
                <a:gd name="connsiteY8" fmla="*/ 480854 h 487698"/>
                <a:gd name="connsiteX9" fmla="*/ 414026 w 440117"/>
                <a:gd name="connsiteY9" fmla="*/ 384653 h 487698"/>
                <a:gd name="connsiteX10" fmla="*/ 440118 w 440117"/>
                <a:gd name="connsiteY10" fmla="*/ 339579 h 487698"/>
                <a:gd name="connsiteX11" fmla="*/ 440118 w 440117"/>
                <a:gd name="connsiteY11" fmla="*/ 148040 h 487698"/>
                <a:gd name="connsiteX12" fmla="*/ 414026 w 440117"/>
                <a:gd name="connsiteY12" fmla="*/ 103046 h 487698"/>
                <a:gd name="connsiteX13" fmla="*/ 33913 w 440117"/>
                <a:gd name="connsiteY13" fmla="*/ 371005 h 487698"/>
                <a:gd name="connsiteX14" fmla="*/ 15719 w 440117"/>
                <a:gd name="connsiteY14" fmla="*/ 339579 h 487698"/>
                <a:gd name="connsiteX15" fmla="*/ 15719 w 440117"/>
                <a:gd name="connsiteY15" fmla="*/ 148040 h 487698"/>
                <a:gd name="connsiteX16" fmla="*/ 33884 w 440117"/>
                <a:gd name="connsiteY16" fmla="*/ 116709 h 487698"/>
                <a:gd name="connsiteX17" fmla="*/ 202155 w 440117"/>
                <a:gd name="connsiteY17" fmla="*/ 20504 h 487698"/>
                <a:gd name="connsiteX18" fmla="*/ 237961 w 440117"/>
                <a:gd name="connsiteY18" fmla="*/ 20503 h 487698"/>
                <a:gd name="connsiteX19" fmla="*/ 406229 w 440117"/>
                <a:gd name="connsiteY19" fmla="*/ 116706 h 487698"/>
                <a:gd name="connsiteX20" fmla="*/ 424398 w 440117"/>
                <a:gd name="connsiteY20" fmla="*/ 148040 h 487698"/>
                <a:gd name="connsiteX21" fmla="*/ 424398 w 440117"/>
                <a:gd name="connsiteY21" fmla="*/ 339579 h 487698"/>
                <a:gd name="connsiteX22" fmla="*/ 406235 w 440117"/>
                <a:gd name="connsiteY22" fmla="*/ 370989 h 487698"/>
                <a:gd name="connsiteX23" fmla="*/ 237963 w 440117"/>
                <a:gd name="connsiteY23" fmla="*/ 467195 h 487698"/>
                <a:gd name="connsiteX24" fmla="*/ 202157 w 440117"/>
                <a:gd name="connsiteY24" fmla="*/ 467195 h 487698"/>
                <a:gd name="connsiteX25" fmla="*/ 33934 w 440117"/>
                <a:gd name="connsiteY25" fmla="*/ 371017 h 487698"/>
                <a:gd name="connsiteX26" fmla="*/ 33913 w 440117"/>
                <a:gd name="connsiteY26" fmla="*/ 371005 h 48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0117" h="487698">
                  <a:moveTo>
                    <a:pt x="414026" y="103046"/>
                  </a:moveTo>
                  <a:lnTo>
                    <a:pt x="245758" y="6844"/>
                  </a:lnTo>
                  <a:cubicBezTo>
                    <a:pt x="229805" y="-2281"/>
                    <a:pt x="210313" y="-2281"/>
                    <a:pt x="194360" y="6844"/>
                  </a:cubicBezTo>
                  <a:lnTo>
                    <a:pt x="26093" y="103046"/>
                  </a:lnTo>
                  <a:cubicBezTo>
                    <a:pt x="9981" y="112249"/>
                    <a:pt x="0" y="129476"/>
                    <a:pt x="0" y="148040"/>
                  </a:cubicBezTo>
                  <a:lnTo>
                    <a:pt x="0" y="339579"/>
                  </a:lnTo>
                  <a:cubicBezTo>
                    <a:pt x="0" y="358222"/>
                    <a:pt x="9981" y="375371"/>
                    <a:pt x="26093" y="384653"/>
                  </a:cubicBezTo>
                  <a:lnTo>
                    <a:pt x="194360" y="480854"/>
                  </a:lnTo>
                  <a:cubicBezTo>
                    <a:pt x="210313" y="489980"/>
                    <a:pt x="229805" y="489980"/>
                    <a:pt x="245758" y="480854"/>
                  </a:cubicBezTo>
                  <a:lnTo>
                    <a:pt x="414026" y="384653"/>
                  </a:lnTo>
                  <a:cubicBezTo>
                    <a:pt x="430136" y="375448"/>
                    <a:pt x="440118" y="358222"/>
                    <a:pt x="440118" y="339579"/>
                  </a:cubicBezTo>
                  <a:lnTo>
                    <a:pt x="440118" y="148040"/>
                  </a:lnTo>
                  <a:cubicBezTo>
                    <a:pt x="440118" y="129397"/>
                    <a:pt x="430136" y="112249"/>
                    <a:pt x="414026" y="103046"/>
                  </a:cubicBezTo>
                  <a:close/>
                  <a:moveTo>
                    <a:pt x="33913" y="371005"/>
                  </a:moveTo>
                  <a:cubicBezTo>
                    <a:pt x="22655" y="364509"/>
                    <a:pt x="15719" y="352548"/>
                    <a:pt x="15719" y="339579"/>
                  </a:cubicBezTo>
                  <a:lnTo>
                    <a:pt x="15719" y="148040"/>
                  </a:lnTo>
                  <a:cubicBezTo>
                    <a:pt x="15719" y="135117"/>
                    <a:pt x="22680" y="123109"/>
                    <a:pt x="33884" y="116709"/>
                  </a:cubicBezTo>
                  <a:lnTo>
                    <a:pt x="202155" y="20504"/>
                  </a:lnTo>
                  <a:cubicBezTo>
                    <a:pt x="213277" y="14143"/>
                    <a:pt x="226839" y="14142"/>
                    <a:pt x="237961" y="20503"/>
                  </a:cubicBezTo>
                  <a:lnTo>
                    <a:pt x="406229" y="116706"/>
                  </a:lnTo>
                  <a:cubicBezTo>
                    <a:pt x="417444" y="123113"/>
                    <a:pt x="424398" y="135052"/>
                    <a:pt x="424398" y="148040"/>
                  </a:cubicBezTo>
                  <a:lnTo>
                    <a:pt x="424398" y="339579"/>
                  </a:lnTo>
                  <a:cubicBezTo>
                    <a:pt x="424398" y="352594"/>
                    <a:pt x="417426" y="364596"/>
                    <a:pt x="406235" y="370989"/>
                  </a:cubicBezTo>
                  <a:lnTo>
                    <a:pt x="237963" y="467195"/>
                  </a:lnTo>
                  <a:cubicBezTo>
                    <a:pt x="226841" y="473555"/>
                    <a:pt x="213279" y="473557"/>
                    <a:pt x="202157" y="467195"/>
                  </a:cubicBezTo>
                  <a:lnTo>
                    <a:pt x="33934" y="371017"/>
                  </a:lnTo>
                  <a:cubicBezTo>
                    <a:pt x="33927" y="371013"/>
                    <a:pt x="33920" y="371009"/>
                    <a:pt x="33913" y="371005"/>
                  </a:cubicBezTo>
                  <a:close/>
                </a:path>
              </a:pathLst>
            </a:custGeom>
            <a:solidFill>
              <a:srgbClr val="00A88E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1696" name="Полилиния: фигура 1695">
              <a:extLst>
                <a:ext uri="{FF2B5EF4-FFF2-40B4-BE49-F238E27FC236}">
                  <a16:creationId xmlns:a16="http://schemas.microsoft.com/office/drawing/2014/main" id="{B1D21B5B-9D06-2309-0D12-EB17930EC260}"/>
                </a:ext>
              </a:extLst>
            </p:cNvPr>
            <p:cNvSpPr/>
            <p:nvPr/>
          </p:nvSpPr>
          <p:spPr>
            <a:xfrm>
              <a:off x="2525817" y="2778221"/>
              <a:ext cx="178040" cy="200556"/>
            </a:xfrm>
            <a:custGeom>
              <a:avLst/>
              <a:gdLst>
                <a:gd name="connsiteX0" fmla="*/ 134811 w 269621"/>
                <a:gd name="connsiteY0" fmla="*/ 54717 h 303720"/>
                <a:gd name="connsiteX1" fmla="*/ 57889 w 269621"/>
                <a:gd name="connsiteY1" fmla="*/ 99126 h 303720"/>
                <a:gd name="connsiteX2" fmla="*/ 10308 w 269621"/>
                <a:gd name="connsiteY2" fmla="*/ 71370 h 303720"/>
                <a:gd name="connsiteX3" fmla="*/ 134811 w 269621"/>
                <a:gd name="connsiteY3" fmla="*/ 0 h 303720"/>
                <a:gd name="connsiteX4" fmla="*/ 259313 w 269621"/>
                <a:gd name="connsiteY4" fmla="*/ 71370 h 303720"/>
                <a:gd name="connsiteX5" fmla="*/ 211732 w 269621"/>
                <a:gd name="connsiteY5" fmla="*/ 99126 h 303720"/>
                <a:gd name="connsiteX6" fmla="*/ 134811 w 269621"/>
                <a:gd name="connsiteY6" fmla="*/ 54717 h 303720"/>
                <a:gd name="connsiteX7" fmla="*/ 134811 w 269621"/>
                <a:gd name="connsiteY7" fmla="*/ 86437 h 303720"/>
                <a:gd name="connsiteX8" fmla="*/ 194286 w 269621"/>
                <a:gd name="connsiteY8" fmla="*/ 120537 h 303720"/>
                <a:gd name="connsiteX9" fmla="*/ 194286 w 269621"/>
                <a:gd name="connsiteY9" fmla="*/ 187942 h 303720"/>
                <a:gd name="connsiteX10" fmla="*/ 134811 w 269621"/>
                <a:gd name="connsiteY10" fmla="*/ 222834 h 303720"/>
                <a:gd name="connsiteX11" fmla="*/ 75335 w 269621"/>
                <a:gd name="connsiteY11" fmla="*/ 188735 h 303720"/>
                <a:gd name="connsiteX12" fmla="*/ 75335 w 269621"/>
                <a:gd name="connsiteY12" fmla="*/ 121330 h 303720"/>
                <a:gd name="connsiteX13" fmla="*/ 134811 w 269621"/>
                <a:gd name="connsiteY13" fmla="*/ 86437 h 303720"/>
                <a:gd name="connsiteX14" fmla="*/ 134811 w 269621"/>
                <a:gd name="connsiteY14" fmla="*/ 77714 h 303720"/>
                <a:gd name="connsiteX15" fmla="*/ 67405 w 269621"/>
                <a:gd name="connsiteY15" fmla="*/ 116572 h 303720"/>
                <a:gd name="connsiteX16" fmla="*/ 67405 w 269621"/>
                <a:gd name="connsiteY16" fmla="*/ 193493 h 303720"/>
                <a:gd name="connsiteX17" fmla="*/ 134811 w 269621"/>
                <a:gd name="connsiteY17" fmla="*/ 232350 h 303720"/>
                <a:gd name="connsiteX18" fmla="*/ 202216 w 269621"/>
                <a:gd name="connsiteY18" fmla="*/ 193493 h 303720"/>
                <a:gd name="connsiteX19" fmla="*/ 202216 w 269621"/>
                <a:gd name="connsiteY19" fmla="*/ 116572 h 303720"/>
                <a:gd name="connsiteX20" fmla="*/ 134811 w 269621"/>
                <a:gd name="connsiteY20" fmla="*/ 77714 h 303720"/>
                <a:gd name="connsiteX21" fmla="*/ 222041 w 269621"/>
                <a:gd name="connsiteY21" fmla="*/ 115779 h 303720"/>
                <a:gd name="connsiteX22" fmla="*/ 222041 w 269621"/>
                <a:gd name="connsiteY22" fmla="*/ 204595 h 303720"/>
                <a:gd name="connsiteX23" fmla="*/ 145120 w 269621"/>
                <a:gd name="connsiteY23" fmla="*/ 249003 h 303720"/>
                <a:gd name="connsiteX24" fmla="*/ 145120 w 269621"/>
                <a:gd name="connsiteY24" fmla="*/ 303721 h 303720"/>
                <a:gd name="connsiteX25" fmla="*/ 269622 w 269621"/>
                <a:gd name="connsiteY25" fmla="*/ 232350 h 303720"/>
                <a:gd name="connsiteX26" fmla="*/ 269622 w 269621"/>
                <a:gd name="connsiteY26" fmla="*/ 88817 h 303720"/>
                <a:gd name="connsiteX27" fmla="*/ 222041 w 269621"/>
                <a:gd name="connsiteY27" fmla="*/ 115779 h 303720"/>
                <a:gd name="connsiteX28" fmla="*/ 125295 w 269621"/>
                <a:gd name="connsiteY28" fmla="*/ 249003 h 303720"/>
                <a:gd name="connsiteX29" fmla="*/ 47580 w 269621"/>
                <a:gd name="connsiteY29" fmla="*/ 204595 h 303720"/>
                <a:gd name="connsiteX30" fmla="*/ 47580 w 269621"/>
                <a:gd name="connsiteY30" fmla="*/ 115779 h 303720"/>
                <a:gd name="connsiteX31" fmla="*/ 0 w 269621"/>
                <a:gd name="connsiteY31" fmla="*/ 88817 h 303720"/>
                <a:gd name="connsiteX32" fmla="*/ 0 w 269621"/>
                <a:gd name="connsiteY32" fmla="*/ 232350 h 303720"/>
                <a:gd name="connsiteX33" fmla="*/ 125295 w 269621"/>
                <a:gd name="connsiteY33" fmla="*/ 303721 h 303720"/>
                <a:gd name="connsiteX34" fmla="*/ 125295 w 269621"/>
                <a:gd name="connsiteY34" fmla="*/ 249003 h 303720"/>
                <a:gd name="connsiteX35" fmla="*/ 87231 w 269621"/>
                <a:gd name="connsiteY35" fmla="*/ 154636 h 303720"/>
                <a:gd name="connsiteX36" fmla="*/ 134811 w 269621"/>
                <a:gd name="connsiteY36" fmla="*/ 126881 h 303720"/>
                <a:gd name="connsiteX37" fmla="*/ 182391 w 269621"/>
                <a:gd name="connsiteY37" fmla="*/ 154636 h 303720"/>
                <a:gd name="connsiteX38" fmla="*/ 134811 w 269621"/>
                <a:gd name="connsiteY38" fmla="*/ 182391 h 303720"/>
                <a:gd name="connsiteX39" fmla="*/ 87231 w 269621"/>
                <a:gd name="connsiteY39" fmla="*/ 154636 h 303720"/>
                <a:gd name="connsiteX40" fmla="*/ 114193 w 269621"/>
                <a:gd name="connsiteY40" fmla="*/ 155429 h 303720"/>
                <a:gd name="connsiteX41" fmla="*/ 134811 w 269621"/>
                <a:gd name="connsiteY41" fmla="*/ 176840 h 303720"/>
                <a:gd name="connsiteX42" fmla="*/ 155429 w 269621"/>
                <a:gd name="connsiteY42" fmla="*/ 155429 h 303720"/>
                <a:gd name="connsiteX43" fmla="*/ 134811 w 269621"/>
                <a:gd name="connsiteY43" fmla="*/ 134018 h 303720"/>
                <a:gd name="connsiteX44" fmla="*/ 114193 w 269621"/>
                <a:gd name="connsiteY44" fmla="*/ 155429 h 303720"/>
                <a:gd name="connsiteX45" fmla="*/ 134811 w 269621"/>
                <a:gd name="connsiteY45" fmla="*/ 163359 h 303720"/>
                <a:gd name="connsiteX46" fmla="*/ 143534 w 269621"/>
                <a:gd name="connsiteY46" fmla="*/ 154636 h 303720"/>
                <a:gd name="connsiteX47" fmla="*/ 134811 w 269621"/>
                <a:gd name="connsiteY47" fmla="*/ 145913 h 303720"/>
                <a:gd name="connsiteX48" fmla="*/ 126088 w 269621"/>
                <a:gd name="connsiteY48" fmla="*/ 154636 h 303720"/>
                <a:gd name="connsiteX49" fmla="*/ 134811 w 269621"/>
                <a:gd name="connsiteY49" fmla="*/ 163359 h 30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69621" h="303720">
                  <a:moveTo>
                    <a:pt x="134811" y="54717"/>
                  </a:moveTo>
                  <a:lnTo>
                    <a:pt x="57889" y="99126"/>
                  </a:lnTo>
                  <a:lnTo>
                    <a:pt x="10308" y="71370"/>
                  </a:lnTo>
                  <a:lnTo>
                    <a:pt x="134811" y="0"/>
                  </a:lnTo>
                  <a:lnTo>
                    <a:pt x="259313" y="71370"/>
                  </a:lnTo>
                  <a:lnTo>
                    <a:pt x="211732" y="99126"/>
                  </a:lnTo>
                  <a:lnTo>
                    <a:pt x="134811" y="54717"/>
                  </a:lnTo>
                  <a:close/>
                  <a:moveTo>
                    <a:pt x="134811" y="86437"/>
                  </a:moveTo>
                  <a:lnTo>
                    <a:pt x="194286" y="120537"/>
                  </a:lnTo>
                  <a:lnTo>
                    <a:pt x="194286" y="187942"/>
                  </a:lnTo>
                  <a:lnTo>
                    <a:pt x="134811" y="222834"/>
                  </a:lnTo>
                  <a:lnTo>
                    <a:pt x="75335" y="188735"/>
                  </a:lnTo>
                  <a:lnTo>
                    <a:pt x="75335" y="121330"/>
                  </a:lnTo>
                  <a:lnTo>
                    <a:pt x="134811" y="86437"/>
                  </a:lnTo>
                  <a:close/>
                  <a:moveTo>
                    <a:pt x="134811" y="77714"/>
                  </a:moveTo>
                  <a:lnTo>
                    <a:pt x="67405" y="116572"/>
                  </a:lnTo>
                  <a:lnTo>
                    <a:pt x="67405" y="193493"/>
                  </a:lnTo>
                  <a:lnTo>
                    <a:pt x="134811" y="232350"/>
                  </a:lnTo>
                  <a:lnTo>
                    <a:pt x="202216" y="193493"/>
                  </a:lnTo>
                  <a:lnTo>
                    <a:pt x="202216" y="116572"/>
                  </a:lnTo>
                  <a:lnTo>
                    <a:pt x="134811" y="77714"/>
                  </a:lnTo>
                  <a:close/>
                  <a:moveTo>
                    <a:pt x="222041" y="115779"/>
                  </a:moveTo>
                  <a:lnTo>
                    <a:pt x="222041" y="204595"/>
                  </a:lnTo>
                  <a:lnTo>
                    <a:pt x="145120" y="249003"/>
                  </a:lnTo>
                  <a:lnTo>
                    <a:pt x="145120" y="303721"/>
                  </a:lnTo>
                  <a:lnTo>
                    <a:pt x="269622" y="232350"/>
                  </a:lnTo>
                  <a:lnTo>
                    <a:pt x="269622" y="88817"/>
                  </a:lnTo>
                  <a:lnTo>
                    <a:pt x="222041" y="115779"/>
                  </a:lnTo>
                  <a:close/>
                  <a:moveTo>
                    <a:pt x="125295" y="249003"/>
                  </a:moveTo>
                  <a:lnTo>
                    <a:pt x="47580" y="204595"/>
                  </a:lnTo>
                  <a:lnTo>
                    <a:pt x="47580" y="115779"/>
                  </a:lnTo>
                  <a:lnTo>
                    <a:pt x="0" y="88817"/>
                  </a:lnTo>
                  <a:lnTo>
                    <a:pt x="0" y="232350"/>
                  </a:lnTo>
                  <a:lnTo>
                    <a:pt x="125295" y="303721"/>
                  </a:lnTo>
                  <a:lnTo>
                    <a:pt x="125295" y="249003"/>
                  </a:lnTo>
                  <a:close/>
                  <a:moveTo>
                    <a:pt x="87231" y="154636"/>
                  </a:moveTo>
                  <a:cubicBezTo>
                    <a:pt x="87231" y="154636"/>
                    <a:pt x="114193" y="126881"/>
                    <a:pt x="134811" y="126881"/>
                  </a:cubicBezTo>
                  <a:cubicBezTo>
                    <a:pt x="155429" y="126881"/>
                    <a:pt x="182391" y="154636"/>
                    <a:pt x="182391" y="154636"/>
                  </a:cubicBezTo>
                  <a:cubicBezTo>
                    <a:pt x="182391" y="154636"/>
                    <a:pt x="155429" y="182391"/>
                    <a:pt x="134811" y="182391"/>
                  </a:cubicBezTo>
                  <a:cubicBezTo>
                    <a:pt x="114193" y="182391"/>
                    <a:pt x="87231" y="154636"/>
                    <a:pt x="87231" y="154636"/>
                  </a:cubicBezTo>
                  <a:close/>
                  <a:moveTo>
                    <a:pt x="114193" y="155429"/>
                  </a:moveTo>
                  <a:cubicBezTo>
                    <a:pt x="114193" y="167324"/>
                    <a:pt x="123709" y="176840"/>
                    <a:pt x="134811" y="176840"/>
                  </a:cubicBezTo>
                  <a:cubicBezTo>
                    <a:pt x="146706" y="176840"/>
                    <a:pt x="155429" y="167324"/>
                    <a:pt x="155429" y="155429"/>
                  </a:cubicBezTo>
                  <a:cubicBezTo>
                    <a:pt x="155429" y="143534"/>
                    <a:pt x="145913" y="134018"/>
                    <a:pt x="134811" y="134018"/>
                  </a:cubicBezTo>
                  <a:cubicBezTo>
                    <a:pt x="123709" y="134018"/>
                    <a:pt x="114193" y="143534"/>
                    <a:pt x="114193" y="155429"/>
                  </a:cubicBezTo>
                  <a:close/>
                  <a:moveTo>
                    <a:pt x="134811" y="163359"/>
                  </a:moveTo>
                  <a:cubicBezTo>
                    <a:pt x="139569" y="163359"/>
                    <a:pt x="143534" y="159394"/>
                    <a:pt x="143534" y="154636"/>
                  </a:cubicBezTo>
                  <a:cubicBezTo>
                    <a:pt x="143534" y="149878"/>
                    <a:pt x="139569" y="145913"/>
                    <a:pt x="134811" y="145913"/>
                  </a:cubicBezTo>
                  <a:cubicBezTo>
                    <a:pt x="130053" y="145913"/>
                    <a:pt x="126088" y="149878"/>
                    <a:pt x="126088" y="154636"/>
                  </a:cubicBezTo>
                  <a:cubicBezTo>
                    <a:pt x="126088" y="159394"/>
                    <a:pt x="130053" y="163359"/>
                    <a:pt x="134811" y="163359"/>
                  </a:cubicBezTo>
                  <a:close/>
                </a:path>
              </a:pathLst>
            </a:custGeom>
            <a:solidFill>
              <a:srgbClr val="1D1D1B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193" name="TextBox 1192">
            <a:extLst>
              <a:ext uri="{FF2B5EF4-FFF2-40B4-BE49-F238E27FC236}">
                <a16:creationId xmlns:a16="http://schemas.microsoft.com/office/drawing/2014/main" id="{7642C95A-328A-AC35-BE87-83C75DD0FF84}"/>
              </a:ext>
            </a:extLst>
          </p:cNvPr>
          <p:cNvSpPr txBox="1"/>
          <p:nvPr/>
        </p:nvSpPr>
        <p:spPr>
          <a:xfrm>
            <a:off x="2840170" y="2440801"/>
            <a:ext cx="102371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Песочница</a:t>
            </a:r>
          </a:p>
        </p:txBody>
      </p:sp>
      <p:sp>
        <p:nvSpPr>
          <p:cNvPr id="1698" name="TextBox 1697">
            <a:extLst>
              <a:ext uri="{FF2B5EF4-FFF2-40B4-BE49-F238E27FC236}">
                <a16:creationId xmlns:a16="http://schemas.microsoft.com/office/drawing/2014/main" id="{CFD0CBAE-5BEF-B1E4-23C5-5823D54DA9E9}"/>
              </a:ext>
            </a:extLst>
          </p:cNvPr>
          <p:cNvSpPr txBox="1"/>
          <p:nvPr/>
        </p:nvSpPr>
        <p:spPr>
          <a:xfrm>
            <a:off x="3094169" y="3117463"/>
            <a:ext cx="515712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Sandbox</a:t>
            </a:r>
          </a:p>
        </p:txBody>
      </p:sp>
      <p:grpSp>
        <p:nvGrpSpPr>
          <p:cNvPr id="1386" name="Группа 1385">
            <a:extLst>
              <a:ext uri="{FF2B5EF4-FFF2-40B4-BE49-F238E27FC236}">
                <a16:creationId xmlns:a16="http://schemas.microsoft.com/office/drawing/2014/main" id="{CF8D58A5-0E54-B5EC-1E02-63A51EDF07D6}"/>
              </a:ext>
            </a:extLst>
          </p:cNvPr>
          <p:cNvGrpSpPr/>
          <p:nvPr/>
        </p:nvGrpSpPr>
        <p:grpSpPr>
          <a:xfrm>
            <a:off x="3206839" y="2719311"/>
            <a:ext cx="290373" cy="321822"/>
            <a:chOff x="3639188" y="2719311"/>
            <a:chExt cx="290373" cy="321822"/>
          </a:xfrm>
        </p:grpSpPr>
        <p:sp>
          <p:nvSpPr>
            <p:cNvPr id="1700" name="Freeform 37">
              <a:extLst>
                <a:ext uri="{FF2B5EF4-FFF2-40B4-BE49-F238E27FC236}">
                  <a16:creationId xmlns:a16="http://schemas.microsoft.com/office/drawing/2014/main" id="{62A87067-6A73-9DC5-9804-E04474EC3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9188" y="2719311"/>
              <a:ext cx="290373" cy="321822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01" name="Рисунок 170">
              <a:extLst>
                <a:ext uri="{FF2B5EF4-FFF2-40B4-BE49-F238E27FC236}">
                  <a16:creationId xmlns:a16="http://schemas.microsoft.com/office/drawing/2014/main" id="{E8EEF40A-867B-1346-4EB7-2FE201882EE5}"/>
                </a:ext>
              </a:extLst>
            </p:cNvPr>
            <p:cNvGrpSpPr/>
            <p:nvPr/>
          </p:nvGrpSpPr>
          <p:grpSpPr>
            <a:xfrm>
              <a:off x="3697679" y="2793520"/>
              <a:ext cx="190884" cy="165634"/>
              <a:chOff x="6603380" y="2461280"/>
              <a:chExt cx="289075" cy="250838"/>
            </a:xfrm>
            <a:solidFill>
              <a:srgbClr val="1D1D1B"/>
            </a:solidFill>
          </p:grpSpPr>
          <p:sp>
            <p:nvSpPr>
              <p:cNvPr id="1702" name="Полилиния: фигура 1701">
                <a:extLst>
                  <a:ext uri="{FF2B5EF4-FFF2-40B4-BE49-F238E27FC236}">
                    <a16:creationId xmlns:a16="http://schemas.microsoft.com/office/drawing/2014/main" id="{04B1FE5E-C3D0-C840-AF99-8A501B64798B}"/>
                  </a:ext>
                </a:extLst>
              </p:cNvPr>
              <p:cNvSpPr/>
              <p:nvPr/>
            </p:nvSpPr>
            <p:spPr>
              <a:xfrm>
                <a:off x="6603380" y="2688602"/>
                <a:ext cx="258679" cy="23516"/>
              </a:xfrm>
              <a:custGeom>
                <a:avLst/>
                <a:gdLst>
                  <a:gd name="connsiteX0" fmla="*/ 5879 w 258677"/>
                  <a:gd name="connsiteY0" fmla="*/ 5879 h 23516"/>
                  <a:gd name="connsiteX1" fmla="*/ 256718 w 258677"/>
                  <a:gd name="connsiteY1" fmla="*/ 5879 h 23516"/>
                  <a:gd name="connsiteX2" fmla="*/ 256718 w 258677"/>
                  <a:gd name="connsiteY2" fmla="*/ 21556 h 23516"/>
                  <a:gd name="connsiteX3" fmla="*/ 5879 w 258677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677" h="23516">
                    <a:moveTo>
                      <a:pt x="5879" y="5879"/>
                    </a:moveTo>
                    <a:lnTo>
                      <a:pt x="256718" y="5879"/>
                    </a:lnTo>
                    <a:lnTo>
                      <a:pt x="256718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3" name="Полилиния: фигура 1702">
                <a:extLst>
                  <a:ext uri="{FF2B5EF4-FFF2-40B4-BE49-F238E27FC236}">
                    <a16:creationId xmlns:a16="http://schemas.microsoft.com/office/drawing/2014/main" id="{E4DE29F6-5C3C-582C-33B8-628EF759F921}"/>
                  </a:ext>
                </a:extLst>
              </p:cNvPr>
              <p:cNvSpPr/>
              <p:nvPr/>
            </p:nvSpPr>
            <p:spPr>
              <a:xfrm>
                <a:off x="6779367" y="2562118"/>
                <a:ext cx="39194" cy="39194"/>
              </a:xfrm>
              <a:custGeom>
                <a:avLst/>
                <a:gdLst>
                  <a:gd name="connsiteX0" fmla="*/ 8314 w 39193"/>
                  <a:gd name="connsiteY0" fmla="*/ 29946 h 39193"/>
                  <a:gd name="connsiteX1" fmla="*/ 29916 w 39193"/>
                  <a:gd name="connsiteY1" fmla="*/ 8314 h 39193"/>
                  <a:gd name="connsiteX2" fmla="*/ 35462 w 39193"/>
                  <a:gd name="connsiteY2" fmla="*/ 13853 h 39193"/>
                  <a:gd name="connsiteX3" fmla="*/ 13861 w 39193"/>
                  <a:gd name="connsiteY3" fmla="*/ 3548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193" h="39193">
                    <a:moveTo>
                      <a:pt x="8314" y="29946"/>
                    </a:moveTo>
                    <a:lnTo>
                      <a:pt x="29916" y="8314"/>
                    </a:lnTo>
                    <a:lnTo>
                      <a:pt x="35462" y="13853"/>
                    </a:lnTo>
                    <a:lnTo>
                      <a:pt x="13861" y="354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4" name="Полилиния: фигура 1703">
                <a:extLst>
                  <a:ext uri="{FF2B5EF4-FFF2-40B4-BE49-F238E27FC236}">
                    <a16:creationId xmlns:a16="http://schemas.microsoft.com/office/drawing/2014/main" id="{3B3B879E-DB45-DD85-4AF0-8C4038A9132A}"/>
                  </a:ext>
                </a:extLst>
              </p:cNvPr>
              <p:cNvSpPr/>
              <p:nvPr/>
            </p:nvSpPr>
            <p:spPr>
              <a:xfrm>
                <a:off x="6829167" y="2504559"/>
                <a:ext cx="47033" cy="47033"/>
              </a:xfrm>
              <a:custGeom>
                <a:avLst/>
                <a:gdLst>
                  <a:gd name="connsiteX0" fmla="*/ 8314 w 47032"/>
                  <a:gd name="connsiteY0" fmla="*/ 37116 h 47032"/>
                  <a:gd name="connsiteX1" fmla="*/ 37157 w 47032"/>
                  <a:gd name="connsiteY1" fmla="*/ 8314 h 47032"/>
                  <a:gd name="connsiteX2" fmla="*/ 42696 w 47032"/>
                  <a:gd name="connsiteY2" fmla="*/ 13861 h 47032"/>
                  <a:gd name="connsiteX3" fmla="*/ 13853 w 47032"/>
                  <a:gd name="connsiteY3" fmla="*/ 4266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37116"/>
                    </a:moveTo>
                    <a:lnTo>
                      <a:pt x="37157" y="8314"/>
                    </a:lnTo>
                    <a:lnTo>
                      <a:pt x="42696" y="13861"/>
                    </a:lnTo>
                    <a:lnTo>
                      <a:pt x="13853" y="426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5" name="Полилиния: фигура 1704">
                <a:extLst>
                  <a:ext uri="{FF2B5EF4-FFF2-40B4-BE49-F238E27FC236}">
                    <a16:creationId xmlns:a16="http://schemas.microsoft.com/office/drawing/2014/main" id="{A41994E4-0782-8759-DAC6-DF7126C185FA}"/>
                  </a:ext>
                </a:extLst>
              </p:cNvPr>
              <p:cNvSpPr/>
              <p:nvPr/>
            </p:nvSpPr>
            <p:spPr>
              <a:xfrm>
                <a:off x="6820444" y="2570172"/>
                <a:ext cx="31356" cy="54872"/>
              </a:xfrm>
              <a:custGeom>
                <a:avLst/>
                <a:gdLst>
                  <a:gd name="connsiteX0" fmla="*/ 7201 w 31354"/>
                  <a:gd name="connsiteY0" fmla="*/ 9231 h 54870"/>
                  <a:gd name="connsiteX1" fmla="*/ 14773 w 31354"/>
                  <a:gd name="connsiteY1" fmla="*/ 7201 h 54870"/>
                  <a:gd name="connsiteX2" fmla="*/ 25330 w 31354"/>
                  <a:gd name="connsiteY2" fmla="*/ 46573 h 54870"/>
                  <a:gd name="connsiteX3" fmla="*/ 17758 w 31354"/>
                  <a:gd name="connsiteY3" fmla="*/ 48603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4" h="54870">
                    <a:moveTo>
                      <a:pt x="7201" y="9231"/>
                    </a:moveTo>
                    <a:lnTo>
                      <a:pt x="14773" y="7201"/>
                    </a:lnTo>
                    <a:lnTo>
                      <a:pt x="25330" y="46573"/>
                    </a:lnTo>
                    <a:lnTo>
                      <a:pt x="17758" y="486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6" name="Полилиния: фигура 1705">
                <a:extLst>
                  <a:ext uri="{FF2B5EF4-FFF2-40B4-BE49-F238E27FC236}">
                    <a16:creationId xmlns:a16="http://schemas.microsoft.com/office/drawing/2014/main" id="{73DCB86C-B0A1-9808-7460-13340268BEA3}"/>
                  </a:ext>
                </a:extLst>
              </p:cNvPr>
              <p:cNvSpPr/>
              <p:nvPr/>
            </p:nvSpPr>
            <p:spPr>
              <a:xfrm>
                <a:off x="6799245" y="2491841"/>
                <a:ext cx="31356" cy="54872"/>
              </a:xfrm>
              <a:custGeom>
                <a:avLst/>
                <a:gdLst>
                  <a:gd name="connsiteX0" fmla="*/ 7201 w 31354"/>
                  <a:gd name="connsiteY0" fmla="*/ 9231 h 54870"/>
                  <a:gd name="connsiteX1" fmla="*/ 14773 w 31354"/>
                  <a:gd name="connsiteY1" fmla="*/ 7201 h 54870"/>
                  <a:gd name="connsiteX2" fmla="*/ 25330 w 31354"/>
                  <a:gd name="connsiteY2" fmla="*/ 46573 h 54870"/>
                  <a:gd name="connsiteX3" fmla="*/ 17758 w 31354"/>
                  <a:gd name="connsiteY3" fmla="*/ 48603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4" h="54870">
                    <a:moveTo>
                      <a:pt x="7201" y="9231"/>
                    </a:moveTo>
                    <a:lnTo>
                      <a:pt x="14773" y="7201"/>
                    </a:lnTo>
                    <a:lnTo>
                      <a:pt x="25330" y="46573"/>
                    </a:lnTo>
                    <a:lnTo>
                      <a:pt x="17758" y="486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7" name="Полилиния: фигура 1706">
                <a:extLst>
                  <a:ext uri="{FF2B5EF4-FFF2-40B4-BE49-F238E27FC236}">
                    <a16:creationId xmlns:a16="http://schemas.microsoft.com/office/drawing/2014/main" id="{A3A7BA7B-444A-86A0-6F3A-07FC2C6C7306}"/>
                  </a:ext>
                </a:extLst>
              </p:cNvPr>
              <p:cNvSpPr/>
              <p:nvPr/>
            </p:nvSpPr>
            <p:spPr>
              <a:xfrm>
                <a:off x="6837584" y="2552512"/>
                <a:ext cx="54871" cy="31356"/>
              </a:xfrm>
              <a:custGeom>
                <a:avLst/>
                <a:gdLst>
                  <a:gd name="connsiteX0" fmla="*/ 7201 w 54871"/>
                  <a:gd name="connsiteY0" fmla="*/ 14773 h 31354"/>
                  <a:gd name="connsiteX1" fmla="*/ 9231 w 54871"/>
                  <a:gd name="connsiteY1" fmla="*/ 7201 h 31354"/>
                  <a:gd name="connsiteX2" fmla="*/ 48603 w 54871"/>
                  <a:gd name="connsiteY2" fmla="*/ 17758 h 31354"/>
                  <a:gd name="connsiteX3" fmla="*/ 46573 w 54871"/>
                  <a:gd name="connsiteY3" fmla="*/ 25330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1354">
                    <a:moveTo>
                      <a:pt x="7201" y="14773"/>
                    </a:moveTo>
                    <a:lnTo>
                      <a:pt x="9231" y="7201"/>
                    </a:lnTo>
                    <a:lnTo>
                      <a:pt x="48603" y="17758"/>
                    </a:lnTo>
                    <a:lnTo>
                      <a:pt x="46573" y="253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8" name="Полилиния: фигура 1707">
                <a:extLst>
                  <a:ext uri="{FF2B5EF4-FFF2-40B4-BE49-F238E27FC236}">
                    <a16:creationId xmlns:a16="http://schemas.microsoft.com/office/drawing/2014/main" id="{63B2F73F-50CA-53F9-BF72-3560624D7C43}"/>
                  </a:ext>
                </a:extLst>
              </p:cNvPr>
              <p:cNvSpPr/>
              <p:nvPr/>
            </p:nvSpPr>
            <p:spPr>
              <a:xfrm>
                <a:off x="6759105" y="2531641"/>
                <a:ext cx="54871" cy="31356"/>
              </a:xfrm>
              <a:custGeom>
                <a:avLst/>
                <a:gdLst>
                  <a:gd name="connsiteX0" fmla="*/ 7201 w 54871"/>
                  <a:gd name="connsiteY0" fmla="*/ 14773 h 31354"/>
                  <a:gd name="connsiteX1" fmla="*/ 9231 w 54871"/>
                  <a:gd name="connsiteY1" fmla="*/ 7201 h 31354"/>
                  <a:gd name="connsiteX2" fmla="*/ 48603 w 54871"/>
                  <a:gd name="connsiteY2" fmla="*/ 17758 h 31354"/>
                  <a:gd name="connsiteX3" fmla="*/ 46573 w 54871"/>
                  <a:gd name="connsiteY3" fmla="*/ 25330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1354">
                    <a:moveTo>
                      <a:pt x="7201" y="14773"/>
                    </a:moveTo>
                    <a:lnTo>
                      <a:pt x="9231" y="7201"/>
                    </a:lnTo>
                    <a:lnTo>
                      <a:pt x="48603" y="17758"/>
                    </a:lnTo>
                    <a:lnTo>
                      <a:pt x="46573" y="253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9" name="Полилиния: фигура 1708">
                <a:extLst>
                  <a:ext uri="{FF2B5EF4-FFF2-40B4-BE49-F238E27FC236}">
                    <a16:creationId xmlns:a16="http://schemas.microsoft.com/office/drawing/2014/main" id="{A3D9C028-432E-E847-F135-563CF2207E5A}"/>
                  </a:ext>
                </a:extLst>
              </p:cNvPr>
              <p:cNvSpPr/>
              <p:nvPr/>
            </p:nvSpPr>
            <p:spPr>
              <a:xfrm>
                <a:off x="6626469" y="2618836"/>
                <a:ext cx="31356" cy="86227"/>
              </a:xfrm>
              <a:custGeom>
                <a:avLst/>
                <a:gdLst>
                  <a:gd name="connsiteX0" fmla="*/ 31392 w 31354"/>
                  <a:gd name="connsiteY0" fmla="*/ 12150 h 86225"/>
                  <a:gd name="connsiteX1" fmla="*/ 16498 w 31354"/>
                  <a:gd name="connsiteY1" fmla="*/ 5879 h 86225"/>
                  <a:gd name="connsiteX2" fmla="*/ 14146 w 31354"/>
                  <a:gd name="connsiteY2" fmla="*/ 83482 h 86225"/>
                  <a:gd name="connsiteX3" fmla="*/ 32175 w 31354"/>
                  <a:gd name="connsiteY3" fmla="*/ 83482 h 86225"/>
                  <a:gd name="connsiteX4" fmla="*/ 21985 w 31354"/>
                  <a:gd name="connsiteY4" fmla="*/ 47424 h 86225"/>
                  <a:gd name="connsiteX5" fmla="*/ 31392 w 31354"/>
                  <a:gd name="connsiteY5" fmla="*/ 12150 h 8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54" h="86225">
                    <a:moveTo>
                      <a:pt x="31392" y="12150"/>
                    </a:moveTo>
                    <a:cubicBezTo>
                      <a:pt x="29824" y="11366"/>
                      <a:pt x="24337" y="9798"/>
                      <a:pt x="16498" y="5879"/>
                    </a:cubicBezTo>
                    <a:cubicBezTo>
                      <a:pt x="3172" y="30179"/>
                      <a:pt x="2388" y="59182"/>
                      <a:pt x="14146" y="83482"/>
                    </a:cubicBezTo>
                    <a:lnTo>
                      <a:pt x="32175" y="83482"/>
                    </a:lnTo>
                    <a:cubicBezTo>
                      <a:pt x="25905" y="72508"/>
                      <a:pt x="21985" y="59966"/>
                      <a:pt x="21985" y="47424"/>
                    </a:cubicBezTo>
                    <a:cubicBezTo>
                      <a:pt x="21985" y="34098"/>
                      <a:pt x="25121" y="22340"/>
                      <a:pt x="31392" y="121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0" name="Полилиния: фигура 1709">
                <a:extLst>
                  <a:ext uri="{FF2B5EF4-FFF2-40B4-BE49-F238E27FC236}">
                    <a16:creationId xmlns:a16="http://schemas.microsoft.com/office/drawing/2014/main" id="{1F930798-3AF5-0CEC-1961-1470543710B2}"/>
                  </a:ext>
                </a:extLst>
              </p:cNvPr>
              <p:cNvSpPr/>
              <p:nvPr/>
            </p:nvSpPr>
            <p:spPr>
              <a:xfrm>
                <a:off x="6717041" y="2567102"/>
                <a:ext cx="94065" cy="141099"/>
              </a:xfrm>
              <a:custGeom>
                <a:avLst/>
                <a:gdLst>
                  <a:gd name="connsiteX0" fmla="*/ 95240 w 94064"/>
                  <a:gd name="connsiteY0" fmla="*/ 48992 h 141096"/>
                  <a:gd name="connsiteX1" fmla="*/ 52127 w 94064"/>
                  <a:gd name="connsiteY1" fmla="*/ 5879 h 141096"/>
                  <a:gd name="connsiteX2" fmla="*/ 37234 w 94064"/>
                  <a:gd name="connsiteY2" fmla="*/ 20773 h 141096"/>
                  <a:gd name="connsiteX3" fmla="*/ 15285 w 94064"/>
                  <a:gd name="connsiteY3" fmla="*/ 14502 h 141096"/>
                  <a:gd name="connsiteX4" fmla="*/ 5879 w 94064"/>
                  <a:gd name="connsiteY4" fmla="*/ 29395 h 141096"/>
                  <a:gd name="connsiteX5" fmla="*/ 30963 w 94064"/>
                  <a:gd name="connsiteY5" fmla="*/ 35666 h 141096"/>
                  <a:gd name="connsiteX6" fmla="*/ 41153 w 94064"/>
                  <a:gd name="connsiteY6" fmla="*/ 40369 h 141096"/>
                  <a:gd name="connsiteX7" fmla="*/ 48992 w 94064"/>
                  <a:gd name="connsiteY7" fmla="*/ 32531 h 141096"/>
                  <a:gd name="connsiteX8" fmla="*/ 52911 w 94064"/>
                  <a:gd name="connsiteY8" fmla="*/ 28611 h 141096"/>
                  <a:gd name="connsiteX9" fmla="*/ 72508 w 94064"/>
                  <a:gd name="connsiteY9" fmla="*/ 48992 h 141096"/>
                  <a:gd name="connsiteX10" fmla="*/ 68589 w 94064"/>
                  <a:gd name="connsiteY10" fmla="*/ 52911 h 141096"/>
                  <a:gd name="connsiteX11" fmla="*/ 60750 w 94064"/>
                  <a:gd name="connsiteY11" fmla="*/ 60750 h 141096"/>
                  <a:gd name="connsiteX12" fmla="*/ 65453 w 94064"/>
                  <a:gd name="connsiteY12" fmla="*/ 70940 h 141096"/>
                  <a:gd name="connsiteX13" fmla="*/ 61534 w 94064"/>
                  <a:gd name="connsiteY13" fmla="*/ 136002 h 141096"/>
                  <a:gd name="connsiteX14" fmla="*/ 79563 w 94064"/>
                  <a:gd name="connsiteY14" fmla="*/ 136002 h 141096"/>
                  <a:gd name="connsiteX15" fmla="*/ 80347 w 94064"/>
                  <a:gd name="connsiteY15" fmla="*/ 63885 h 141096"/>
                  <a:gd name="connsiteX16" fmla="*/ 95240 w 94064"/>
                  <a:gd name="connsiteY16" fmla="*/ 48992 h 14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4064" h="141096">
                    <a:moveTo>
                      <a:pt x="95240" y="48992"/>
                    </a:moveTo>
                    <a:lnTo>
                      <a:pt x="52127" y="5879"/>
                    </a:lnTo>
                    <a:lnTo>
                      <a:pt x="37234" y="20773"/>
                    </a:lnTo>
                    <a:cubicBezTo>
                      <a:pt x="30179" y="17637"/>
                      <a:pt x="22340" y="15285"/>
                      <a:pt x="15285" y="14502"/>
                    </a:cubicBezTo>
                    <a:cubicBezTo>
                      <a:pt x="12934" y="19989"/>
                      <a:pt x="9798" y="24692"/>
                      <a:pt x="5879" y="29395"/>
                    </a:cubicBezTo>
                    <a:cubicBezTo>
                      <a:pt x="14502" y="30179"/>
                      <a:pt x="23124" y="31747"/>
                      <a:pt x="30963" y="35666"/>
                    </a:cubicBezTo>
                    <a:lnTo>
                      <a:pt x="41153" y="40369"/>
                    </a:lnTo>
                    <a:lnTo>
                      <a:pt x="48992" y="32531"/>
                    </a:lnTo>
                    <a:lnTo>
                      <a:pt x="52911" y="28611"/>
                    </a:lnTo>
                    <a:lnTo>
                      <a:pt x="72508" y="48992"/>
                    </a:lnTo>
                    <a:lnTo>
                      <a:pt x="68589" y="52911"/>
                    </a:lnTo>
                    <a:lnTo>
                      <a:pt x="60750" y="60750"/>
                    </a:lnTo>
                    <a:lnTo>
                      <a:pt x="65453" y="70940"/>
                    </a:lnTo>
                    <a:cubicBezTo>
                      <a:pt x="74860" y="92105"/>
                      <a:pt x="73292" y="117189"/>
                      <a:pt x="61534" y="136002"/>
                    </a:cubicBezTo>
                    <a:lnTo>
                      <a:pt x="79563" y="136002"/>
                    </a:lnTo>
                    <a:cubicBezTo>
                      <a:pt x="89753" y="113269"/>
                      <a:pt x="90537" y="86618"/>
                      <a:pt x="80347" y="63885"/>
                    </a:cubicBezTo>
                    <a:lnTo>
                      <a:pt x="95240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1" name="Полилиния: фигура 1710">
                <a:extLst>
                  <a:ext uri="{FF2B5EF4-FFF2-40B4-BE49-F238E27FC236}">
                    <a16:creationId xmlns:a16="http://schemas.microsoft.com/office/drawing/2014/main" id="{0A5C8BEE-226B-89F5-9B1E-D1BD57964FA6}"/>
                  </a:ext>
                </a:extLst>
              </p:cNvPr>
              <p:cNvSpPr/>
              <p:nvPr/>
            </p:nvSpPr>
            <p:spPr>
              <a:xfrm>
                <a:off x="6603403" y="2461280"/>
                <a:ext cx="117581" cy="156776"/>
              </a:xfrm>
              <a:custGeom>
                <a:avLst/>
                <a:gdLst>
                  <a:gd name="connsiteX0" fmla="*/ 60750 w 117580"/>
                  <a:gd name="connsiteY0" fmla="*/ 23908 h 156774"/>
                  <a:gd name="connsiteX1" fmla="*/ 99944 w 117580"/>
                  <a:gd name="connsiteY1" fmla="*/ 45856 h 156774"/>
                  <a:gd name="connsiteX2" fmla="*/ 99944 w 117580"/>
                  <a:gd name="connsiteY2" fmla="*/ 96808 h 156774"/>
                  <a:gd name="connsiteX3" fmla="*/ 60750 w 117580"/>
                  <a:gd name="connsiteY3" fmla="*/ 135218 h 156774"/>
                  <a:gd name="connsiteX4" fmla="*/ 21556 w 117580"/>
                  <a:gd name="connsiteY4" fmla="*/ 96808 h 156774"/>
                  <a:gd name="connsiteX5" fmla="*/ 21556 w 117580"/>
                  <a:gd name="connsiteY5" fmla="*/ 45856 h 156774"/>
                  <a:gd name="connsiteX6" fmla="*/ 60750 w 117580"/>
                  <a:gd name="connsiteY6" fmla="*/ 23908 h 156774"/>
                  <a:gd name="connsiteX7" fmla="*/ 60750 w 117580"/>
                  <a:gd name="connsiteY7" fmla="*/ 5879 h 156774"/>
                  <a:gd name="connsiteX8" fmla="*/ 5879 w 117580"/>
                  <a:gd name="connsiteY8" fmla="*/ 36450 h 156774"/>
                  <a:gd name="connsiteX9" fmla="*/ 5879 w 117580"/>
                  <a:gd name="connsiteY9" fmla="*/ 96808 h 156774"/>
                  <a:gd name="connsiteX10" fmla="*/ 60750 w 117580"/>
                  <a:gd name="connsiteY10" fmla="*/ 152463 h 156774"/>
                  <a:gd name="connsiteX11" fmla="*/ 115621 w 117580"/>
                  <a:gd name="connsiteY11" fmla="*/ 96808 h 156774"/>
                  <a:gd name="connsiteX12" fmla="*/ 115621 w 117580"/>
                  <a:gd name="connsiteY12" fmla="*/ 36450 h 156774"/>
                  <a:gd name="connsiteX13" fmla="*/ 60750 w 117580"/>
                  <a:gd name="connsiteY13" fmla="*/ 5879 h 15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7580" h="156774">
                    <a:moveTo>
                      <a:pt x="60750" y="23908"/>
                    </a:moveTo>
                    <a:lnTo>
                      <a:pt x="99944" y="45856"/>
                    </a:lnTo>
                    <a:lnTo>
                      <a:pt x="99944" y="96808"/>
                    </a:lnTo>
                    <a:cubicBezTo>
                      <a:pt x="99944" y="117189"/>
                      <a:pt x="71724" y="130515"/>
                      <a:pt x="60750" y="135218"/>
                    </a:cubicBezTo>
                    <a:cubicBezTo>
                      <a:pt x="46640" y="129731"/>
                      <a:pt x="21556" y="115621"/>
                      <a:pt x="21556" y="96808"/>
                    </a:cubicBezTo>
                    <a:lnTo>
                      <a:pt x="21556" y="45856"/>
                    </a:lnTo>
                    <a:lnTo>
                      <a:pt x="60750" y="23908"/>
                    </a:lnTo>
                    <a:moveTo>
                      <a:pt x="60750" y="5879"/>
                    </a:moveTo>
                    <a:lnTo>
                      <a:pt x="5879" y="36450"/>
                    </a:lnTo>
                    <a:lnTo>
                      <a:pt x="5879" y="96808"/>
                    </a:lnTo>
                    <a:cubicBezTo>
                      <a:pt x="5879" y="134434"/>
                      <a:pt x="60750" y="152463"/>
                      <a:pt x="60750" y="152463"/>
                    </a:cubicBezTo>
                    <a:cubicBezTo>
                      <a:pt x="60750" y="152463"/>
                      <a:pt x="115621" y="134434"/>
                      <a:pt x="115621" y="96808"/>
                    </a:cubicBezTo>
                    <a:lnTo>
                      <a:pt x="115621" y="36450"/>
                    </a:lnTo>
                    <a:lnTo>
                      <a:pt x="60750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2" name="Полилиния: фигура 1711">
                <a:extLst>
                  <a:ext uri="{FF2B5EF4-FFF2-40B4-BE49-F238E27FC236}">
                    <a16:creationId xmlns:a16="http://schemas.microsoft.com/office/drawing/2014/main" id="{83A8470C-23F9-4CE9-2939-8E87543EAAF1}"/>
                  </a:ext>
                </a:extLst>
              </p:cNvPr>
              <p:cNvSpPr/>
              <p:nvPr/>
            </p:nvSpPr>
            <p:spPr>
              <a:xfrm>
                <a:off x="6634709" y="2512207"/>
                <a:ext cx="62710" cy="47033"/>
              </a:xfrm>
              <a:custGeom>
                <a:avLst/>
                <a:gdLst>
                  <a:gd name="connsiteX0" fmla="*/ 50560 w 62709"/>
                  <a:gd name="connsiteY0" fmla="*/ 5879 h 47032"/>
                  <a:gd name="connsiteX1" fmla="*/ 24692 w 62709"/>
                  <a:gd name="connsiteY1" fmla="*/ 31747 h 47032"/>
                  <a:gd name="connsiteX2" fmla="*/ 12934 w 62709"/>
                  <a:gd name="connsiteY2" fmla="*/ 19989 h 47032"/>
                  <a:gd name="connsiteX3" fmla="*/ 5879 w 62709"/>
                  <a:gd name="connsiteY3" fmla="*/ 26260 h 47032"/>
                  <a:gd name="connsiteX4" fmla="*/ 17637 w 62709"/>
                  <a:gd name="connsiteY4" fmla="*/ 38018 h 47032"/>
                  <a:gd name="connsiteX5" fmla="*/ 24692 w 62709"/>
                  <a:gd name="connsiteY5" fmla="*/ 44289 h 47032"/>
                  <a:gd name="connsiteX6" fmla="*/ 56831 w 62709"/>
                  <a:gd name="connsiteY6" fmla="*/ 12150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09" h="47032">
                    <a:moveTo>
                      <a:pt x="50560" y="5879"/>
                    </a:moveTo>
                    <a:lnTo>
                      <a:pt x="24692" y="31747"/>
                    </a:lnTo>
                    <a:lnTo>
                      <a:pt x="12934" y="19989"/>
                    </a:lnTo>
                    <a:lnTo>
                      <a:pt x="5879" y="26260"/>
                    </a:lnTo>
                    <a:lnTo>
                      <a:pt x="17637" y="38018"/>
                    </a:lnTo>
                    <a:lnTo>
                      <a:pt x="24692" y="44289"/>
                    </a:lnTo>
                    <a:lnTo>
                      <a:pt x="56831" y="12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226" name="TextBox 1225">
            <a:extLst>
              <a:ext uri="{FF2B5EF4-FFF2-40B4-BE49-F238E27FC236}">
                <a16:creationId xmlns:a16="http://schemas.microsoft.com/office/drawing/2014/main" id="{21613C46-9C31-8ADA-47A0-91014DFCEE53}"/>
              </a:ext>
            </a:extLst>
          </p:cNvPr>
          <p:cNvSpPr txBox="1"/>
          <p:nvPr/>
        </p:nvSpPr>
        <p:spPr>
          <a:xfrm>
            <a:off x="3856667" y="2440800"/>
            <a:ext cx="74527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Обогащение данными</a:t>
            </a:r>
          </a:p>
        </p:txBody>
      </p:sp>
      <p:sp>
        <p:nvSpPr>
          <p:cNvPr id="1714" name="TextBox 1713">
            <a:extLst>
              <a:ext uri="{FF2B5EF4-FFF2-40B4-BE49-F238E27FC236}">
                <a16:creationId xmlns:a16="http://schemas.microsoft.com/office/drawing/2014/main" id="{07DB667D-BCDB-4AF5-5A81-67C1A4BC0B27}"/>
              </a:ext>
            </a:extLst>
          </p:cNvPr>
          <p:cNvSpPr txBox="1"/>
          <p:nvPr/>
        </p:nvSpPr>
        <p:spPr>
          <a:xfrm>
            <a:off x="3858807" y="3117462"/>
            <a:ext cx="74099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  <a:b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Threat Intelligence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Portal</a:t>
            </a:r>
          </a:p>
        </p:txBody>
      </p:sp>
      <p:grpSp>
        <p:nvGrpSpPr>
          <p:cNvPr id="1715" name="Группа 1714">
            <a:extLst>
              <a:ext uri="{FF2B5EF4-FFF2-40B4-BE49-F238E27FC236}">
                <a16:creationId xmlns:a16="http://schemas.microsoft.com/office/drawing/2014/main" id="{66D51C63-08CB-9732-0113-0E2573C6C9A9}"/>
              </a:ext>
            </a:extLst>
          </p:cNvPr>
          <p:cNvGrpSpPr>
            <a:grpSpLocks noChangeAspect="1"/>
          </p:cNvGrpSpPr>
          <p:nvPr/>
        </p:nvGrpSpPr>
        <p:grpSpPr>
          <a:xfrm>
            <a:off x="4083596" y="2719311"/>
            <a:ext cx="291421" cy="321822"/>
            <a:chOff x="5072223" y="2348872"/>
            <a:chExt cx="441325" cy="487363"/>
          </a:xfrm>
          <a:solidFill>
            <a:schemeClr val="tx1"/>
          </a:solidFill>
        </p:grpSpPr>
        <p:sp>
          <p:nvSpPr>
            <p:cNvPr id="1716" name="Freeform 33">
              <a:extLst>
                <a:ext uri="{FF2B5EF4-FFF2-40B4-BE49-F238E27FC236}">
                  <a16:creationId xmlns:a16="http://schemas.microsoft.com/office/drawing/2014/main" id="{188F758B-1039-974C-E321-063B230FB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17" name="Рисунок 191">
              <a:extLst>
                <a:ext uri="{FF2B5EF4-FFF2-40B4-BE49-F238E27FC236}">
                  <a16:creationId xmlns:a16="http://schemas.microsoft.com/office/drawing/2014/main" id="{9013C35E-B491-6617-7163-A613C2B85AC4}"/>
                </a:ext>
              </a:extLst>
            </p:cNvPr>
            <p:cNvGrpSpPr/>
            <p:nvPr/>
          </p:nvGrpSpPr>
          <p:grpSpPr>
            <a:xfrm>
              <a:off x="5141990" y="2445577"/>
              <a:ext cx="299439" cy="303162"/>
              <a:chOff x="5141990" y="2445577"/>
              <a:chExt cx="299439" cy="303162"/>
            </a:xfrm>
            <a:grpFill/>
          </p:grpSpPr>
          <p:sp>
            <p:nvSpPr>
              <p:cNvPr id="1718" name="Полилиния: фигура 1717">
                <a:extLst>
                  <a:ext uri="{FF2B5EF4-FFF2-40B4-BE49-F238E27FC236}">
                    <a16:creationId xmlns:a16="http://schemas.microsoft.com/office/drawing/2014/main" id="{AF776696-876D-18DD-5F66-3D10E02D4300}"/>
                  </a:ext>
                </a:extLst>
              </p:cNvPr>
              <p:cNvSpPr/>
              <p:nvPr/>
            </p:nvSpPr>
            <p:spPr>
              <a:xfrm>
                <a:off x="5184907" y="2445577"/>
                <a:ext cx="211645" cy="211645"/>
              </a:xfrm>
              <a:custGeom>
                <a:avLst/>
                <a:gdLst>
                  <a:gd name="connsiteX0" fmla="*/ 107978 w 211645"/>
                  <a:gd name="connsiteY0" fmla="*/ 21556 h 211645"/>
                  <a:gd name="connsiteX1" fmla="*/ 169120 w 211645"/>
                  <a:gd name="connsiteY1" fmla="*/ 46640 h 211645"/>
                  <a:gd name="connsiteX2" fmla="*/ 169120 w 211645"/>
                  <a:gd name="connsiteY2" fmla="*/ 168924 h 211645"/>
                  <a:gd name="connsiteX3" fmla="*/ 107978 w 211645"/>
                  <a:gd name="connsiteY3" fmla="*/ 194008 h 211645"/>
                  <a:gd name="connsiteX4" fmla="*/ 46836 w 211645"/>
                  <a:gd name="connsiteY4" fmla="*/ 168924 h 211645"/>
                  <a:gd name="connsiteX5" fmla="*/ 21752 w 211645"/>
                  <a:gd name="connsiteY5" fmla="*/ 107782 h 211645"/>
                  <a:gd name="connsiteX6" fmla="*/ 46836 w 211645"/>
                  <a:gd name="connsiteY6" fmla="*/ 46640 h 211645"/>
                  <a:gd name="connsiteX7" fmla="*/ 107978 w 211645"/>
                  <a:gd name="connsiteY7" fmla="*/ 21556 h 211645"/>
                  <a:gd name="connsiteX8" fmla="*/ 107978 w 211645"/>
                  <a:gd name="connsiteY8" fmla="*/ 5879 h 211645"/>
                  <a:gd name="connsiteX9" fmla="*/ 35862 w 211645"/>
                  <a:gd name="connsiteY9" fmla="*/ 35666 h 211645"/>
                  <a:gd name="connsiteX10" fmla="*/ 35862 w 211645"/>
                  <a:gd name="connsiteY10" fmla="*/ 179898 h 211645"/>
                  <a:gd name="connsiteX11" fmla="*/ 107978 w 211645"/>
                  <a:gd name="connsiteY11" fmla="*/ 209685 h 211645"/>
                  <a:gd name="connsiteX12" fmla="*/ 180094 w 211645"/>
                  <a:gd name="connsiteY12" fmla="*/ 179898 h 211645"/>
                  <a:gd name="connsiteX13" fmla="*/ 180094 w 211645"/>
                  <a:gd name="connsiteY13" fmla="*/ 35666 h 211645"/>
                  <a:gd name="connsiteX14" fmla="*/ 107978 w 211645"/>
                  <a:gd name="connsiteY14" fmla="*/ 5879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645" h="211645">
                    <a:moveTo>
                      <a:pt x="107978" y="21556"/>
                    </a:moveTo>
                    <a:cubicBezTo>
                      <a:pt x="130711" y="21556"/>
                      <a:pt x="152659" y="30179"/>
                      <a:pt x="169120" y="46640"/>
                    </a:cubicBezTo>
                    <a:cubicBezTo>
                      <a:pt x="202827" y="80347"/>
                      <a:pt x="202827" y="135218"/>
                      <a:pt x="169120" y="168924"/>
                    </a:cubicBezTo>
                    <a:cubicBezTo>
                      <a:pt x="152659" y="184602"/>
                      <a:pt x="130711" y="194008"/>
                      <a:pt x="107978" y="194008"/>
                    </a:cubicBezTo>
                    <a:cubicBezTo>
                      <a:pt x="85246" y="194008"/>
                      <a:pt x="63298" y="185386"/>
                      <a:pt x="46836" y="168924"/>
                    </a:cubicBezTo>
                    <a:cubicBezTo>
                      <a:pt x="30375" y="152463"/>
                      <a:pt x="21752" y="130515"/>
                      <a:pt x="21752" y="107782"/>
                    </a:cubicBezTo>
                    <a:cubicBezTo>
                      <a:pt x="21752" y="85050"/>
                      <a:pt x="30375" y="63102"/>
                      <a:pt x="46836" y="46640"/>
                    </a:cubicBezTo>
                    <a:cubicBezTo>
                      <a:pt x="63298" y="30179"/>
                      <a:pt x="85246" y="21556"/>
                      <a:pt x="107978" y="21556"/>
                    </a:cubicBezTo>
                    <a:moveTo>
                      <a:pt x="107978" y="5879"/>
                    </a:moveTo>
                    <a:cubicBezTo>
                      <a:pt x="82111" y="5879"/>
                      <a:pt x="55459" y="16069"/>
                      <a:pt x="35862" y="35666"/>
                    </a:cubicBezTo>
                    <a:cubicBezTo>
                      <a:pt x="-4115" y="75644"/>
                      <a:pt x="-4115" y="139921"/>
                      <a:pt x="35862" y="179898"/>
                    </a:cubicBezTo>
                    <a:cubicBezTo>
                      <a:pt x="55459" y="199495"/>
                      <a:pt x="82111" y="209685"/>
                      <a:pt x="107978" y="209685"/>
                    </a:cubicBezTo>
                    <a:cubicBezTo>
                      <a:pt x="133846" y="209685"/>
                      <a:pt x="160498" y="199495"/>
                      <a:pt x="180094" y="179898"/>
                    </a:cubicBezTo>
                    <a:cubicBezTo>
                      <a:pt x="220072" y="139921"/>
                      <a:pt x="220072" y="75644"/>
                      <a:pt x="180094" y="35666"/>
                    </a:cubicBezTo>
                    <a:cubicBezTo>
                      <a:pt x="160498" y="15285"/>
                      <a:pt x="133846" y="5879"/>
                      <a:pt x="107978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9" name="Полилиния: фигура 1718">
                <a:extLst>
                  <a:ext uri="{FF2B5EF4-FFF2-40B4-BE49-F238E27FC236}">
                    <a16:creationId xmlns:a16="http://schemas.microsoft.com/office/drawing/2014/main" id="{68837E8D-10D3-E1D8-7E00-CDF46C9B3A6C}"/>
                  </a:ext>
                </a:extLst>
              </p:cNvPr>
              <p:cNvSpPr/>
              <p:nvPr/>
            </p:nvSpPr>
            <p:spPr>
              <a:xfrm>
                <a:off x="5263490" y="2638997"/>
                <a:ext cx="54871" cy="109742"/>
              </a:xfrm>
              <a:custGeom>
                <a:avLst/>
                <a:gdLst>
                  <a:gd name="connsiteX0" fmla="*/ 5879 w 54871"/>
                  <a:gd name="connsiteY0" fmla="*/ 12346 h 109741"/>
                  <a:gd name="connsiteX1" fmla="*/ 5879 w 54871"/>
                  <a:gd name="connsiteY1" fmla="*/ 92301 h 109741"/>
                  <a:gd name="connsiteX2" fmla="*/ 29395 w 54871"/>
                  <a:gd name="connsiteY2" fmla="*/ 105627 h 109741"/>
                  <a:gd name="connsiteX3" fmla="*/ 52911 w 54871"/>
                  <a:gd name="connsiteY3" fmla="*/ 92301 h 109741"/>
                  <a:gd name="connsiteX4" fmla="*/ 52911 w 54871"/>
                  <a:gd name="connsiteY4" fmla="*/ 12346 h 109741"/>
                  <a:gd name="connsiteX5" fmla="*/ 5879 w 54871"/>
                  <a:gd name="connsiteY5" fmla="*/ 12346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871" h="109741">
                    <a:moveTo>
                      <a:pt x="5879" y="12346"/>
                    </a:moveTo>
                    <a:lnTo>
                      <a:pt x="5879" y="92301"/>
                    </a:lnTo>
                    <a:lnTo>
                      <a:pt x="29395" y="105627"/>
                    </a:lnTo>
                    <a:lnTo>
                      <a:pt x="52911" y="92301"/>
                    </a:lnTo>
                    <a:lnTo>
                      <a:pt x="52911" y="12346"/>
                    </a:lnTo>
                    <a:cubicBezTo>
                      <a:pt x="52911" y="3723"/>
                      <a:pt x="5879" y="3723"/>
                      <a:pt x="5879" y="1234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0" name="Полилиния: фигура 1719">
                <a:extLst>
                  <a:ext uri="{FF2B5EF4-FFF2-40B4-BE49-F238E27FC236}">
                    <a16:creationId xmlns:a16="http://schemas.microsoft.com/office/drawing/2014/main" id="{AE56B0D0-1018-4C47-0356-7D92BE07B4C4}"/>
                  </a:ext>
                </a:extLst>
              </p:cNvPr>
              <p:cNvSpPr/>
              <p:nvPr/>
            </p:nvSpPr>
            <p:spPr>
              <a:xfrm>
                <a:off x="5141990" y="2529451"/>
                <a:ext cx="31355" cy="39194"/>
              </a:xfrm>
              <a:custGeom>
                <a:avLst/>
                <a:gdLst>
                  <a:gd name="connsiteX0" fmla="*/ 5879 w 31354"/>
                  <a:gd name="connsiteY0" fmla="*/ 36450 h 39193"/>
                  <a:gd name="connsiteX1" fmla="*/ 21556 w 31354"/>
                  <a:gd name="connsiteY1" fmla="*/ 16069 h 39193"/>
                  <a:gd name="connsiteX2" fmla="*/ 16069 w 31354"/>
                  <a:gd name="connsiteY2" fmla="*/ 10582 h 39193"/>
                  <a:gd name="connsiteX3" fmla="*/ 9798 w 31354"/>
                  <a:gd name="connsiteY3" fmla="*/ 14502 h 39193"/>
                  <a:gd name="connsiteX4" fmla="*/ 6663 w 31354"/>
                  <a:gd name="connsiteY4" fmla="*/ 12150 h 39193"/>
                  <a:gd name="connsiteX5" fmla="*/ 16853 w 31354"/>
                  <a:gd name="connsiteY5" fmla="*/ 5879 h 39193"/>
                  <a:gd name="connsiteX6" fmla="*/ 27044 w 31354"/>
                  <a:gd name="connsiteY6" fmla="*/ 15285 h 39193"/>
                  <a:gd name="connsiteX7" fmla="*/ 12150 w 31354"/>
                  <a:gd name="connsiteY7" fmla="*/ 34098 h 39193"/>
                  <a:gd name="connsiteX8" fmla="*/ 27827 w 31354"/>
                  <a:gd name="connsiteY8" fmla="*/ 34098 h 39193"/>
                  <a:gd name="connsiteX9" fmla="*/ 27827 w 31354"/>
                  <a:gd name="connsiteY9" fmla="*/ 38018 h 39193"/>
                  <a:gd name="connsiteX10" fmla="*/ 5879 w 31354"/>
                  <a:gd name="connsiteY10" fmla="*/ 38018 h 39193"/>
                  <a:gd name="connsiteX11" fmla="*/ 5879 w 31354"/>
                  <a:gd name="connsiteY11" fmla="*/ 36450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36450"/>
                    </a:moveTo>
                    <a:cubicBezTo>
                      <a:pt x="5879" y="25476"/>
                      <a:pt x="21556" y="23908"/>
                      <a:pt x="21556" y="16069"/>
                    </a:cubicBezTo>
                    <a:cubicBezTo>
                      <a:pt x="21556" y="12934"/>
                      <a:pt x="19205" y="10582"/>
                      <a:pt x="16069" y="10582"/>
                    </a:cubicBezTo>
                    <a:cubicBezTo>
                      <a:pt x="13718" y="10582"/>
                      <a:pt x="11366" y="12150"/>
                      <a:pt x="9798" y="14502"/>
                    </a:cubicBezTo>
                    <a:lnTo>
                      <a:pt x="6663" y="12150"/>
                    </a:lnTo>
                    <a:cubicBezTo>
                      <a:pt x="8231" y="9015"/>
                      <a:pt x="12150" y="5879"/>
                      <a:pt x="16853" y="5879"/>
                    </a:cubicBezTo>
                    <a:cubicBezTo>
                      <a:pt x="22340" y="5879"/>
                      <a:pt x="27044" y="9798"/>
                      <a:pt x="27044" y="15285"/>
                    </a:cubicBezTo>
                    <a:cubicBezTo>
                      <a:pt x="27044" y="25476"/>
                      <a:pt x="12150" y="27044"/>
                      <a:pt x="12150" y="34098"/>
                    </a:cubicBezTo>
                    <a:lnTo>
                      <a:pt x="27827" y="34098"/>
                    </a:lnTo>
                    <a:lnTo>
                      <a:pt x="27827" y="38018"/>
                    </a:lnTo>
                    <a:lnTo>
                      <a:pt x="5879" y="38018"/>
                    </a:lnTo>
                    <a:cubicBezTo>
                      <a:pt x="5879" y="38018"/>
                      <a:pt x="5879" y="37234"/>
                      <a:pt x="5879" y="364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1" name="Полилиния: фигура 1720">
                <a:extLst>
                  <a:ext uri="{FF2B5EF4-FFF2-40B4-BE49-F238E27FC236}">
                    <a16:creationId xmlns:a16="http://schemas.microsoft.com/office/drawing/2014/main" id="{9D747B70-5818-7F20-D0BA-66FB4A0D8C69}"/>
                  </a:ext>
                </a:extLst>
              </p:cNvPr>
              <p:cNvSpPr/>
              <p:nvPr/>
            </p:nvSpPr>
            <p:spPr>
              <a:xfrm>
                <a:off x="5172561" y="2531019"/>
                <a:ext cx="31355" cy="39194"/>
              </a:xfrm>
              <a:custGeom>
                <a:avLst/>
                <a:gdLst>
                  <a:gd name="connsiteX0" fmla="*/ 5879 w 31354"/>
                  <a:gd name="connsiteY0" fmla="*/ 5879 h 39193"/>
                  <a:gd name="connsiteX1" fmla="*/ 16069 w 31354"/>
                  <a:gd name="connsiteY1" fmla="*/ 5879 h 39193"/>
                  <a:gd name="connsiteX2" fmla="*/ 31747 w 31354"/>
                  <a:gd name="connsiteY2" fmla="*/ 21556 h 39193"/>
                  <a:gd name="connsiteX3" fmla="*/ 16069 w 31354"/>
                  <a:gd name="connsiteY3" fmla="*/ 37234 h 39193"/>
                  <a:gd name="connsiteX4" fmla="*/ 5879 w 31354"/>
                  <a:gd name="connsiteY4" fmla="*/ 37234 h 39193"/>
                  <a:gd name="connsiteX5" fmla="*/ 5879 w 31354"/>
                  <a:gd name="connsiteY5" fmla="*/ 5879 h 39193"/>
                  <a:gd name="connsiteX6" fmla="*/ 16069 w 31354"/>
                  <a:gd name="connsiteY6" fmla="*/ 33315 h 39193"/>
                  <a:gd name="connsiteX7" fmla="*/ 27827 w 31354"/>
                  <a:gd name="connsiteY7" fmla="*/ 21556 h 39193"/>
                  <a:gd name="connsiteX8" fmla="*/ 16069 w 31354"/>
                  <a:gd name="connsiteY8" fmla="*/ 9798 h 39193"/>
                  <a:gd name="connsiteX9" fmla="*/ 10582 w 31354"/>
                  <a:gd name="connsiteY9" fmla="*/ 9798 h 39193"/>
                  <a:gd name="connsiteX10" fmla="*/ 10582 w 31354"/>
                  <a:gd name="connsiteY10" fmla="*/ 33315 h 39193"/>
                  <a:gd name="connsiteX11" fmla="*/ 16069 w 31354"/>
                  <a:gd name="connsiteY11" fmla="*/ 3331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5879"/>
                    </a:moveTo>
                    <a:lnTo>
                      <a:pt x="16069" y="5879"/>
                    </a:lnTo>
                    <a:cubicBezTo>
                      <a:pt x="25476" y="5879"/>
                      <a:pt x="31747" y="11366"/>
                      <a:pt x="31747" y="21556"/>
                    </a:cubicBezTo>
                    <a:cubicBezTo>
                      <a:pt x="31747" y="31747"/>
                      <a:pt x="25476" y="37234"/>
                      <a:pt x="16069" y="37234"/>
                    </a:cubicBezTo>
                    <a:lnTo>
                      <a:pt x="5879" y="37234"/>
                    </a:lnTo>
                    <a:lnTo>
                      <a:pt x="5879" y="5879"/>
                    </a:lnTo>
                    <a:close/>
                    <a:moveTo>
                      <a:pt x="16069" y="33315"/>
                    </a:moveTo>
                    <a:cubicBezTo>
                      <a:pt x="23124" y="33315"/>
                      <a:pt x="27827" y="29395"/>
                      <a:pt x="27827" y="21556"/>
                    </a:cubicBezTo>
                    <a:cubicBezTo>
                      <a:pt x="27827" y="13718"/>
                      <a:pt x="23124" y="9798"/>
                      <a:pt x="16069" y="9798"/>
                    </a:cubicBezTo>
                    <a:lnTo>
                      <a:pt x="10582" y="9798"/>
                    </a:lnTo>
                    <a:lnTo>
                      <a:pt x="10582" y="33315"/>
                    </a:lnTo>
                    <a:lnTo>
                      <a:pt x="16069" y="333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2" name="Полилиния: фигура 1721">
                <a:extLst>
                  <a:ext uri="{FF2B5EF4-FFF2-40B4-BE49-F238E27FC236}">
                    <a16:creationId xmlns:a16="http://schemas.microsoft.com/office/drawing/2014/main" id="{B0B4AD9A-0122-48DD-7D40-866BD17F5FFE}"/>
                  </a:ext>
                </a:extLst>
              </p:cNvPr>
              <p:cNvSpPr/>
              <p:nvPr/>
            </p:nvSpPr>
            <p:spPr>
              <a:xfrm>
                <a:off x="5141990" y="2574132"/>
                <a:ext cx="23516" cy="39194"/>
              </a:xfrm>
              <a:custGeom>
                <a:avLst/>
                <a:gdLst>
                  <a:gd name="connsiteX0" fmla="*/ 5879 w 23516"/>
                  <a:gd name="connsiteY0" fmla="*/ 33315 h 39193"/>
                  <a:gd name="connsiteX1" fmla="*/ 12934 w 23516"/>
                  <a:gd name="connsiteY1" fmla="*/ 33315 h 39193"/>
                  <a:gd name="connsiteX2" fmla="*/ 12934 w 23516"/>
                  <a:gd name="connsiteY2" fmla="*/ 12934 h 39193"/>
                  <a:gd name="connsiteX3" fmla="*/ 12934 w 23516"/>
                  <a:gd name="connsiteY3" fmla="*/ 11366 h 39193"/>
                  <a:gd name="connsiteX4" fmla="*/ 12934 w 23516"/>
                  <a:gd name="connsiteY4" fmla="*/ 11366 h 39193"/>
                  <a:gd name="connsiteX5" fmla="*/ 11366 w 23516"/>
                  <a:gd name="connsiteY5" fmla="*/ 12934 h 39193"/>
                  <a:gd name="connsiteX6" fmla="*/ 8231 w 23516"/>
                  <a:gd name="connsiteY6" fmla="*/ 16069 h 39193"/>
                  <a:gd name="connsiteX7" fmla="*/ 5879 w 23516"/>
                  <a:gd name="connsiteY7" fmla="*/ 12934 h 39193"/>
                  <a:gd name="connsiteX8" fmla="*/ 13718 w 23516"/>
                  <a:gd name="connsiteY8" fmla="*/ 5879 h 39193"/>
                  <a:gd name="connsiteX9" fmla="*/ 17637 w 23516"/>
                  <a:gd name="connsiteY9" fmla="*/ 5879 h 39193"/>
                  <a:gd name="connsiteX10" fmla="*/ 17637 w 23516"/>
                  <a:gd name="connsiteY10" fmla="*/ 33315 h 39193"/>
                  <a:gd name="connsiteX11" fmla="*/ 24692 w 23516"/>
                  <a:gd name="connsiteY11" fmla="*/ 33315 h 39193"/>
                  <a:gd name="connsiteX12" fmla="*/ 24692 w 23516"/>
                  <a:gd name="connsiteY12" fmla="*/ 37234 h 39193"/>
                  <a:gd name="connsiteX13" fmla="*/ 5879 w 23516"/>
                  <a:gd name="connsiteY13" fmla="*/ 37234 h 39193"/>
                  <a:gd name="connsiteX14" fmla="*/ 5879 w 23516"/>
                  <a:gd name="connsiteY14" fmla="*/ 3331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16" h="39193">
                    <a:moveTo>
                      <a:pt x="5879" y="33315"/>
                    </a:moveTo>
                    <a:lnTo>
                      <a:pt x="12934" y="33315"/>
                    </a:lnTo>
                    <a:lnTo>
                      <a:pt x="12934" y="12934"/>
                    </a:lnTo>
                    <a:cubicBezTo>
                      <a:pt x="12934" y="12150"/>
                      <a:pt x="12934" y="11366"/>
                      <a:pt x="12934" y="11366"/>
                    </a:cubicBezTo>
                    <a:lnTo>
                      <a:pt x="12934" y="11366"/>
                    </a:lnTo>
                    <a:cubicBezTo>
                      <a:pt x="12934" y="11366"/>
                      <a:pt x="12934" y="12150"/>
                      <a:pt x="11366" y="12934"/>
                    </a:cubicBezTo>
                    <a:lnTo>
                      <a:pt x="8231" y="16069"/>
                    </a:lnTo>
                    <a:lnTo>
                      <a:pt x="5879" y="12934"/>
                    </a:lnTo>
                    <a:lnTo>
                      <a:pt x="13718" y="5879"/>
                    </a:lnTo>
                    <a:lnTo>
                      <a:pt x="17637" y="5879"/>
                    </a:lnTo>
                    <a:lnTo>
                      <a:pt x="17637" y="33315"/>
                    </a:lnTo>
                    <a:lnTo>
                      <a:pt x="24692" y="33315"/>
                    </a:lnTo>
                    <a:lnTo>
                      <a:pt x="24692" y="37234"/>
                    </a:lnTo>
                    <a:lnTo>
                      <a:pt x="5879" y="37234"/>
                    </a:lnTo>
                    <a:lnTo>
                      <a:pt x="5879" y="333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3" name="Полилиния: фигура 1722">
                <a:extLst>
                  <a:ext uri="{FF2B5EF4-FFF2-40B4-BE49-F238E27FC236}">
                    <a16:creationId xmlns:a16="http://schemas.microsoft.com/office/drawing/2014/main" id="{1E92B97A-BB91-44F7-1037-A4EAA0909722}"/>
                  </a:ext>
                </a:extLst>
              </p:cNvPr>
              <p:cNvSpPr/>
              <p:nvPr/>
            </p:nvSpPr>
            <p:spPr>
              <a:xfrm>
                <a:off x="5167074" y="2574132"/>
                <a:ext cx="31355" cy="39194"/>
              </a:xfrm>
              <a:custGeom>
                <a:avLst/>
                <a:gdLst>
                  <a:gd name="connsiteX0" fmla="*/ 6663 w 31354"/>
                  <a:gd name="connsiteY0" fmla="*/ 26260 h 39193"/>
                  <a:gd name="connsiteX1" fmla="*/ 21556 w 31354"/>
                  <a:gd name="connsiteY1" fmla="*/ 5879 h 39193"/>
                  <a:gd name="connsiteX2" fmla="*/ 26260 w 31354"/>
                  <a:gd name="connsiteY2" fmla="*/ 5879 h 39193"/>
                  <a:gd name="connsiteX3" fmla="*/ 26260 w 31354"/>
                  <a:gd name="connsiteY3" fmla="*/ 25476 h 39193"/>
                  <a:gd name="connsiteX4" fmla="*/ 30179 w 31354"/>
                  <a:gd name="connsiteY4" fmla="*/ 25476 h 39193"/>
                  <a:gd name="connsiteX5" fmla="*/ 30179 w 31354"/>
                  <a:gd name="connsiteY5" fmla="*/ 29395 h 39193"/>
                  <a:gd name="connsiteX6" fmla="*/ 26260 w 31354"/>
                  <a:gd name="connsiteY6" fmla="*/ 29395 h 39193"/>
                  <a:gd name="connsiteX7" fmla="*/ 26260 w 31354"/>
                  <a:gd name="connsiteY7" fmla="*/ 38018 h 39193"/>
                  <a:gd name="connsiteX8" fmla="*/ 21556 w 31354"/>
                  <a:gd name="connsiteY8" fmla="*/ 38018 h 39193"/>
                  <a:gd name="connsiteX9" fmla="*/ 21556 w 31354"/>
                  <a:gd name="connsiteY9" fmla="*/ 29395 h 39193"/>
                  <a:gd name="connsiteX10" fmla="*/ 5879 w 31354"/>
                  <a:gd name="connsiteY10" fmla="*/ 29395 h 39193"/>
                  <a:gd name="connsiteX11" fmla="*/ 5879 w 31354"/>
                  <a:gd name="connsiteY11" fmla="*/ 26260 h 39193"/>
                  <a:gd name="connsiteX12" fmla="*/ 22340 w 31354"/>
                  <a:gd name="connsiteY12" fmla="*/ 25476 h 39193"/>
                  <a:gd name="connsiteX13" fmla="*/ 22340 w 31354"/>
                  <a:gd name="connsiteY13" fmla="*/ 13718 h 39193"/>
                  <a:gd name="connsiteX14" fmla="*/ 22340 w 31354"/>
                  <a:gd name="connsiteY14" fmla="*/ 10582 h 39193"/>
                  <a:gd name="connsiteX15" fmla="*/ 22340 w 31354"/>
                  <a:gd name="connsiteY15" fmla="*/ 10582 h 39193"/>
                  <a:gd name="connsiteX16" fmla="*/ 20773 w 31354"/>
                  <a:gd name="connsiteY16" fmla="*/ 12934 h 39193"/>
                  <a:gd name="connsiteX17" fmla="*/ 12150 w 31354"/>
                  <a:gd name="connsiteY17" fmla="*/ 24692 h 39193"/>
                  <a:gd name="connsiteX18" fmla="*/ 12150 w 31354"/>
                  <a:gd name="connsiteY18" fmla="*/ 24692 h 39193"/>
                  <a:gd name="connsiteX19" fmla="*/ 22340 w 31354"/>
                  <a:gd name="connsiteY19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54" h="39193">
                    <a:moveTo>
                      <a:pt x="6663" y="26260"/>
                    </a:moveTo>
                    <a:lnTo>
                      <a:pt x="21556" y="5879"/>
                    </a:lnTo>
                    <a:lnTo>
                      <a:pt x="26260" y="5879"/>
                    </a:lnTo>
                    <a:lnTo>
                      <a:pt x="26260" y="25476"/>
                    </a:lnTo>
                    <a:lnTo>
                      <a:pt x="30179" y="25476"/>
                    </a:lnTo>
                    <a:lnTo>
                      <a:pt x="30179" y="29395"/>
                    </a:lnTo>
                    <a:lnTo>
                      <a:pt x="26260" y="29395"/>
                    </a:lnTo>
                    <a:lnTo>
                      <a:pt x="26260" y="38018"/>
                    </a:lnTo>
                    <a:lnTo>
                      <a:pt x="21556" y="38018"/>
                    </a:lnTo>
                    <a:lnTo>
                      <a:pt x="21556" y="29395"/>
                    </a:lnTo>
                    <a:lnTo>
                      <a:pt x="5879" y="29395"/>
                    </a:lnTo>
                    <a:lnTo>
                      <a:pt x="5879" y="26260"/>
                    </a:lnTo>
                    <a:close/>
                    <a:moveTo>
                      <a:pt x="22340" y="25476"/>
                    </a:moveTo>
                    <a:lnTo>
                      <a:pt x="22340" y="13718"/>
                    </a:lnTo>
                    <a:cubicBezTo>
                      <a:pt x="22340" y="12150"/>
                      <a:pt x="22340" y="10582"/>
                      <a:pt x="22340" y="10582"/>
                    </a:cubicBezTo>
                    <a:lnTo>
                      <a:pt x="22340" y="10582"/>
                    </a:lnTo>
                    <a:cubicBezTo>
                      <a:pt x="22340" y="10582"/>
                      <a:pt x="21556" y="12150"/>
                      <a:pt x="20773" y="12934"/>
                    </a:cubicBezTo>
                    <a:lnTo>
                      <a:pt x="12150" y="24692"/>
                    </a:lnTo>
                    <a:lnTo>
                      <a:pt x="12150" y="24692"/>
                    </a:lnTo>
                    <a:lnTo>
                      <a:pt x="22340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4" name="Полилиния: фигура 1723">
                <a:extLst>
                  <a:ext uri="{FF2B5EF4-FFF2-40B4-BE49-F238E27FC236}">
                    <a16:creationId xmlns:a16="http://schemas.microsoft.com/office/drawing/2014/main" id="{50A8814F-4DBD-1D0D-F826-D25ADAC4D8BE}"/>
                  </a:ext>
                </a:extLst>
              </p:cNvPr>
              <p:cNvSpPr/>
              <p:nvPr/>
            </p:nvSpPr>
            <p:spPr>
              <a:xfrm>
                <a:off x="5381854" y="2573348"/>
                <a:ext cx="31355" cy="39194"/>
              </a:xfrm>
              <a:custGeom>
                <a:avLst/>
                <a:gdLst>
                  <a:gd name="connsiteX0" fmla="*/ 11366 w 31354"/>
                  <a:gd name="connsiteY0" fmla="*/ 20773 h 39193"/>
                  <a:gd name="connsiteX1" fmla="*/ 7447 w 31354"/>
                  <a:gd name="connsiteY1" fmla="*/ 14502 h 39193"/>
                  <a:gd name="connsiteX2" fmla="*/ 17637 w 31354"/>
                  <a:gd name="connsiteY2" fmla="*/ 5879 h 39193"/>
                  <a:gd name="connsiteX3" fmla="*/ 27827 w 31354"/>
                  <a:gd name="connsiteY3" fmla="*/ 14502 h 39193"/>
                  <a:gd name="connsiteX4" fmla="*/ 23908 w 31354"/>
                  <a:gd name="connsiteY4" fmla="*/ 23124 h 39193"/>
                  <a:gd name="connsiteX5" fmla="*/ 27827 w 31354"/>
                  <a:gd name="connsiteY5" fmla="*/ 30179 h 39193"/>
                  <a:gd name="connsiteX6" fmla="*/ 16853 w 31354"/>
                  <a:gd name="connsiteY6" fmla="*/ 39585 h 39193"/>
                  <a:gd name="connsiteX7" fmla="*/ 5879 w 31354"/>
                  <a:gd name="connsiteY7" fmla="*/ 30179 h 39193"/>
                  <a:gd name="connsiteX8" fmla="*/ 11366 w 31354"/>
                  <a:gd name="connsiteY8" fmla="*/ 20773 h 39193"/>
                  <a:gd name="connsiteX9" fmla="*/ 16853 w 31354"/>
                  <a:gd name="connsiteY9" fmla="*/ 34882 h 39193"/>
                  <a:gd name="connsiteX10" fmla="*/ 23124 w 31354"/>
                  <a:gd name="connsiteY10" fmla="*/ 29395 h 39193"/>
                  <a:gd name="connsiteX11" fmla="*/ 14502 w 31354"/>
                  <a:gd name="connsiteY11" fmla="*/ 22340 h 39193"/>
                  <a:gd name="connsiteX12" fmla="*/ 10582 w 31354"/>
                  <a:gd name="connsiteY12" fmla="*/ 28611 h 39193"/>
                  <a:gd name="connsiteX13" fmla="*/ 16853 w 31354"/>
                  <a:gd name="connsiteY13" fmla="*/ 34882 h 39193"/>
                  <a:gd name="connsiteX14" fmla="*/ 23124 w 31354"/>
                  <a:gd name="connsiteY14" fmla="*/ 14502 h 39193"/>
                  <a:gd name="connsiteX15" fmla="*/ 17637 w 31354"/>
                  <a:gd name="connsiteY15" fmla="*/ 9798 h 39193"/>
                  <a:gd name="connsiteX16" fmla="*/ 12150 w 31354"/>
                  <a:gd name="connsiteY16" fmla="*/ 14502 h 39193"/>
                  <a:gd name="connsiteX17" fmla="*/ 19989 w 31354"/>
                  <a:gd name="connsiteY17" fmla="*/ 20773 h 39193"/>
                  <a:gd name="connsiteX18" fmla="*/ 23124 w 31354"/>
                  <a:gd name="connsiteY18" fmla="*/ 1450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354" h="39193">
                    <a:moveTo>
                      <a:pt x="11366" y="20773"/>
                    </a:moveTo>
                    <a:cubicBezTo>
                      <a:pt x="9015" y="19205"/>
                      <a:pt x="7447" y="17637"/>
                      <a:pt x="7447" y="14502"/>
                    </a:cubicBezTo>
                    <a:cubicBezTo>
                      <a:pt x="7447" y="9798"/>
                      <a:pt x="10582" y="5879"/>
                      <a:pt x="17637" y="5879"/>
                    </a:cubicBezTo>
                    <a:cubicBezTo>
                      <a:pt x="23124" y="5879"/>
                      <a:pt x="27827" y="9015"/>
                      <a:pt x="27827" y="14502"/>
                    </a:cubicBezTo>
                    <a:cubicBezTo>
                      <a:pt x="27827" y="18421"/>
                      <a:pt x="24692" y="21556"/>
                      <a:pt x="23908" y="23124"/>
                    </a:cubicBezTo>
                    <a:cubicBezTo>
                      <a:pt x="26260" y="24692"/>
                      <a:pt x="27827" y="26260"/>
                      <a:pt x="27827" y="30179"/>
                    </a:cubicBezTo>
                    <a:cubicBezTo>
                      <a:pt x="27827" y="34882"/>
                      <a:pt x="23908" y="39585"/>
                      <a:pt x="16853" y="39585"/>
                    </a:cubicBezTo>
                    <a:cubicBezTo>
                      <a:pt x="10582" y="39585"/>
                      <a:pt x="5879" y="35666"/>
                      <a:pt x="5879" y="30179"/>
                    </a:cubicBezTo>
                    <a:cubicBezTo>
                      <a:pt x="5879" y="24692"/>
                      <a:pt x="9798" y="21556"/>
                      <a:pt x="11366" y="20773"/>
                    </a:cubicBezTo>
                    <a:moveTo>
                      <a:pt x="16853" y="34882"/>
                    </a:moveTo>
                    <a:cubicBezTo>
                      <a:pt x="19989" y="34882"/>
                      <a:pt x="23124" y="32531"/>
                      <a:pt x="23124" y="29395"/>
                    </a:cubicBezTo>
                    <a:cubicBezTo>
                      <a:pt x="23124" y="25476"/>
                      <a:pt x="18421" y="24692"/>
                      <a:pt x="14502" y="22340"/>
                    </a:cubicBezTo>
                    <a:cubicBezTo>
                      <a:pt x="13718" y="23124"/>
                      <a:pt x="10582" y="25476"/>
                      <a:pt x="10582" y="28611"/>
                    </a:cubicBezTo>
                    <a:cubicBezTo>
                      <a:pt x="10582" y="32531"/>
                      <a:pt x="13718" y="34882"/>
                      <a:pt x="16853" y="34882"/>
                    </a:cubicBezTo>
                    <a:moveTo>
                      <a:pt x="23124" y="14502"/>
                    </a:moveTo>
                    <a:cubicBezTo>
                      <a:pt x="23124" y="11366"/>
                      <a:pt x="20773" y="9798"/>
                      <a:pt x="17637" y="9798"/>
                    </a:cubicBezTo>
                    <a:cubicBezTo>
                      <a:pt x="14502" y="9798"/>
                      <a:pt x="12150" y="12150"/>
                      <a:pt x="12150" y="14502"/>
                    </a:cubicBezTo>
                    <a:cubicBezTo>
                      <a:pt x="12150" y="18421"/>
                      <a:pt x="16069" y="19205"/>
                      <a:pt x="19989" y="20773"/>
                    </a:cubicBezTo>
                    <a:cubicBezTo>
                      <a:pt x="20773" y="20773"/>
                      <a:pt x="23124" y="17637"/>
                      <a:pt x="23124" y="1450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5" name="Полилиния: фигура 1724">
                <a:extLst>
                  <a:ext uri="{FF2B5EF4-FFF2-40B4-BE49-F238E27FC236}">
                    <a16:creationId xmlns:a16="http://schemas.microsoft.com/office/drawing/2014/main" id="{C72152D3-BFDD-4429-8571-527293CEC916}"/>
                  </a:ext>
                </a:extLst>
              </p:cNvPr>
              <p:cNvSpPr/>
              <p:nvPr/>
            </p:nvSpPr>
            <p:spPr>
              <a:xfrm>
                <a:off x="5414777" y="2574132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23124 w 23516"/>
                  <a:gd name="connsiteY1" fmla="*/ 5879 h 39193"/>
                  <a:gd name="connsiteX2" fmla="*/ 23124 w 23516"/>
                  <a:gd name="connsiteY2" fmla="*/ 9798 h 39193"/>
                  <a:gd name="connsiteX3" fmla="*/ 9798 w 23516"/>
                  <a:gd name="connsiteY3" fmla="*/ 9798 h 39193"/>
                  <a:gd name="connsiteX4" fmla="*/ 9798 w 23516"/>
                  <a:gd name="connsiteY4" fmla="*/ 19989 h 39193"/>
                  <a:gd name="connsiteX5" fmla="*/ 21556 w 23516"/>
                  <a:gd name="connsiteY5" fmla="*/ 19989 h 39193"/>
                  <a:gd name="connsiteX6" fmla="*/ 21556 w 23516"/>
                  <a:gd name="connsiteY6" fmla="*/ 23908 h 39193"/>
                  <a:gd name="connsiteX7" fmla="*/ 9798 w 23516"/>
                  <a:gd name="connsiteY7" fmla="*/ 23908 h 39193"/>
                  <a:gd name="connsiteX8" fmla="*/ 9798 w 23516"/>
                  <a:gd name="connsiteY8" fmla="*/ 37234 h 39193"/>
                  <a:gd name="connsiteX9" fmla="*/ 5879 w 23516"/>
                  <a:gd name="connsiteY9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23124" y="5879"/>
                    </a:lnTo>
                    <a:lnTo>
                      <a:pt x="23124" y="9798"/>
                    </a:lnTo>
                    <a:lnTo>
                      <a:pt x="9798" y="9798"/>
                    </a:lnTo>
                    <a:lnTo>
                      <a:pt x="9798" y="19989"/>
                    </a:lnTo>
                    <a:lnTo>
                      <a:pt x="21556" y="19989"/>
                    </a:lnTo>
                    <a:lnTo>
                      <a:pt x="21556" y="23908"/>
                    </a:lnTo>
                    <a:lnTo>
                      <a:pt x="9798" y="23908"/>
                    </a:lnTo>
                    <a:lnTo>
                      <a:pt x="9798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6" name="Полилиния: фигура 1725">
                <a:extLst>
                  <a:ext uri="{FF2B5EF4-FFF2-40B4-BE49-F238E27FC236}">
                    <a16:creationId xmlns:a16="http://schemas.microsoft.com/office/drawing/2014/main" id="{3A407E72-EAB8-9973-4043-15547C15BE73}"/>
                  </a:ext>
                </a:extLst>
              </p:cNvPr>
              <p:cNvSpPr/>
              <p:nvPr/>
            </p:nvSpPr>
            <p:spPr>
              <a:xfrm>
                <a:off x="5143557" y="2487122"/>
                <a:ext cx="31355" cy="39194"/>
              </a:xfrm>
              <a:custGeom>
                <a:avLst/>
                <a:gdLst>
                  <a:gd name="connsiteX0" fmla="*/ 5879 w 31354"/>
                  <a:gd name="connsiteY0" fmla="*/ 5879 h 39193"/>
                  <a:gd name="connsiteX1" fmla="*/ 24692 w 31354"/>
                  <a:gd name="connsiteY1" fmla="*/ 5879 h 39193"/>
                  <a:gd name="connsiteX2" fmla="*/ 24692 w 31354"/>
                  <a:gd name="connsiteY2" fmla="*/ 9798 h 39193"/>
                  <a:gd name="connsiteX3" fmla="*/ 10582 w 31354"/>
                  <a:gd name="connsiteY3" fmla="*/ 9798 h 39193"/>
                  <a:gd name="connsiteX4" fmla="*/ 10582 w 31354"/>
                  <a:gd name="connsiteY4" fmla="*/ 19989 h 39193"/>
                  <a:gd name="connsiteX5" fmla="*/ 21556 w 31354"/>
                  <a:gd name="connsiteY5" fmla="*/ 19989 h 39193"/>
                  <a:gd name="connsiteX6" fmla="*/ 21556 w 31354"/>
                  <a:gd name="connsiteY6" fmla="*/ 23908 h 39193"/>
                  <a:gd name="connsiteX7" fmla="*/ 10582 w 31354"/>
                  <a:gd name="connsiteY7" fmla="*/ 23908 h 39193"/>
                  <a:gd name="connsiteX8" fmla="*/ 10582 w 31354"/>
                  <a:gd name="connsiteY8" fmla="*/ 34098 h 39193"/>
                  <a:gd name="connsiteX9" fmla="*/ 25476 w 31354"/>
                  <a:gd name="connsiteY9" fmla="*/ 34098 h 39193"/>
                  <a:gd name="connsiteX10" fmla="*/ 25476 w 31354"/>
                  <a:gd name="connsiteY10" fmla="*/ 38018 h 39193"/>
                  <a:gd name="connsiteX11" fmla="*/ 5879 w 31354"/>
                  <a:gd name="connsiteY11" fmla="*/ 38018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5879"/>
                    </a:moveTo>
                    <a:lnTo>
                      <a:pt x="24692" y="5879"/>
                    </a:lnTo>
                    <a:lnTo>
                      <a:pt x="24692" y="9798"/>
                    </a:lnTo>
                    <a:lnTo>
                      <a:pt x="10582" y="9798"/>
                    </a:lnTo>
                    <a:lnTo>
                      <a:pt x="10582" y="19989"/>
                    </a:lnTo>
                    <a:lnTo>
                      <a:pt x="21556" y="19989"/>
                    </a:lnTo>
                    <a:lnTo>
                      <a:pt x="21556" y="23908"/>
                    </a:lnTo>
                    <a:lnTo>
                      <a:pt x="10582" y="23908"/>
                    </a:lnTo>
                    <a:lnTo>
                      <a:pt x="10582" y="34098"/>
                    </a:lnTo>
                    <a:lnTo>
                      <a:pt x="25476" y="34098"/>
                    </a:lnTo>
                    <a:lnTo>
                      <a:pt x="25476" y="38018"/>
                    </a:lnTo>
                    <a:lnTo>
                      <a:pt x="5879" y="380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7" name="Полилиния: фигура 1726">
                <a:extLst>
                  <a:ext uri="{FF2B5EF4-FFF2-40B4-BE49-F238E27FC236}">
                    <a16:creationId xmlns:a16="http://schemas.microsoft.com/office/drawing/2014/main" id="{329938C1-6C60-F96D-ADC1-1F4AF7047FD1}"/>
                  </a:ext>
                </a:extLst>
              </p:cNvPr>
              <p:cNvSpPr/>
              <p:nvPr/>
            </p:nvSpPr>
            <p:spPr>
              <a:xfrm>
                <a:off x="5169425" y="2487122"/>
                <a:ext cx="31355" cy="39194"/>
              </a:xfrm>
              <a:custGeom>
                <a:avLst/>
                <a:gdLst>
                  <a:gd name="connsiteX0" fmla="*/ 16853 w 31354"/>
                  <a:gd name="connsiteY0" fmla="*/ 5879 h 39193"/>
                  <a:gd name="connsiteX1" fmla="*/ 21556 w 31354"/>
                  <a:gd name="connsiteY1" fmla="*/ 5879 h 39193"/>
                  <a:gd name="connsiteX2" fmla="*/ 32531 w 31354"/>
                  <a:gd name="connsiteY2" fmla="*/ 37234 h 39193"/>
                  <a:gd name="connsiteX3" fmla="*/ 27827 w 31354"/>
                  <a:gd name="connsiteY3" fmla="*/ 37234 h 39193"/>
                  <a:gd name="connsiteX4" fmla="*/ 24692 w 31354"/>
                  <a:gd name="connsiteY4" fmla="*/ 27827 h 39193"/>
                  <a:gd name="connsiteX5" fmla="*/ 13718 w 31354"/>
                  <a:gd name="connsiteY5" fmla="*/ 27827 h 39193"/>
                  <a:gd name="connsiteX6" fmla="*/ 10582 w 31354"/>
                  <a:gd name="connsiteY6" fmla="*/ 37234 h 39193"/>
                  <a:gd name="connsiteX7" fmla="*/ 5879 w 31354"/>
                  <a:gd name="connsiteY7" fmla="*/ 37234 h 39193"/>
                  <a:gd name="connsiteX8" fmla="*/ 16853 w 31354"/>
                  <a:gd name="connsiteY8" fmla="*/ 5879 h 39193"/>
                  <a:gd name="connsiteX9" fmla="*/ 23908 w 31354"/>
                  <a:gd name="connsiteY9" fmla="*/ 24692 h 39193"/>
                  <a:gd name="connsiteX10" fmla="*/ 20773 w 31354"/>
                  <a:gd name="connsiteY10" fmla="*/ 14502 h 39193"/>
                  <a:gd name="connsiteX11" fmla="*/ 19205 w 31354"/>
                  <a:gd name="connsiteY11" fmla="*/ 9798 h 39193"/>
                  <a:gd name="connsiteX12" fmla="*/ 19205 w 31354"/>
                  <a:gd name="connsiteY12" fmla="*/ 9798 h 39193"/>
                  <a:gd name="connsiteX13" fmla="*/ 17637 w 31354"/>
                  <a:gd name="connsiteY13" fmla="*/ 14502 h 39193"/>
                  <a:gd name="connsiteX14" fmla="*/ 14502 w 31354"/>
                  <a:gd name="connsiteY14" fmla="*/ 24692 h 39193"/>
                  <a:gd name="connsiteX15" fmla="*/ 23908 w 31354"/>
                  <a:gd name="connsiteY15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54" h="39193">
                    <a:moveTo>
                      <a:pt x="16853" y="5879"/>
                    </a:moveTo>
                    <a:lnTo>
                      <a:pt x="21556" y="5879"/>
                    </a:lnTo>
                    <a:lnTo>
                      <a:pt x="32531" y="37234"/>
                    </a:lnTo>
                    <a:lnTo>
                      <a:pt x="27827" y="37234"/>
                    </a:lnTo>
                    <a:lnTo>
                      <a:pt x="24692" y="27827"/>
                    </a:lnTo>
                    <a:lnTo>
                      <a:pt x="13718" y="27827"/>
                    </a:lnTo>
                    <a:lnTo>
                      <a:pt x="10582" y="37234"/>
                    </a:lnTo>
                    <a:lnTo>
                      <a:pt x="5879" y="37234"/>
                    </a:lnTo>
                    <a:lnTo>
                      <a:pt x="16853" y="5879"/>
                    </a:lnTo>
                    <a:close/>
                    <a:moveTo>
                      <a:pt x="23908" y="24692"/>
                    </a:moveTo>
                    <a:lnTo>
                      <a:pt x="20773" y="14502"/>
                    </a:lnTo>
                    <a:cubicBezTo>
                      <a:pt x="19989" y="12934"/>
                      <a:pt x="19205" y="9798"/>
                      <a:pt x="19205" y="9798"/>
                    </a:cubicBezTo>
                    <a:lnTo>
                      <a:pt x="19205" y="9798"/>
                    </a:lnTo>
                    <a:cubicBezTo>
                      <a:pt x="19205" y="9798"/>
                      <a:pt x="18421" y="12934"/>
                      <a:pt x="17637" y="14502"/>
                    </a:cubicBezTo>
                    <a:lnTo>
                      <a:pt x="14502" y="24692"/>
                    </a:lnTo>
                    <a:lnTo>
                      <a:pt x="23908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8" name="Полилиния: фигура 1727">
                <a:extLst>
                  <a:ext uri="{FF2B5EF4-FFF2-40B4-BE49-F238E27FC236}">
                    <a16:creationId xmlns:a16="http://schemas.microsoft.com/office/drawing/2014/main" id="{7178BA12-5EF3-B2FE-684E-976FD31C09AD}"/>
                  </a:ext>
                </a:extLst>
              </p:cNvPr>
              <p:cNvSpPr/>
              <p:nvPr/>
            </p:nvSpPr>
            <p:spPr>
              <a:xfrm>
                <a:off x="5376367" y="2487122"/>
                <a:ext cx="31355" cy="39194"/>
              </a:xfrm>
              <a:custGeom>
                <a:avLst/>
                <a:gdLst>
                  <a:gd name="connsiteX0" fmla="*/ 6663 w 31354"/>
                  <a:gd name="connsiteY0" fmla="*/ 26260 h 39193"/>
                  <a:gd name="connsiteX1" fmla="*/ 21556 w 31354"/>
                  <a:gd name="connsiteY1" fmla="*/ 5879 h 39193"/>
                  <a:gd name="connsiteX2" fmla="*/ 26260 w 31354"/>
                  <a:gd name="connsiteY2" fmla="*/ 5879 h 39193"/>
                  <a:gd name="connsiteX3" fmla="*/ 26260 w 31354"/>
                  <a:gd name="connsiteY3" fmla="*/ 25476 h 39193"/>
                  <a:gd name="connsiteX4" fmla="*/ 30179 w 31354"/>
                  <a:gd name="connsiteY4" fmla="*/ 25476 h 39193"/>
                  <a:gd name="connsiteX5" fmla="*/ 30179 w 31354"/>
                  <a:gd name="connsiteY5" fmla="*/ 29395 h 39193"/>
                  <a:gd name="connsiteX6" fmla="*/ 26260 w 31354"/>
                  <a:gd name="connsiteY6" fmla="*/ 29395 h 39193"/>
                  <a:gd name="connsiteX7" fmla="*/ 26260 w 31354"/>
                  <a:gd name="connsiteY7" fmla="*/ 38018 h 39193"/>
                  <a:gd name="connsiteX8" fmla="*/ 21556 w 31354"/>
                  <a:gd name="connsiteY8" fmla="*/ 38018 h 39193"/>
                  <a:gd name="connsiteX9" fmla="*/ 21556 w 31354"/>
                  <a:gd name="connsiteY9" fmla="*/ 29395 h 39193"/>
                  <a:gd name="connsiteX10" fmla="*/ 5879 w 31354"/>
                  <a:gd name="connsiteY10" fmla="*/ 29395 h 39193"/>
                  <a:gd name="connsiteX11" fmla="*/ 5879 w 31354"/>
                  <a:gd name="connsiteY11" fmla="*/ 26260 h 39193"/>
                  <a:gd name="connsiteX12" fmla="*/ 22340 w 31354"/>
                  <a:gd name="connsiteY12" fmla="*/ 25476 h 39193"/>
                  <a:gd name="connsiteX13" fmla="*/ 22340 w 31354"/>
                  <a:gd name="connsiteY13" fmla="*/ 13718 h 39193"/>
                  <a:gd name="connsiteX14" fmla="*/ 22340 w 31354"/>
                  <a:gd name="connsiteY14" fmla="*/ 10582 h 39193"/>
                  <a:gd name="connsiteX15" fmla="*/ 22340 w 31354"/>
                  <a:gd name="connsiteY15" fmla="*/ 10582 h 39193"/>
                  <a:gd name="connsiteX16" fmla="*/ 20773 w 31354"/>
                  <a:gd name="connsiteY16" fmla="*/ 12934 h 39193"/>
                  <a:gd name="connsiteX17" fmla="*/ 12150 w 31354"/>
                  <a:gd name="connsiteY17" fmla="*/ 24692 h 39193"/>
                  <a:gd name="connsiteX18" fmla="*/ 12150 w 31354"/>
                  <a:gd name="connsiteY18" fmla="*/ 24692 h 39193"/>
                  <a:gd name="connsiteX19" fmla="*/ 22340 w 31354"/>
                  <a:gd name="connsiteY19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54" h="39193">
                    <a:moveTo>
                      <a:pt x="6663" y="26260"/>
                    </a:moveTo>
                    <a:lnTo>
                      <a:pt x="21556" y="5879"/>
                    </a:lnTo>
                    <a:lnTo>
                      <a:pt x="26260" y="5879"/>
                    </a:lnTo>
                    <a:lnTo>
                      <a:pt x="26260" y="25476"/>
                    </a:lnTo>
                    <a:lnTo>
                      <a:pt x="30179" y="25476"/>
                    </a:lnTo>
                    <a:lnTo>
                      <a:pt x="30179" y="29395"/>
                    </a:lnTo>
                    <a:lnTo>
                      <a:pt x="26260" y="29395"/>
                    </a:lnTo>
                    <a:lnTo>
                      <a:pt x="26260" y="38018"/>
                    </a:lnTo>
                    <a:lnTo>
                      <a:pt x="21556" y="38018"/>
                    </a:lnTo>
                    <a:lnTo>
                      <a:pt x="21556" y="29395"/>
                    </a:lnTo>
                    <a:lnTo>
                      <a:pt x="5879" y="29395"/>
                    </a:lnTo>
                    <a:lnTo>
                      <a:pt x="5879" y="26260"/>
                    </a:lnTo>
                    <a:close/>
                    <a:moveTo>
                      <a:pt x="22340" y="25476"/>
                    </a:moveTo>
                    <a:lnTo>
                      <a:pt x="22340" y="13718"/>
                    </a:lnTo>
                    <a:cubicBezTo>
                      <a:pt x="22340" y="12150"/>
                      <a:pt x="22340" y="10582"/>
                      <a:pt x="22340" y="10582"/>
                    </a:cubicBezTo>
                    <a:lnTo>
                      <a:pt x="22340" y="10582"/>
                    </a:lnTo>
                    <a:cubicBezTo>
                      <a:pt x="22340" y="10582"/>
                      <a:pt x="21556" y="12150"/>
                      <a:pt x="20773" y="12934"/>
                    </a:cubicBezTo>
                    <a:lnTo>
                      <a:pt x="12150" y="24692"/>
                    </a:lnTo>
                    <a:lnTo>
                      <a:pt x="12150" y="24692"/>
                    </a:lnTo>
                    <a:lnTo>
                      <a:pt x="22340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9" name="Полилиния: фигура 1728">
                <a:extLst>
                  <a:ext uri="{FF2B5EF4-FFF2-40B4-BE49-F238E27FC236}">
                    <a16:creationId xmlns:a16="http://schemas.microsoft.com/office/drawing/2014/main" id="{9A3FCB31-68DD-3961-4B70-4014B8949EA8}"/>
                  </a:ext>
                </a:extLst>
              </p:cNvPr>
              <p:cNvSpPr/>
              <p:nvPr/>
            </p:nvSpPr>
            <p:spPr>
              <a:xfrm>
                <a:off x="5408506" y="2487122"/>
                <a:ext cx="31355" cy="39194"/>
              </a:xfrm>
              <a:custGeom>
                <a:avLst/>
                <a:gdLst>
                  <a:gd name="connsiteX0" fmla="*/ 9015 w 31354"/>
                  <a:gd name="connsiteY0" fmla="*/ 33315 h 39193"/>
                  <a:gd name="connsiteX1" fmla="*/ 13718 w 31354"/>
                  <a:gd name="connsiteY1" fmla="*/ 34098 h 39193"/>
                  <a:gd name="connsiteX2" fmla="*/ 23124 w 31354"/>
                  <a:gd name="connsiteY2" fmla="*/ 23124 h 39193"/>
                  <a:gd name="connsiteX3" fmla="*/ 23124 w 31354"/>
                  <a:gd name="connsiteY3" fmla="*/ 23124 h 39193"/>
                  <a:gd name="connsiteX4" fmla="*/ 16069 w 31354"/>
                  <a:gd name="connsiteY4" fmla="*/ 26260 h 39193"/>
                  <a:gd name="connsiteX5" fmla="*/ 5879 w 31354"/>
                  <a:gd name="connsiteY5" fmla="*/ 16069 h 39193"/>
                  <a:gd name="connsiteX6" fmla="*/ 16069 w 31354"/>
                  <a:gd name="connsiteY6" fmla="*/ 5879 h 39193"/>
                  <a:gd name="connsiteX7" fmla="*/ 27827 w 31354"/>
                  <a:gd name="connsiteY7" fmla="*/ 20773 h 39193"/>
                  <a:gd name="connsiteX8" fmla="*/ 13718 w 31354"/>
                  <a:gd name="connsiteY8" fmla="*/ 38802 h 39193"/>
                  <a:gd name="connsiteX9" fmla="*/ 7447 w 31354"/>
                  <a:gd name="connsiteY9" fmla="*/ 37234 h 39193"/>
                  <a:gd name="connsiteX10" fmla="*/ 9015 w 31354"/>
                  <a:gd name="connsiteY10" fmla="*/ 33315 h 39193"/>
                  <a:gd name="connsiteX11" fmla="*/ 23908 w 31354"/>
                  <a:gd name="connsiteY11" fmla="*/ 18421 h 39193"/>
                  <a:gd name="connsiteX12" fmla="*/ 16853 w 31354"/>
                  <a:gd name="connsiteY12" fmla="*/ 9798 h 39193"/>
                  <a:gd name="connsiteX13" fmla="*/ 11366 w 31354"/>
                  <a:gd name="connsiteY13" fmla="*/ 16069 h 39193"/>
                  <a:gd name="connsiteX14" fmla="*/ 17637 w 31354"/>
                  <a:gd name="connsiteY14" fmla="*/ 23124 h 39193"/>
                  <a:gd name="connsiteX15" fmla="*/ 23908 w 31354"/>
                  <a:gd name="connsiteY15" fmla="*/ 18421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54" h="39193">
                    <a:moveTo>
                      <a:pt x="9015" y="33315"/>
                    </a:moveTo>
                    <a:cubicBezTo>
                      <a:pt x="9798" y="34098"/>
                      <a:pt x="12150" y="34098"/>
                      <a:pt x="13718" y="34098"/>
                    </a:cubicBezTo>
                    <a:cubicBezTo>
                      <a:pt x="19205" y="34098"/>
                      <a:pt x="22340" y="28611"/>
                      <a:pt x="23124" y="23124"/>
                    </a:cubicBezTo>
                    <a:lnTo>
                      <a:pt x="23124" y="23124"/>
                    </a:lnTo>
                    <a:cubicBezTo>
                      <a:pt x="21556" y="24692"/>
                      <a:pt x="19205" y="26260"/>
                      <a:pt x="16069" y="26260"/>
                    </a:cubicBezTo>
                    <a:cubicBezTo>
                      <a:pt x="9798" y="26260"/>
                      <a:pt x="5879" y="21556"/>
                      <a:pt x="5879" y="16069"/>
                    </a:cubicBezTo>
                    <a:cubicBezTo>
                      <a:pt x="5879" y="9798"/>
                      <a:pt x="9798" y="5879"/>
                      <a:pt x="16069" y="5879"/>
                    </a:cubicBezTo>
                    <a:cubicBezTo>
                      <a:pt x="23124" y="5879"/>
                      <a:pt x="27827" y="11366"/>
                      <a:pt x="27827" y="20773"/>
                    </a:cubicBezTo>
                    <a:cubicBezTo>
                      <a:pt x="27827" y="28611"/>
                      <a:pt x="23124" y="38802"/>
                      <a:pt x="13718" y="38802"/>
                    </a:cubicBezTo>
                    <a:cubicBezTo>
                      <a:pt x="11366" y="38802"/>
                      <a:pt x="9798" y="38802"/>
                      <a:pt x="7447" y="37234"/>
                    </a:cubicBezTo>
                    <a:lnTo>
                      <a:pt x="9015" y="33315"/>
                    </a:lnTo>
                    <a:close/>
                    <a:moveTo>
                      <a:pt x="23908" y="18421"/>
                    </a:moveTo>
                    <a:cubicBezTo>
                      <a:pt x="23908" y="14502"/>
                      <a:pt x="20773" y="9798"/>
                      <a:pt x="16853" y="9798"/>
                    </a:cubicBezTo>
                    <a:cubicBezTo>
                      <a:pt x="12934" y="9798"/>
                      <a:pt x="11366" y="12934"/>
                      <a:pt x="11366" y="16069"/>
                    </a:cubicBezTo>
                    <a:cubicBezTo>
                      <a:pt x="11366" y="19989"/>
                      <a:pt x="13718" y="23124"/>
                      <a:pt x="17637" y="23124"/>
                    </a:cubicBezTo>
                    <a:cubicBezTo>
                      <a:pt x="20773" y="23124"/>
                      <a:pt x="23908" y="20773"/>
                      <a:pt x="23908" y="1842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0" name="Полилиния: фигура 1729">
                <a:extLst>
                  <a:ext uri="{FF2B5EF4-FFF2-40B4-BE49-F238E27FC236}">
                    <a16:creationId xmlns:a16="http://schemas.microsoft.com/office/drawing/2014/main" id="{C29B5BF5-733B-5459-A953-0BE949690F0C}"/>
                  </a:ext>
                </a:extLst>
              </p:cNvPr>
              <p:cNvSpPr/>
              <p:nvPr/>
            </p:nvSpPr>
            <p:spPr>
              <a:xfrm>
                <a:off x="5377151" y="2529451"/>
                <a:ext cx="31355" cy="39194"/>
              </a:xfrm>
              <a:custGeom>
                <a:avLst/>
                <a:gdLst>
                  <a:gd name="connsiteX0" fmla="*/ 5879 w 31354"/>
                  <a:gd name="connsiteY0" fmla="*/ 36450 h 39193"/>
                  <a:gd name="connsiteX1" fmla="*/ 21556 w 31354"/>
                  <a:gd name="connsiteY1" fmla="*/ 16069 h 39193"/>
                  <a:gd name="connsiteX2" fmla="*/ 16069 w 31354"/>
                  <a:gd name="connsiteY2" fmla="*/ 10582 h 39193"/>
                  <a:gd name="connsiteX3" fmla="*/ 9798 w 31354"/>
                  <a:gd name="connsiteY3" fmla="*/ 14502 h 39193"/>
                  <a:gd name="connsiteX4" fmla="*/ 6663 w 31354"/>
                  <a:gd name="connsiteY4" fmla="*/ 12150 h 39193"/>
                  <a:gd name="connsiteX5" fmla="*/ 16853 w 31354"/>
                  <a:gd name="connsiteY5" fmla="*/ 5879 h 39193"/>
                  <a:gd name="connsiteX6" fmla="*/ 27044 w 31354"/>
                  <a:gd name="connsiteY6" fmla="*/ 15285 h 39193"/>
                  <a:gd name="connsiteX7" fmla="*/ 12150 w 31354"/>
                  <a:gd name="connsiteY7" fmla="*/ 34098 h 39193"/>
                  <a:gd name="connsiteX8" fmla="*/ 27827 w 31354"/>
                  <a:gd name="connsiteY8" fmla="*/ 34098 h 39193"/>
                  <a:gd name="connsiteX9" fmla="*/ 27827 w 31354"/>
                  <a:gd name="connsiteY9" fmla="*/ 38018 h 39193"/>
                  <a:gd name="connsiteX10" fmla="*/ 7447 w 31354"/>
                  <a:gd name="connsiteY10" fmla="*/ 38018 h 39193"/>
                  <a:gd name="connsiteX11" fmla="*/ 5879 w 31354"/>
                  <a:gd name="connsiteY11" fmla="*/ 36450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36450"/>
                    </a:moveTo>
                    <a:cubicBezTo>
                      <a:pt x="5879" y="25476"/>
                      <a:pt x="21556" y="23908"/>
                      <a:pt x="21556" y="16069"/>
                    </a:cubicBezTo>
                    <a:cubicBezTo>
                      <a:pt x="21556" y="12934"/>
                      <a:pt x="19205" y="10582"/>
                      <a:pt x="16069" y="10582"/>
                    </a:cubicBezTo>
                    <a:cubicBezTo>
                      <a:pt x="13718" y="10582"/>
                      <a:pt x="11366" y="12150"/>
                      <a:pt x="9798" y="14502"/>
                    </a:cubicBezTo>
                    <a:lnTo>
                      <a:pt x="6663" y="12150"/>
                    </a:lnTo>
                    <a:cubicBezTo>
                      <a:pt x="8231" y="9015"/>
                      <a:pt x="12150" y="5879"/>
                      <a:pt x="16853" y="5879"/>
                    </a:cubicBezTo>
                    <a:cubicBezTo>
                      <a:pt x="22340" y="5879"/>
                      <a:pt x="27044" y="9798"/>
                      <a:pt x="27044" y="15285"/>
                    </a:cubicBezTo>
                    <a:cubicBezTo>
                      <a:pt x="27044" y="25476"/>
                      <a:pt x="12150" y="27044"/>
                      <a:pt x="12150" y="34098"/>
                    </a:cubicBezTo>
                    <a:lnTo>
                      <a:pt x="27827" y="34098"/>
                    </a:lnTo>
                    <a:lnTo>
                      <a:pt x="27827" y="38018"/>
                    </a:lnTo>
                    <a:lnTo>
                      <a:pt x="7447" y="38018"/>
                    </a:lnTo>
                    <a:cubicBezTo>
                      <a:pt x="5879" y="38018"/>
                      <a:pt x="5879" y="37234"/>
                      <a:pt x="5879" y="364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1" name="Полилиния: фигура 1730">
                <a:extLst>
                  <a:ext uri="{FF2B5EF4-FFF2-40B4-BE49-F238E27FC236}">
                    <a16:creationId xmlns:a16="http://schemas.microsoft.com/office/drawing/2014/main" id="{A29B5E26-FADF-9CCE-32DF-65CA2F92F92D}"/>
                  </a:ext>
                </a:extLst>
              </p:cNvPr>
              <p:cNvSpPr/>
              <p:nvPr/>
            </p:nvSpPr>
            <p:spPr>
              <a:xfrm>
                <a:off x="5402235" y="2530235"/>
                <a:ext cx="39194" cy="39194"/>
              </a:xfrm>
              <a:custGeom>
                <a:avLst/>
                <a:gdLst>
                  <a:gd name="connsiteX0" fmla="*/ 23124 w 39193"/>
                  <a:gd name="connsiteY0" fmla="*/ 5879 h 39193"/>
                  <a:gd name="connsiteX1" fmla="*/ 34882 w 39193"/>
                  <a:gd name="connsiteY1" fmla="*/ 9798 h 39193"/>
                  <a:gd name="connsiteX2" fmla="*/ 32531 w 39193"/>
                  <a:gd name="connsiteY2" fmla="*/ 12934 h 39193"/>
                  <a:gd name="connsiteX3" fmla="*/ 23124 w 39193"/>
                  <a:gd name="connsiteY3" fmla="*/ 9798 h 39193"/>
                  <a:gd name="connsiteX4" fmla="*/ 11366 w 39193"/>
                  <a:gd name="connsiteY4" fmla="*/ 21556 h 39193"/>
                  <a:gd name="connsiteX5" fmla="*/ 23124 w 39193"/>
                  <a:gd name="connsiteY5" fmla="*/ 34098 h 39193"/>
                  <a:gd name="connsiteX6" fmla="*/ 32531 w 39193"/>
                  <a:gd name="connsiteY6" fmla="*/ 30179 h 39193"/>
                  <a:gd name="connsiteX7" fmla="*/ 34882 w 39193"/>
                  <a:gd name="connsiteY7" fmla="*/ 33315 h 39193"/>
                  <a:gd name="connsiteX8" fmla="*/ 22340 w 39193"/>
                  <a:gd name="connsiteY8" fmla="*/ 38018 h 39193"/>
                  <a:gd name="connsiteX9" fmla="*/ 5879 w 39193"/>
                  <a:gd name="connsiteY9" fmla="*/ 21556 h 39193"/>
                  <a:gd name="connsiteX10" fmla="*/ 23124 w 39193"/>
                  <a:gd name="connsiteY10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93" h="39193">
                    <a:moveTo>
                      <a:pt x="23124" y="5879"/>
                    </a:moveTo>
                    <a:cubicBezTo>
                      <a:pt x="27044" y="5879"/>
                      <a:pt x="31747" y="7447"/>
                      <a:pt x="34882" y="9798"/>
                    </a:cubicBezTo>
                    <a:lnTo>
                      <a:pt x="32531" y="12934"/>
                    </a:lnTo>
                    <a:cubicBezTo>
                      <a:pt x="30179" y="10582"/>
                      <a:pt x="27044" y="9798"/>
                      <a:pt x="23124" y="9798"/>
                    </a:cubicBezTo>
                    <a:cubicBezTo>
                      <a:pt x="16069" y="9798"/>
                      <a:pt x="11366" y="15285"/>
                      <a:pt x="11366" y="21556"/>
                    </a:cubicBezTo>
                    <a:cubicBezTo>
                      <a:pt x="11366" y="28611"/>
                      <a:pt x="16069" y="34098"/>
                      <a:pt x="23124" y="34098"/>
                    </a:cubicBezTo>
                    <a:cubicBezTo>
                      <a:pt x="27044" y="34098"/>
                      <a:pt x="30179" y="32531"/>
                      <a:pt x="32531" y="30179"/>
                    </a:cubicBezTo>
                    <a:lnTo>
                      <a:pt x="34882" y="33315"/>
                    </a:lnTo>
                    <a:cubicBezTo>
                      <a:pt x="32531" y="35666"/>
                      <a:pt x="28611" y="38018"/>
                      <a:pt x="22340" y="38018"/>
                    </a:cubicBezTo>
                    <a:cubicBezTo>
                      <a:pt x="12150" y="38018"/>
                      <a:pt x="5879" y="30963"/>
                      <a:pt x="5879" y="21556"/>
                    </a:cubicBezTo>
                    <a:cubicBezTo>
                      <a:pt x="7447" y="12934"/>
                      <a:pt x="13718" y="5879"/>
                      <a:pt x="23124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2" name="Полилиния: фигура 1731">
                <a:extLst>
                  <a:ext uri="{FF2B5EF4-FFF2-40B4-BE49-F238E27FC236}">
                    <a16:creationId xmlns:a16="http://schemas.microsoft.com/office/drawing/2014/main" id="{D7BA111F-9463-8C93-050F-A5A7714A3003}"/>
                  </a:ext>
                </a:extLst>
              </p:cNvPr>
              <p:cNvSpPr/>
              <p:nvPr/>
            </p:nvSpPr>
            <p:spPr>
              <a:xfrm>
                <a:off x="5207835" y="2521613"/>
                <a:ext cx="39194" cy="54871"/>
              </a:xfrm>
              <a:custGeom>
                <a:avLst/>
                <a:gdLst>
                  <a:gd name="connsiteX0" fmla="*/ 5879 w 39193"/>
                  <a:gd name="connsiteY0" fmla="*/ 29395 h 54870"/>
                  <a:gd name="connsiteX1" fmla="*/ 23124 w 39193"/>
                  <a:gd name="connsiteY1" fmla="*/ 5879 h 54870"/>
                  <a:gd name="connsiteX2" fmla="*/ 40369 w 39193"/>
                  <a:gd name="connsiteY2" fmla="*/ 29395 h 54870"/>
                  <a:gd name="connsiteX3" fmla="*/ 23124 w 39193"/>
                  <a:gd name="connsiteY3" fmla="*/ 53695 h 54870"/>
                  <a:gd name="connsiteX4" fmla="*/ 5879 w 39193"/>
                  <a:gd name="connsiteY4" fmla="*/ 29395 h 54870"/>
                  <a:gd name="connsiteX5" fmla="*/ 29395 w 39193"/>
                  <a:gd name="connsiteY5" fmla="*/ 29395 h 54870"/>
                  <a:gd name="connsiteX6" fmla="*/ 23908 w 39193"/>
                  <a:gd name="connsiteY6" fmla="*/ 16069 h 54870"/>
                  <a:gd name="connsiteX7" fmla="*/ 18421 w 39193"/>
                  <a:gd name="connsiteY7" fmla="*/ 29395 h 54870"/>
                  <a:gd name="connsiteX8" fmla="*/ 23908 w 39193"/>
                  <a:gd name="connsiteY8" fmla="*/ 42721 h 54870"/>
                  <a:gd name="connsiteX9" fmla="*/ 29395 w 39193"/>
                  <a:gd name="connsiteY9" fmla="*/ 2939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54870">
                    <a:moveTo>
                      <a:pt x="5879" y="29395"/>
                    </a:moveTo>
                    <a:cubicBezTo>
                      <a:pt x="5879" y="16069"/>
                      <a:pt x="9798" y="5879"/>
                      <a:pt x="23124" y="5879"/>
                    </a:cubicBezTo>
                    <a:cubicBezTo>
                      <a:pt x="36450" y="5879"/>
                      <a:pt x="40369" y="16069"/>
                      <a:pt x="40369" y="29395"/>
                    </a:cubicBezTo>
                    <a:cubicBezTo>
                      <a:pt x="40369" y="42721"/>
                      <a:pt x="36450" y="53695"/>
                      <a:pt x="23124" y="53695"/>
                    </a:cubicBezTo>
                    <a:cubicBezTo>
                      <a:pt x="10582" y="53695"/>
                      <a:pt x="5879" y="42721"/>
                      <a:pt x="5879" y="29395"/>
                    </a:cubicBezTo>
                    <a:moveTo>
                      <a:pt x="29395" y="29395"/>
                    </a:moveTo>
                    <a:cubicBezTo>
                      <a:pt x="29395" y="21556"/>
                      <a:pt x="27827" y="16069"/>
                      <a:pt x="23908" y="16069"/>
                    </a:cubicBezTo>
                    <a:cubicBezTo>
                      <a:pt x="19989" y="16069"/>
                      <a:pt x="18421" y="22340"/>
                      <a:pt x="18421" y="29395"/>
                    </a:cubicBezTo>
                    <a:cubicBezTo>
                      <a:pt x="18421" y="37234"/>
                      <a:pt x="19989" y="42721"/>
                      <a:pt x="23908" y="42721"/>
                    </a:cubicBezTo>
                    <a:cubicBezTo>
                      <a:pt x="27827" y="42721"/>
                      <a:pt x="29395" y="37234"/>
                      <a:pt x="29395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3" name="Полилиния: фигура 1732">
                <a:extLst>
                  <a:ext uri="{FF2B5EF4-FFF2-40B4-BE49-F238E27FC236}">
                    <a16:creationId xmlns:a16="http://schemas.microsoft.com/office/drawing/2014/main" id="{D2F0DDE0-B82E-C9A7-992C-6B62BFD71C47}"/>
                  </a:ext>
                </a:extLst>
              </p:cNvPr>
              <p:cNvSpPr/>
              <p:nvPr/>
            </p:nvSpPr>
            <p:spPr>
              <a:xfrm>
                <a:off x="5247812" y="2521613"/>
                <a:ext cx="39194" cy="54871"/>
              </a:xfrm>
              <a:custGeom>
                <a:avLst/>
                <a:gdLst>
                  <a:gd name="connsiteX0" fmla="*/ 10582 w 39193"/>
                  <a:gd name="connsiteY0" fmla="*/ 41937 h 54870"/>
                  <a:gd name="connsiteX1" fmla="*/ 16853 w 39193"/>
                  <a:gd name="connsiteY1" fmla="*/ 43505 h 54870"/>
                  <a:gd name="connsiteX2" fmla="*/ 27044 w 39193"/>
                  <a:gd name="connsiteY2" fmla="*/ 35666 h 54870"/>
                  <a:gd name="connsiteX3" fmla="*/ 27044 w 39193"/>
                  <a:gd name="connsiteY3" fmla="*/ 35666 h 54870"/>
                  <a:gd name="connsiteX4" fmla="*/ 20773 w 39193"/>
                  <a:gd name="connsiteY4" fmla="*/ 37234 h 54870"/>
                  <a:gd name="connsiteX5" fmla="*/ 5879 w 39193"/>
                  <a:gd name="connsiteY5" fmla="*/ 21556 h 54870"/>
                  <a:gd name="connsiteX6" fmla="*/ 21556 w 39193"/>
                  <a:gd name="connsiteY6" fmla="*/ 5879 h 54870"/>
                  <a:gd name="connsiteX7" fmla="*/ 40369 w 39193"/>
                  <a:gd name="connsiteY7" fmla="*/ 27827 h 54870"/>
                  <a:gd name="connsiteX8" fmla="*/ 18421 w 39193"/>
                  <a:gd name="connsiteY8" fmla="*/ 53695 h 54870"/>
                  <a:gd name="connsiteX9" fmla="*/ 8231 w 39193"/>
                  <a:gd name="connsiteY9" fmla="*/ 51344 h 54870"/>
                  <a:gd name="connsiteX10" fmla="*/ 10582 w 39193"/>
                  <a:gd name="connsiteY10" fmla="*/ 41937 h 54870"/>
                  <a:gd name="connsiteX11" fmla="*/ 27827 w 39193"/>
                  <a:gd name="connsiteY11" fmla="*/ 25476 h 54870"/>
                  <a:gd name="connsiteX12" fmla="*/ 20773 w 39193"/>
                  <a:gd name="connsiteY12" fmla="*/ 16069 h 54870"/>
                  <a:gd name="connsiteX13" fmla="*/ 16069 w 39193"/>
                  <a:gd name="connsiteY13" fmla="*/ 21556 h 54870"/>
                  <a:gd name="connsiteX14" fmla="*/ 23124 w 39193"/>
                  <a:gd name="connsiteY14" fmla="*/ 28611 h 54870"/>
                  <a:gd name="connsiteX15" fmla="*/ 27827 w 39193"/>
                  <a:gd name="connsiteY15" fmla="*/ 25476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93" h="54870">
                    <a:moveTo>
                      <a:pt x="10582" y="41937"/>
                    </a:moveTo>
                    <a:cubicBezTo>
                      <a:pt x="12150" y="42721"/>
                      <a:pt x="14502" y="43505"/>
                      <a:pt x="16853" y="43505"/>
                    </a:cubicBezTo>
                    <a:cubicBezTo>
                      <a:pt x="22340" y="43505"/>
                      <a:pt x="25476" y="40369"/>
                      <a:pt x="27044" y="35666"/>
                    </a:cubicBezTo>
                    <a:lnTo>
                      <a:pt x="27044" y="35666"/>
                    </a:lnTo>
                    <a:cubicBezTo>
                      <a:pt x="26260" y="36450"/>
                      <a:pt x="23124" y="37234"/>
                      <a:pt x="20773" y="37234"/>
                    </a:cubicBezTo>
                    <a:cubicBezTo>
                      <a:pt x="11366" y="37234"/>
                      <a:pt x="5879" y="29395"/>
                      <a:pt x="5879" y="21556"/>
                    </a:cubicBezTo>
                    <a:cubicBezTo>
                      <a:pt x="5879" y="13718"/>
                      <a:pt x="11366" y="5879"/>
                      <a:pt x="21556" y="5879"/>
                    </a:cubicBezTo>
                    <a:cubicBezTo>
                      <a:pt x="30963" y="5879"/>
                      <a:pt x="40369" y="12934"/>
                      <a:pt x="40369" y="27827"/>
                    </a:cubicBezTo>
                    <a:cubicBezTo>
                      <a:pt x="40369" y="40369"/>
                      <a:pt x="32531" y="53695"/>
                      <a:pt x="18421" y="53695"/>
                    </a:cubicBezTo>
                    <a:cubicBezTo>
                      <a:pt x="15285" y="53695"/>
                      <a:pt x="11366" y="52911"/>
                      <a:pt x="8231" y="51344"/>
                    </a:cubicBezTo>
                    <a:lnTo>
                      <a:pt x="10582" y="41937"/>
                    </a:lnTo>
                    <a:close/>
                    <a:moveTo>
                      <a:pt x="27827" y="25476"/>
                    </a:moveTo>
                    <a:cubicBezTo>
                      <a:pt x="27827" y="19989"/>
                      <a:pt x="23908" y="16069"/>
                      <a:pt x="20773" y="16069"/>
                    </a:cubicBezTo>
                    <a:cubicBezTo>
                      <a:pt x="17637" y="16069"/>
                      <a:pt x="16069" y="18421"/>
                      <a:pt x="16069" y="21556"/>
                    </a:cubicBezTo>
                    <a:cubicBezTo>
                      <a:pt x="16069" y="24692"/>
                      <a:pt x="18421" y="28611"/>
                      <a:pt x="23124" y="28611"/>
                    </a:cubicBezTo>
                    <a:cubicBezTo>
                      <a:pt x="25476" y="27827"/>
                      <a:pt x="27827" y="27827"/>
                      <a:pt x="27827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4" name="Полилиния: фигура 1733">
                <a:extLst>
                  <a:ext uri="{FF2B5EF4-FFF2-40B4-BE49-F238E27FC236}">
                    <a16:creationId xmlns:a16="http://schemas.microsoft.com/office/drawing/2014/main" id="{EC7CED3D-7F5F-FCFA-15AA-2EBFA2AA5321}"/>
                  </a:ext>
                </a:extLst>
              </p:cNvPr>
              <p:cNvSpPr/>
              <p:nvPr/>
            </p:nvSpPr>
            <p:spPr>
              <a:xfrm>
                <a:off x="5293277" y="2521613"/>
                <a:ext cx="39194" cy="54871"/>
              </a:xfrm>
              <a:custGeom>
                <a:avLst/>
                <a:gdLst>
                  <a:gd name="connsiteX0" fmla="*/ 12150 w 39193"/>
                  <a:gd name="connsiteY0" fmla="*/ 38802 h 54870"/>
                  <a:gd name="connsiteX1" fmla="*/ 21556 w 39193"/>
                  <a:gd name="connsiteY1" fmla="*/ 42721 h 54870"/>
                  <a:gd name="connsiteX2" fmla="*/ 27827 w 39193"/>
                  <a:gd name="connsiteY2" fmla="*/ 38018 h 54870"/>
                  <a:gd name="connsiteX3" fmla="*/ 19205 w 39193"/>
                  <a:gd name="connsiteY3" fmla="*/ 32531 h 54870"/>
                  <a:gd name="connsiteX4" fmla="*/ 16069 w 39193"/>
                  <a:gd name="connsiteY4" fmla="*/ 32531 h 54870"/>
                  <a:gd name="connsiteX5" fmla="*/ 13718 w 39193"/>
                  <a:gd name="connsiteY5" fmla="*/ 27044 h 54870"/>
                  <a:gd name="connsiteX6" fmla="*/ 19989 w 39193"/>
                  <a:gd name="connsiteY6" fmla="*/ 19989 h 54870"/>
                  <a:gd name="connsiteX7" fmla="*/ 23908 w 39193"/>
                  <a:gd name="connsiteY7" fmla="*/ 15285 h 54870"/>
                  <a:gd name="connsiteX8" fmla="*/ 23908 w 39193"/>
                  <a:gd name="connsiteY8" fmla="*/ 15285 h 54870"/>
                  <a:gd name="connsiteX9" fmla="*/ 19205 w 39193"/>
                  <a:gd name="connsiteY9" fmla="*/ 15285 h 54870"/>
                  <a:gd name="connsiteX10" fmla="*/ 8231 w 39193"/>
                  <a:gd name="connsiteY10" fmla="*/ 15285 h 54870"/>
                  <a:gd name="connsiteX11" fmla="*/ 8231 w 39193"/>
                  <a:gd name="connsiteY11" fmla="*/ 5879 h 54870"/>
                  <a:gd name="connsiteX12" fmla="*/ 37234 w 39193"/>
                  <a:gd name="connsiteY12" fmla="*/ 5879 h 54870"/>
                  <a:gd name="connsiteX13" fmla="*/ 37234 w 39193"/>
                  <a:gd name="connsiteY13" fmla="*/ 12934 h 54870"/>
                  <a:gd name="connsiteX14" fmla="*/ 27827 w 39193"/>
                  <a:gd name="connsiteY14" fmla="*/ 23908 h 54870"/>
                  <a:gd name="connsiteX15" fmla="*/ 38802 w 39193"/>
                  <a:gd name="connsiteY15" fmla="*/ 37234 h 54870"/>
                  <a:gd name="connsiteX16" fmla="*/ 21556 w 39193"/>
                  <a:gd name="connsiteY16" fmla="*/ 52911 h 54870"/>
                  <a:gd name="connsiteX17" fmla="*/ 5879 w 39193"/>
                  <a:gd name="connsiteY17" fmla="*/ 46640 h 54870"/>
                  <a:gd name="connsiteX18" fmla="*/ 12150 w 39193"/>
                  <a:gd name="connsiteY18" fmla="*/ 3880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2150" y="38802"/>
                    </a:moveTo>
                    <a:cubicBezTo>
                      <a:pt x="14502" y="41153"/>
                      <a:pt x="18421" y="42721"/>
                      <a:pt x="21556" y="42721"/>
                    </a:cubicBezTo>
                    <a:cubicBezTo>
                      <a:pt x="25476" y="42721"/>
                      <a:pt x="27827" y="40369"/>
                      <a:pt x="27827" y="38018"/>
                    </a:cubicBezTo>
                    <a:cubicBezTo>
                      <a:pt x="27827" y="34098"/>
                      <a:pt x="23908" y="32531"/>
                      <a:pt x="19205" y="32531"/>
                    </a:cubicBezTo>
                    <a:lnTo>
                      <a:pt x="16069" y="32531"/>
                    </a:lnTo>
                    <a:lnTo>
                      <a:pt x="13718" y="27044"/>
                    </a:lnTo>
                    <a:lnTo>
                      <a:pt x="19989" y="19989"/>
                    </a:lnTo>
                    <a:cubicBezTo>
                      <a:pt x="22340" y="17637"/>
                      <a:pt x="23908" y="15285"/>
                      <a:pt x="23908" y="15285"/>
                    </a:cubicBezTo>
                    <a:lnTo>
                      <a:pt x="23908" y="15285"/>
                    </a:lnTo>
                    <a:cubicBezTo>
                      <a:pt x="23908" y="15285"/>
                      <a:pt x="22340" y="15285"/>
                      <a:pt x="19205" y="15285"/>
                    </a:cubicBezTo>
                    <a:lnTo>
                      <a:pt x="8231" y="15285"/>
                    </a:lnTo>
                    <a:lnTo>
                      <a:pt x="8231" y="5879"/>
                    </a:lnTo>
                    <a:lnTo>
                      <a:pt x="37234" y="5879"/>
                    </a:lnTo>
                    <a:lnTo>
                      <a:pt x="37234" y="12934"/>
                    </a:lnTo>
                    <a:lnTo>
                      <a:pt x="27827" y="23908"/>
                    </a:lnTo>
                    <a:cubicBezTo>
                      <a:pt x="34882" y="25476"/>
                      <a:pt x="38802" y="30963"/>
                      <a:pt x="38802" y="37234"/>
                    </a:cubicBezTo>
                    <a:cubicBezTo>
                      <a:pt x="38802" y="45073"/>
                      <a:pt x="33315" y="52911"/>
                      <a:pt x="21556" y="52911"/>
                    </a:cubicBezTo>
                    <a:cubicBezTo>
                      <a:pt x="16069" y="52911"/>
                      <a:pt x="9798" y="51344"/>
                      <a:pt x="5879" y="46640"/>
                    </a:cubicBezTo>
                    <a:lnTo>
                      <a:pt x="12150" y="388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5" name="Полилиния: фигура 1734">
                <a:extLst>
                  <a:ext uri="{FF2B5EF4-FFF2-40B4-BE49-F238E27FC236}">
                    <a16:creationId xmlns:a16="http://schemas.microsoft.com/office/drawing/2014/main" id="{5C9576E9-CF8D-6457-592D-3AE974F47D77}"/>
                  </a:ext>
                </a:extLst>
              </p:cNvPr>
              <p:cNvSpPr/>
              <p:nvPr/>
            </p:nvSpPr>
            <p:spPr>
              <a:xfrm>
                <a:off x="5332471" y="2522397"/>
                <a:ext cx="39194" cy="54871"/>
              </a:xfrm>
              <a:custGeom>
                <a:avLst/>
                <a:gdLst>
                  <a:gd name="connsiteX0" fmla="*/ 6663 w 39193"/>
                  <a:gd name="connsiteY0" fmla="*/ 5879 h 54870"/>
                  <a:gd name="connsiteX1" fmla="*/ 23124 w 39193"/>
                  <a:gd name="connsiteY1" fmla="*/ 5879 h 54870"/>
                  <a:gd name="connsiteX2" fmla="*/ 38802 w 39193"/>
                  <a:gd name="connsiteY2" fmla="*/ 17637 h 54870"/>
                  <a:gd name="connsiteX3" fmla="*/ 33315 w 39193"/>
                  <a:gd name="connsiteY3" fmla="*/ 27827 h 54870"/>
                  <a:gd name="connsiteX4" fmla="*/ 33315 w 39193"/>
                  <a:gd name="connsiteY4" fmla="*/ 27827 h 54870"/>
                  <a:gd name="connsiteX5" fmla="*/ 40369 w 39193"/>
                  <a:gd name="connsiteY5" fmla="*/ 38018 h 54870"/>
                  <a:gd name="connsiteX6" fmla="*/ 23124 w 39193"/>
                  <a:gd name="connsiteY6" fmla="*/ 52127 h 54870"/>
                  <a:gd name="connsiteX7" fmla="*/ 5879 w 39193"/>
                  <a:gd name="connsiteY7" fmla="*/ 52127 h 54870"/>
                  <a:gd name="connsiteX8" fmla="*/ 5879 w 39193"/>
                  <a:gd name="connsiteY8" fmla="*/ 5879 h 54870"/>
                  <a:gd name="connsiteX9" fmla="*/ 23908 w 39193"/>
                  <a:gd name="connsiteY9" fmla="*/ 23908 h 54870"/>
                  <a:gd name="connsiteX10" fmla="*/ 27827 w 39193"/>
                  <a:gd name="connsiteY10" fmla="*/ 19989 h 54870"/>
                  <a:gd name="connsiteX11" fmla="*/ 23908 w 39193"/>
                  <a:gd name="connsiteY11" fmla="*/ 16069 h 54870"/>
                  <a:gd name="connsiteX12" fmla="*/ 18421 w 39193"/>
                  <a:gd name="connsiteY12" fmla="*/ 16069 h 54870"/>
                  <a:gd name="connsiteX13" fmla="*/ 18421 w 39193"/>
                  <a:gd name="connsiteY13" fmla="*/ 23908 h 54870"/>
                  <a:gd name="connsiteX14" fmla="*/ 23908 w 39193"/>
                  <a:gd name="connsiteY14" fmla="*/ 23908 h 54870"/>
                  <a:gd name="connsiteX15" fmla="*/ 25476 w 39193"/>
                  <a:gd name="connsiteY15" fmla="*/ 42721 h 54870"/>
                  <a:gd name="connsiteX16" fmla="*/ 30179 w 39193"/>
                  <a:gd name="connsiteY16" fmla="*/ 38018 h 54870"/>
                  <a:gd name="connsiteX17" fmla="*/ 25476 w 39193"/>
                  <a:gd name="connsiteY17" fmla="*/ 33315 h 54870"/>
                  <a:gd name="connsiteX18" fmla="*/ 18421 w 39193"/>
                  <a:gd name="connsiteY18" fmla="*/ 33315 h 54870"/>
                  <a:gd name="connsiteX19" fmla="*/ 18421 w 39193"/>
                  <a:gd name="connsiteY19" fmla="*/ 42721 h 54870"/>
                  <a:gd name="connsiteX20" fmla="*/ 25476 w 39193"/>
                  <a:gd name="connsiteY20" fmla="*/ 4272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193" h="54870">
                    <a:moveTo>
                      <a:pt x="6663" y="5879"/>
                    </a:moveTo>
                    <a:lnTo>
                      <a:pt x="23124" y="5879"/>
                    </a:lnTo>
                    <a:cubicBezTo>
                      <a:pt x="32531" y="5879"/>
                      <a:pt x="38802" y="9798"/>
                      <a:pt x="38802" y="17637"/>
                    </a:cubicBezTo>
                    <a:cubicBezTo>
                      <a:pt x="38802" y="21556"/>
                      <a:pt x="37234" y="25476"/>
                      <a:pt x="33315" y="27827"/>
                    </a:cubicBezTo>
                    <a:lnTo>
                      <a:pt x="33315" y="27827"/>
                    </a:lnTo>
                    <a:cubicBezTo>
                      <a:pt x="38802" y="29395"/>
                      <a:pt x="40369" y="34098"/>
                      <a:pt x="40369" y="38018"/>
                    </a:cubicBezTo>
                    <a:cubicBezTo>
                      <a:pt x="40369" y="48208"/>
                      <a:pt x="31747" y="52127"/>
                      <a:pt x="23124" y="52127"/>
                    </a:cubicBezTo>
                    <a:lnTo>
                      <a:pt x="5879" y="52127"/>
                    </a:lnTo>
                    <a:lnTo>
                      <a:pt x="5879" y="5879"/>
                    </a:lnTo>
                    <a:close/>
                    <a:moveTo>
                      <a:pt x="23908" y="23908"/>
                    </a:moveTo>
                    <a:cubicBezTo>
                      <a:pt x="27044" y="23908"/>
                      <a:pt x="27827" y="21556"/>
                      <a:pt x="27827" y="19989"/>
                    </a:cubicBezTo>
                    <a:cubicBezTo>
                      <a:pt x="27827" y="17637"/>
                      <a:pt x="26260" y="16069"/>
                      <a:pt x="23908" y="16069"/>
                    </a:cubicBezTo>
                    <a:lnTo>
                      <a:pt x="18421" y="16069"/>
                    </a:lnTo>
                    <a:lnTo>
                      <a:pt x="18421" y="23908"/>
                    </a:lnTo>
                    <a:lnTo>
                      <a:pt x="23908" y="23908"/>
                    </a:lnTo>
                    <a:close/>
                    <a:moveTo>
                      <a:pt x="25476" y="42721"/>
                    </a:moveTo>
                    <a:cubicBezTo>
                      <a:pt x="28611" y="42721"/>
                      <a:pt x="30179" y="40369"/>
                      <a:pt x="30179" y="38018"/>
                    </a:cubicBezTo>
                    <a:cubicBezTo>
                      <a:pt x="30179" y="35666"/>
                      <a:pt x="28611" y="33315"/>
                      <a:pt x="25476" y="33315"/>
                    </a:cubicBezTo>
                    <a:lnTo>
                      <a:pt x="18421" y="33315"/>
                    </a:lnTo>
                    <a:lnTo>
                      <a:pt x="18421" y="42721"/>
                    </a:lnTo>
                    <a:lnTo>
                      <a:pt x="25476" y="42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6" name="Полилиния: фигура 1735">
                <a:extLst>
                  <a:ext uri="{FF2B5EF4-FFF2-40B4-BE49-F238E27FC236}">
                    <a16:creationId xmlns:a16="http://schemas.microsoft.com/office/drawing/2014/main" id="{06E359CB-C024-0A2D-0FAD-4A334ED1DB06}"/>
                  </a:ext>
                </a:extLst>
              </p:cNvPr>
              <p:cNvSpPr/>
              <p:nvPr/>
            </p:nvSpPr>
            <p:spPr>
              <a:xfrm>
                <a:off x="5212538" y="2469877"/>
                <a:ext cx="39194" cy="54871"/>
              </a:xfrm>
              <a:custGeom>
                <a:avLst/>
                <a:gdLst>
                  <a:gd name="connsiteX0" fmla="*/ 6663 w 39193"/>
                  <a:gd name="connsiteY0" fmla="*/ 33315 h 54870"/>
                  <a:gd name="connsiteX1" fmla="*/ 26260 w 39193"/>
                  <a:gd name="connsiteY1" fmla="*/ 5879 h 54870"/>
                  <a:gd name="connsiteX2" fmla="*/ 33315 w 39193"/>
                  <a:gd name="connsiteY2" fmla="*/ 5879 h 54870"/>
                  <a:gd name="connsiteX3" fmla="*/ 33315 w 39193"/>
                  <a:gd name="connsiteY3" fmla="*/ 32531 h 54870"/>
                  <a:gd name="connsiteX4" fmla="*/ 38802 w 39193"/>
                  <a:gd name="connsiteY4" fmla="*/ 32531 h 54870"/>
                  <a:gd name="connsiteX5" fmla="*/ 38802 w 39193"/>
                  <a:gd name="connsiteY5" fmla="*/ 37234 h 54870"/>
                  <a:gd name="connsiteX6" fmla="*/ 33315 w 39193"/>
                  <a:gd name="connsiteY6" fmla="*/ 37234 h 54870"/>
                  <a:gd name="connsiteX7" fmla="*/ 33315 w 39193"/>
                  <a:gd name="connsiteY7" fmla="*/ 48992 h 54870"/>
                  <a:gd name="connsiteX8" fmla="*/ 27044 w 39193"/>
                  <a:gd name="connsiteY8" fmla="*/ 48992 h 54870"/>
                  <a:gd name="connsiteX9" fmla="*/ 27044 w 39193"/>
                  <a:gd name="connsiteY9" fmla="*/ 37234 h 54870"/>
                  <a:gd name="connsiteX10" fmla="*/ 5879 w 39193"/>
                  <a:gd name="connsiteY10" fmla="*/ 37234 h 54870"/>
                  <a:gd name="connsiteX11" fmla="*/ 5879 w 39193"/>
                  <a:gd name="connsiteY11" fmla="*/ 33315 h 54870"/>
                  <a:gd name="connsiteX12" fmla="*/ 27827 w 39193"/>
                  <a:gd name="connsiteY12" fmla="*/ 32531 h 54870"/>
                  <a:gd name="connsiteX13" fmla="*/ 27827 w 39193"/>
                  <a:gd name="connsiteY13" fmla="*/ 16853 h 54870"/>
                  <a:gd name="connsiteX14" fmla="*/ 27827 w 39193"/>
                  <a:gd name="connsiteY14" fmla="*/ 12150 h 54870"/>
                  <a:gd name="connsiteX15" fmla="*/ 27827 w 39193"/>
                  <a:gd name="connsiteY15" fmla="*/ 12150 h 54870"/>
                  <a:gd name="connsiteX16" fmla="*/ 25476 w 39193"/>
                  <a:gd name="connsiteY16" fmla="*/ 16069 h 54870"/>
                  <a:gd name="connsiteX17" fmla="*/ 12934 w 39193"/>
                  <a:gd name="connsiteY17" fmla="*/ 32531 h 54870"/>
                  <a:gd name="connsiteX18" fmla="*/ 12934 w 39193"/>
                  <a:gd name="connsiteY18" fmla="*/ 32531 h 54870"/>
                  <a:gd name="connsiteX19" fmla="*/ 27827 w 39193"/>
                  <a:gd name="connsiteY19" fmla="*/ 3253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193" h="54870">
                    <a:moveTo>
                      <a:pt x="6663" y="33315"/>
                    </a:moveTo>
                    <a:lnTo>
                      <a:pt x="26260" y="5879"/>
                    </a:lnTo>
                    <a:lnTo>
                      <a:pt x="33315" y="5879"/>
                    </a:lnTo>
                    <a:lnTo>
                      <a:pt x="33315" y="32531"/>
                    </a:lnTo>
                    <a:lnTo>
                      <a:pt x="38802" y="32531"/>
                    </a:lnTo>
                    <a:lnTo>
                      <a:pt x="38802" y="37234"/>
                    </a:lnTo>
                    <a:lnTo>
                      <a:pt x="33315" y="37234"/>
                    </a:lnTo>
                    <a:lnTo>
                      <a:pt x="33315" y="48992"/>
                    </a:lnTo>
                    <a:lnTo>
                      <a:pt x="27044" y="48992"/>
                    </a:lnTo>
                    <a:lnTo>
                      <a:pt x="27044" y="37234"/>
                    </a:lnTo>
                    <a:lnTo>
                      <a:pt x="5879" y="37234"/>
                    </a:lnTo>
                    <a:lnTo>
                      <a:pt x="5879" y="33315"/>
                    </a:lnTo>
                    <a:close/>
                    <a:moveTo>
                      <a:pt x="27827" y="32531"/>
                    </a:moveTo>
                    <a:lnTo>
                      <a:pt x="27827" y="16853"/>
                    </a:lnTo>
                    <a:cubicBezTo>
                      <a:pt x="27827" y="14502"/>
                      <a:pt x="27827" y="12150"/>
                      <a:pt x="27827" y="12150"/>
                    </a:cubicBezTo>
                    <a:lnTo>
                      <a:pt x="27827" y="12150"/>
                    </a:lnTo>
                    <a:cubicBezTo>
                      <a:pt x="27827" y="12150"/>
                      <a:pt x="27044" y="14502"/>
                      <a:pt x="25476" y="16069"/>
                    </a:cubicBezTo>
                    <a:lnTo>
                      <a:pt x="12934" y="32531"/>
                    </a:lnTo>
                    <a:lnTo>
                      <a:pt x="12934" y="32531"/>
                    </a:lnTo>
                    <a:lnTo>
                      <a:pt x="27827" y="325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7" name="Полилиния: фигура 1736">
                <a:extLst>
                  <a:ext uri="{FF2B5EF4-FFF2-40B4-BE49-F238E27FC236}">
                    <a16:creationId xmlns:a16="http://schemas.microsoft.com/office/drawing/2014/main" id="{9F69D77A-E682-1F6B-5066-16A3D7B524A4}"/>
                  </a:ext>
                </a:extLst>
              </p:cNvPr>
              <p:cNvSpPr/>
              <p:nvPr/>
            </p:nvSpPr>
            <p:spPr>
              <a:xfrm>
                <a:off x="5253299" y="2469877"/>
                <a:ext cx="31355" cy="54871"/>
              </a:xfrm>
              <a:custGeom>
                <a:avLst/>
                <a:gdLst>
                  <a:gd name="connsiteX0" fmla="*/ 5879 w 31354"/>
                  <a:gd name="connsiteY0" fmla="*/ 5879 h 54870"/>
                  <a:gd name="connsiteX1" fmla="*/ 30963 w 31354"/>
                  <a:gd name="connsiteY1" fmla="*/ 5879 h 54870"/>
                  <a:gd name="connsiteX2" fmla="*/ 30963 w 31354"/>
                  <a:gd name="connsiteY2" fmla="*/ 11366 h 54870"/>
                  <a:gd name="connsiteX3" fmla="*/ 12150 w 31354"/>
                  <a:gd name="connsiteY3" fmla="*/ 11366 h 54870"/>
                  <a:gd name="connsiteX4" fmla="*/ 12150 w 31354"/>
                  <a:gd name="connsiteY4" fmla="*/ 24692 h 54870"/>
                  <a:gd name="connsiteX5" fmla="*/ 27827 w 31354"/>
                  <a:gd name="connsiteY5" fmla="*/ 24692 h 54870"/>
                  <a:gd name="connsiteX6" fmla="*/ 27827 w 31354"/>
                  <a:gd name="connsiteY6" fmla="*/ 30179 h 54870"/>
                  <a:gd name="connsiteX7" fmla="*/ 12150 w 31354"/>
                  <a:gd name="connsiteY7" fmla="*/ 30179 h 54870"/>
                  <a:gd name="connsiteX8" fmla="*/ 12150 w 31354"/>
                  <a:gd name="connsiteY8" fmla="*/ 43505 h 54870"/>
                  <a:gd name="connsiteX9" fmla="*/ 32531 w 31354"/>
                  <a:gd name="connsiteY9" fmla="*/ 43505 h 54870"/>
                  <a:gd name="connsiteX10" fmla="*/ 32531 w 31354"/>
                  <a:gd name="connsiteY10" fmla="*/ 48992 h 54870"/>
                  <a:gd name="connsiteX11" fmla="*/ 5879 w 31354"/>
                  <a:gd name="connsiteY11" fmla="*/ 4899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54870">
                    <a:moveTo>
                      <a:pt x="5879" y="5879"/>
                    </a:moveTo>
                    <a:lnTo>
                      <a:pt x="30963" y="5879"/>
                    </a:lnTo>
                    <a:lnTo>
                      <a:pt x="30963" y="11366"/>
                    </a:lnTo>
                    <a:lnTo>
                      <a:pt x="12150" y="11366"/>
                    </a:lnTo>
                    <a:lnTo>
                      <a:pt x="12150" y="24692"/>
                    </a:lnTo>
                    <a:lnTo>
                      <a:pt x="27827" y="24692"/>
                    </a:lnTo>
                    <a:lnTo>
                      <a:pt x="27827" y="30179"/>
                    </a:lnTo>
                    <a:lnTo>
                      <a:pt x="12150" y="30179"/>
                    </a:lnTo>
                    <a:lnTo>
                      <a:pt x="12150" y="43505"/>
                    </a:lnTo>
                    <a:lnTo>
                      <a:pt x="32531" y="43505"/>
                    </a:lnTo>
                    <a:lnTo>
                      <a:pt x="32531" y="48992"/>
                    </a:lnTo>
                    <a:lnTo>
                      <a:pt x="5879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8" name="Полилиния: фигура 1737">
                <a:extLst>
                  <a:ext uri="{FF2B5EF4-FFF2-40B4-BE49-F238E27FC236}">
                    <a16:creationId xmlns:a16="http://schemas.microsoft.com/office/drawing/2014/main" id="{4FCBB4D7-50F0-251A-6CC0-222FA62985C7}"/>
                  </a:ext>
                </a:extLst>
              </p:cNvPr>
              <p:cNvSpPr/>
              <p:nvPr/>
            </p:nvSpPr>
            <p:spPr>
              <a:xfrm>
                <a:off x="5293277" y="2469877"/>
                <a:ext cx="39194" cy="54871"/>
              </a:xfrm>
              <a:custGeom>
                <a:avLst/>
                <a:gdLst>
                  <a:gd name="connsiteX0" fmla="*/ 5879 w 39193"/>
                  <a:gd name="connsiteY0" fmla="*/ 45856 h 54870"/>
                  <a:gd name="connsiteX1" fmla="*/ 27044 w 39193"/>
                  <a:gd name="connsiteY1" fmla="*/ 18421 h 54870"/>
                  <a:gd name="connsiteX2" fmla="*/ 19205 w 39193"/>
                  <a:gd name="connsiteY2" fmla="*/ 11366 h 54870"/>
                  <a:gd name="connsiteX3" fmla="*/ 10582 w 39193"/>
                  <a:gd name="connsiteY3" fmla="*/ 16853 h 54870"/>
                  <a:gd name="connsiteX4" fmla="*/ 5879 w 39193"/>
                  <a:gd name="connsiteY4" fmla="*/ 13718 h 54870"/>
                  <a:gd name="connsiteX5" fmla="*/ 19205 w 39193"/>
                  <a:gd name="connsiteY5" fmla="*/ 5879 h 54870"/>
                  <a:gd name="connsiteX6" fmla="*/ 32531 w 39193"/>
                  <a:gd name="connsiteY6" fmla="*/ 18421 h 54870"/>
                  <a:gd name="connsiteX7" fmla="*/ 12150 w 39193"/>
                  <a:gd name="connsiteY7" fmla="*/ 44289 h 54870"/>
                  <a:gd name="connsiteX8" fmla="*/ 33315 w 39193"/>
                  <a:gd name="connsiteY8" fmla="*/ 44289 h 54870"/>
                  <a:gd name="connsiteX9" fmla="*/ 33315 w 39193"/>
                  <a:gd name="connsiteY9" fmla="*/ 49776 h 54870"/>
                  <a:gd name="connsiteX10" fmla="*/ 5879 w 39193"/>
                  <a:gd name="connsiteY10" fmla="*/ 49776 h 54870"/>
                  <a:gd name="connsiteX11" fmla="*/ 5879 w 39193"/>
                  <a:gd name="connsiteY11" fmla="*/ 45856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54870">
                    <a:moveTo>
                      <a:pt x="5879" y="45856"/>
                    </a:moveTo>
                    <a:cubicBezTo>
                      <a:pt x="5879" y="30179"/>
                      <a:pt x="27044" y="28611"/>
                      <a:pt x="27044" y="18421"/>
                    </a:cubicBezTo>
                    <a:cubicBezTo>
                      <a:pt x="27044" y="14502"/>
                      <a:pt x="23908" y="11366"/>
                      <a:pt x="19205" y="11366"/>
                    </a:cubicBezTo>
                    <a:cubicBezTo>
                      <a:pt x="15285" y="11366"/>
                      <a:pt x="12150" y="13718"/>
                      <a:pt x="10582" y="16853"/>
                    </a:cubicBezTo>
                    <a:lnTo>
                      <a:pt x="5879" y="13718"/>
                    </a:lnTo>
                    <a:cubicBezTo>
                      <a:pt x="8231" y="9015"/>
                      <a:pt x="12934" y="5879"/>
                      <a:pt x="19205" y="5879"/>
                    </a:cubicBezTo>
                    <a:cubicBezTo>
                      <a:pt x="27044" y="5879"/>
                      <a:pt x="32531" y="10582"/>
                      <a:pt x="32531" y="18421"/>
                    </a:cubicBezTo>
                    <a:cubicBezTo>
                      <a:pt x="32531" y="32531"/>
                      <a:pt x="12150" y="34882"/>
                      <a:pt x="12150" y="44289"/>
                    </a:cubicBezTo>
                    <a:lnTo>
                      <a:pt x="33315" y="44289"/>
                    </a:lnTo>
                    <a:lnTo>
                      <a:pt x="33315" y="49776"/>
                    </a:lnTo>
                    <a:lnTo>
                      <a:pt x="5879" y="49776"/>
                    </a:lnTo>
                    <a:cubicBezTo>
                      <a:pt x="5879" y="47424"/>
                      <a:pt x="5879" y="46640"/>
                      <a:pt x="5879" y="4585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9" name="Полилиния: фигура 1738">
                <a:extLst>
                  <a:ext uri="{FF2B5EF4-FFF2-40B4-BE49-F238E27FC236}">
                    <a16:creationId xmlns:a16="http://schemas.microsoft.com/office/drawing/2014/main" id="{6AB867CC-3D75-E8AB-5A2F-40E3B3F73B2A}"/>
                  </a:ext>
                </a:extLst>
              </p:cNvPr>
              <p:cNvSpPr/>
              <p:nvPr/>
            </p:nvSpPr>
            <p:spPr>
              <a:xfrm>
                <a:off x="5326200" y="2468309"/>
                <a:ext cx="39194" cy="54871"/>
              </a:xfrm>
              <a:custGeom>
                <a:avLst/>
                <a:gdLst>
                  <a:gd name="connsiteX0" fmla="*/ 13718 w 39193"/>
                  <a:gd name="connsiteY0" fmla="*/ 26260 h 54870"/>
                  <a:gd name="connsiteX1" fmla="*/ 9015 w 39193"/>
                  <a:gd name="connsiteY1" fmla="*/ 17637 h 54870"/>
                  <a:gd name="connsiteX2" fmla="*/ 22340 w 39193"/>
                  <a:gd name="connsiteY2" fmla="*/ 5879 h 54870"/>
                  <a:gd name="connsiteX3" fmla="*/ 35666 w 39193"/>
                  <a:gd name="connsiteY3" fmla="*/ 17637 h 54870"/>
                  <a:gd name="connsiteX4" fmla="*/ 30179 w 39193"/>
                  <a:gd name="connsiteY4" fmla="*/ 28611 h 54870"/>
                  <a:gd name="connsiteX5" fmla="*/ 35666 w 39193"/>
                  <a:gd name="connsiteY5" fmla="*/ 38018 h 54870"/>
                  <a:gd name="connsiteX6" fmla="*/ 20773 w 39193"/>
                  <a:gd name="connsiteY6" fmla="*/ 50560 h 54870"/>
                  <a:gd name="connsiteX7" fmla="*/ 5879 w 39193"/>
                  <a:gd name="connsiteY7" fmla="*/ 37234 h 54870"/>
                  <a:gd name="connsiteX8" fmla="*/ 13718 w 39193"/>
                  <a:gd name="connsiteY8" fmla="*/ 26260 h 54870"/>
                  <a:gd name="connsiteX9" fmla="*/ 21556 w 39193"/>
                  <a:gd name="connsiteY9" fmla="*/ 45856 h 54870"/>
                  <a:gd name="connsiteX10" fmla="*/ 30179 w 39193"/>
                  <a:gd name="connsiteY10" fmla="*/ 38802 h 54870"/>
                  <a:gd name="connsiteX11" fmla="*/ 18421 w 39193"/>
                  <a:gd name="connsiteY11" fmla="*/ 29395 h 54870"/>
                  <a:gd name="connsiteX12" fmla="*/ 12934 w 39193"/>
                  <a:gd name="connsiteY12" fmla="*/ 38018 h 54870"/>
                  <a:gd name="connsiteX13" fmla="*/ 21556 w 39193"/>
                  <a:gd name="connsiteY13" fmla="*/ 45856 h 54870"/>
                  <a:gd name="connsiteX14" fmla="*/ 30179 w 39193"/>
                  <a:gd name="connsiteY14" fmla="*/ 18421 h 54870"/>
                  <a:gd name="connsiteX15" fmla="*/ 22340 w 39193"/>
                  <a:gd name="connsiteY15" fmla="*/ 12150 h 54870"/>
                  <a:gd name="connsiteX16" fmla="*/ 15285 w 39193"/>
                  <a:gd name="connsiteY16" fmla="*/ 18421 h 54870"/>
                  <a:gd name="connsiteX17" fmla="*/ 26260 w 39193"/>
                  <a:gd name="connsiteY17" fmla="*/ 27827 h 54870"/>
                  <a:gd name="connsiteX18" fmla="*/ 30179 w 39193"/>
                  <a:gd name="connsiteY18" fmla="*/ 1842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3718" y="26260"/>
                    </a:moveTo>
                    <a:cubicBezTo>
                      <a:pt x="10582" y="24692"/>
                      <a:pt x="9015" y="21556"/>
                      <a:pt x="9015" y="17637"/>
                    </a:cubicBezTo>
                    <a:cubicBezTo>
                      <a:pt x="9015" y="11366"/>
                      <a:pt x="13718" y="5879"/>
                      <a:pt x="22340" y="5879"/>
                    </a:cubicBezTo>
                    <a:cubicBezTo>
                      <a:pt x="30179" y="5879"/>
                      <a:pt x="35666" y="10582"/>
                      <a:pt x="35666" y="17637"/>
                    </a:cubicBezTo>
                    <a:cubicBezTo>
                      <a:pt x="35666" y="23124"/>
                      <a:pt x="31747" y="27827"/>
                      <a:pt x="30179" y="28611"/>
                    </a:cubicBezTo>
                    <a:cubicBezTo>
                      <a:pt x="33315" y="30963"/>
                      <a:pt x="35666" y="33315"/>
                      <a:pt x="35666" y="38018"/>
                    </a:cubicBezTo>
                    <a:cubicBezTo>
                      <a:pt x="35666" y="45073"/>
                      <a:pt x="30179" y="50560"/>
                      <a:pt x="20773" y="50560"/>
                    </a:cubicBezTo>
                    <a:cubicBezTo>
                      <a:pt x="12150" y="50560"/>
                      <a:pt x="5879" y="45073"/>
                      <a:pt x="5879" y="37234"/>
                    </a:cubicBezTo>
                    <a:cubicBezTo>
                      <a:pt x="6663" y="31747"/>
                      <a:pt x="12150" y="27827"/>
                      <a:pt x="13718" y="26260"/>
                    </a:cubicBezTo>
                    <a:moveTo>
                      <a:pt x="21556" y="45856"/>
                    </a:moveTo>
                    <a:cubicBezTo>
                      <a:pt x="26260" y="45856"/>
                      <a:pt x="30179" y="42721"/>
                      <a:pt x="30179" y="38802"/>
                    </a:cubicBezTo>
                    <a:cubicBezTo>
                      <a:pt x="30179" y="34098"/>
                      <a:pt x="23908" y="32531"/>
                      <a:pt x="18421" y="29395"/>
                    </a:cubicBezTo>
                    <a:cubicBezTo>
                      <a:pt x="16853" y="30179"/>
                      <a:pt x="12934" y="33315"/>
                      <a:pt x="12934" y="38018"/>
                    </a:cubicBezTo>
                    <a:cubicBezTo>
                      <a:pt x="12934" y="42721"/>
                      <a:pt x="16853" y="45856"/>
                      <a:pt x="21556" y="45856"/>
                    </a:cubicBezTo>
                    <a:moveTo>
                      <a:pt x="30179" y="18421"/>
                    </a:moveTo>
                    <a:cubicBezTo>
                      <a:pt x="30179" y="14502"/>
                      <a:pt x="27044" y="12150"/>
                      <a:pt x="22340" y="12150"/>
                    </a:cubicBezTo>
                    <a:cubicBezTo>
                      <a:pt x="17637" y="12150"/>
                      <a:pt x="15285" y="14502"/>
                      <a:pt x="15285" y="18421"/>
                    </a:cubicBezTo>
                    <a:cubicBezTo>
                      <a:pt x="15285" y="23124"/>
                      <a:pt x="20773" y="24692"/>
                      <a:pt x="26260" y="27827"/>
                    </a:cubicBezTo>
                    <a:cubicBezTo>
                      <a:pt x="27044" y="26260"/>
                      <a:pt x="30179" y="23124"/>
                      <a:pt x="30179" y="1842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0" name="Полилиния: фигура 1739">
                <a:extLst>
                  <a:ext uri="{FF2B5EF4-FFF2-40B4-BE49-F238E27FC236}">
                    <a16:creationId xmlns:a16="http://schemas.microsoft.com/office/drawing/2014/main" id="{0B7A509D-0E61-55F1-37ED-388F44A4179B}"/>
                  </a:ext>
                </a:extLst>
              </p:cNvPr>
              <p:cNvSpPr/>
              <p:nvPr/>
            </p:nvSpPr>
            <p:spPr>
              <a:xfrm>
                <a:off x="5220377" y="2581187"/>
                <a:ext cx="31355" cy="54871"/>
              </a:xfrm>
              <a:custGeom>
                <a:avLst/>
                <a:gdLst>
                  <a:gd name="connsiteX0" fmla="*/ 6663 w 31354"/>
                  <a:gd name="connsiteY0" fmla="*/ 43505 h 54870"/>
                  <a:gd name="connsiteX1" fmla="*/ 16069 w 31354"/>
                  <a:gd name="connsiteY1" fmla="*/ 43505 h 54870"/>
                  <a:gd name="connsiteX2" fmla="*/ 16069 w 31354"/>
                  <a:gd name="connsiteY2" fmla="*/ 16069 h 54870"/>
                  <a:gd name="connsiteX3" fmla="*/ 16069 w 31354"/>
                  <a:gd name="connsiteY3" fmla="*/ 13718 h 54870"/>
                  <a:gd name="connsiteX4" fmla="*/ 16069 w 31354"/>
                  <a:gd name="connsiteY4" fmla="*/ 13718 h 54870"/>
                  <a:gd name="connsiteX5" fmla="*/ 13718 w 31354"/>
                  <a:gd name="connsiteY5" fmla="*/ 16069 h 54870"/>
                  <a:gd name="connsiteX6" fmla="*/ 9798 w 31354"/>
                  <a:gd name="connsiteY6" fmla="*/ 19989 h 54870"/>
                  <a:gd name="connsiteX7" fmla="*/ 5879 w 31354"/>
                  <a:gd name="connsiteY7" fmla="*/ 16069 h 54870"/>
                  <a:gd name="connsiteX8" fmla="*/ 16069 w 31354"/>
                  <a:gd name="connsiteY8" fmla="*/ 5879 h 54870"/>
                  <a:gd name="connsiteX9" fmla="*/ 21556 w 31354"/>
                  <a:gd name="connsiteY9" fmla="*/ 5879 h 54870"/>
                  <a:gd name="connsiteX10" fmla="*/ 21556 w 31354"/>
                  <a:gd name="connsiteY10" fmla="*/ 43505 h 54870"/>
                  <a:gd name="connsiteX11" fmla="*/ 30963 w 31354"/>
                  <a:gd name="connsiteY11" fmla="*/ 43505 h 54870"/>
                  <a:gd name="connsiteX12" fmla="*/ 30963 w 31354"/>
                  <a:gd name="connsiteY12" fmla="*/ 48992 h 54870"/>
                  <a:gd name="connsiteX13" fmla="*/ 5879 w 31354"/>
                  <a:gd name="connsiteY13" fmla="*/ 48992 h 54870"/>
                  <a:gd name="connsiteX14" fmla="*/ 5879 w 31354"/>
                  <a:gd name="connsiteY14" fmla="*/ 4350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354" h="54870">
                    <a:moveTo>
                      <a:pt x="6663" y="43505"/>
                    </a:moveTo>
                    <a:lnTo>
                      <a:pt x="16069" y="43505"/>
                    </a:lnTo>
                    <a:lnTo>
                      <a:pt x="16069" y="16069"/>
                    </a:lnTo>
                    <a:cubicBezTo>
                      <a:pt x="16069" y="14502"/>
                      <a:pt x="16069" y="13718"/>
                      <a:pt x="16069" y="13718"/>
                    </a:cubicBezTo>
                    <a:lnTo>
                      <a:pt x="16069" y="13718"/>
                    </a:lnTo>
                    <a:cubicBezTo>
                      <a:pt x="16069" y="13718"/>
                      <a:pt x="15285" y="14502"/>
                      <a:pt x="13718" y="16069"/>
                    </a:cubicBezTo>
                    <a:lnTo>
                      <a:pt x="9798" y="19989"/>
                    </a:lnTo>
                    <a:lnTo>
                      <a:pt x="5879" y="16069"/>
                    </a:lnTo>
                    <a:lnTo>
                      <a:pt x="16069" y="5879"/>
                    </a:lnTo>
                    <a:lnTo>
                      <a:pt x="21556" y="5879"/>
                    </a:lnTo>
                    <a:lnTo>
                      <a:pt x="21556" y="43505"/>
                    </a:lnTo>
                    <a:lnTo>
                      <a:pt x="30963" y="43505"/>
                    </a:lnTo>
                    <a:lnTo>
                      <a:pt x="30963" y="48992"/>
                    </a:lnTo>
                    <a:lnTo>
                      <a:pt x="5879" y="48992"/>
                    </a:lnTo>
                    <a:lnTo>
                      <a:pt x="5879" y="43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1" name="Полилиния: фигура 1740">
                <a:extLst>
                  <a:ext uri="{FF2B5EF4-FFF2-40B4-BE49-F238E27FC236}">
                    <a16:creationId xmlns:a16="http://schemas.microsoft.com/office/drawing/2014/main" id="{687FF4F0-8187-E528-9ED0-48EFBFE794DF}"/>
                  </a:ext>
                </a:extLst>
              </p:cNvPr>
              <p:cNvSpPr/>
              <p:nvPr/>
            </p:nvSpPr>
            <p:spPr>
              <a:xfrm>
                <a:off x="5247812" y="2581187"/>
                <a:ext cx="39194" cy="54871"/>
              </a:xfrm>
              <a:custGeom>
                <a:avLst/>
                <a:gdLst>
                  <a:gd name="connsiteX0" fmla="*/ 11366 w 39193"/>
                  <a:gd name="connsiteY0" fmla="*/ 39585 h 54870"/>
                  <a:gd name="connsiteX1" fmla="*/ 21556 w 39193"/>
                  <a:gd name="connsiteY1" fmla="*/ 44289 h 54870"/>
                  <a:gd name="connsiteX2" fmla="*/ 30179 w 39193"/>
                  <a:gd name="connsiteY2" fmla="*/ 36450 h 54870"/>
                  <a:gd name="connsiteX3" fmla="*/ 19989 w 39193"/>
                  <a:gd name="connsiteY3" fmla="*/ 28611 h 54870"/>
                  <a:gd name="connsiteX4" fmla="*/ 16853 w 39193"/>
                  <a:gd name="connsiteY4" fmla="*/ 28611 h 54870"/>
                  <a:gd name="connsiteX5" fmla="*/ 15285 w 39193"/>
                  <a:gd name="connsiteY5" fmla="*/ 25476 h 54870"/>
                  <a:gd name="connsiteX6" fmla="*/ 24692 w 39193"/>
                  <a:gd name="connsiteY6" fmla="*/ 14502 h 54870"/>
                  <a:gd name="connsiteX7" fmla="*/ 27044 w 39193"/>
                  <a:gd name="connsiteY7" fmla="*/ 11366 h 54870"/>
                  <a:gd name="connsiteX8" fmla="*/ 27044 w 39193"/>
                  <a:gd name="connsiteY8" fmla="*/ 11366 h 54870"/>
                  <a:gd name="connsiteX9" fmla="*/ 23124 w 39193"/>
                  <a:gd name="connsiteY9" fmla="*/ 11366 h 54870"/>
                  <a:gd name="connsiteX10" fmla="*/ 8231 w 39193"/>
                  <a:gd name="connsiteY10" fmla="*/ 11366 h 54870"/>
                  <a:gd name="connsiteX11" fmla="*/ 8231 w 39193"/>
                  <a:gd name="connsiteY11" fmla="*/ 5879 h 54870"/>
                  <a:gd name="connsiteX12" fmla="*/ 34098 w 39193"/>
                  <a:gd name="connsiteY12" fmla="*/ 5879 h 54870"/>
                  <a:gd name="connsiteX13" fmla="*/ 34098 w 39193"/>
                  <a:gd name="connsiteY13" fmla="*/ 9798 h 54870"/>
                  <a:gd name="connsiteX14" fmla="*/ 22340 w 39193"/>
                  <a:gd name="connsiteY14" fmla="*/ 23124 h 54870"/>
                  <a:gd name="connsiteX15" fmla="*/ 34882 w 39193"/>
                  <a:gd name="connsiteY15" fmla="*/ 35666 h 54870"/>
                  <a:gd name="connsiteX16" fmla="*/ 19989 w 39193"/>
                  <a:gd name="connsiteY16" fmla="*/ 49776 h 54870"/>
                  <a:gd name="connsiteX17" fmla="*/ 5879 w 39193"/>
                  <a:gd name="connsiteY17" fmla="*/ 44289 h 54870"/>
                  <a:gd name="connsiteX18" fmla="*/ 11366 w 39193"/>
                  <a:gd name="connsiteY18" fmla="*/ 3958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1366" y="39585"/>
                    </a:moveTo>
                    <a:cubicBezTo>
                      <a:pt x="13718" y="41937"/>
                      <a:pt x="17637" y="44289"/>
                      <a:pt x="21556" y="44289"/>
                    </a:cubicBezTo>
                    <a:cubicBezTo>
                      <a:pt x="26260" y="44289"/>
                      <a:pt x="30179" y="41153"/>
                      <a:pt x="30179" y="36450"/>
                    </a:cubicBezTo>
                    <a:cubicBezTo>
                      <a:pt x="30179" y="30963"/>
                      <a:pt x="25476" y="28611"/>
                      <a:pt x="19989" y="28611"/>
                    </a:cubicBezTo>
                    <a:lnTo>
                      <a:pt x="16853" y="28611"/>
                    </a:lnTo>
                    <a:lnTo>
                      <a:pt x="15285" y="25476"/>
                    </a:lnTo>
                    <a:lnTo>
                      <a:pt x="24692" y="14502"/>
                    </a:lnTo>
                    <a:cubicBezTo>
                      <a:pt x="26260" y="12934"/>
                      <a:pt x="27044" y="11366"/>
                      <a:pt x="27044" y="11366"/>
                    </a:cubicBezTo>
                    <a:lnTo>
                      <a:pt x="27044" y="11366"/>
                    </a:lnTo>
                    <a:cubicBezTo>
                      <a:pt x="27044" y="11366"/>
                      <a:pt x="25476" y="11366"/>
                      <a:pt x="23124" y="11366"/>
                    </a:cubicBezTo>
                    <a:lnTo>
                      <a:pt x="8231" y="11366"/>
                    </a:lnTo>
                    <a:lnTo>
                      <a:pt x="8231" y="5879"/>
                    </a:lnTo>
                    <a:lnTo>
                      <a:pt x="34098" y="5879"/>
                    </a:lnTo>
                    <a:lnTo>
                      <a:pt x="34098" y="9798"/>
                    </a:lnTo>
                    <a:lnTo>
                      <a:pt x="22340" y="23124"/>
                    </a:lnTo>
                    <a:cubicBezTo>
                      <a:pt x="27827" y="23908"/>
                      <a:pt x="34882" y="27044"/>
                      <a:pt x="34882" y="35666"/>
                    </a:cubicBezTo>
                    <a:cubicBezTo>
                      <a:pt x="34882" y="42721"/>
                      <a:pt x="29395" y="49776"/>
                      <a:pt x="19989" y="49776"/>
                    </a:cubicBezTo>
                    <a:cubicBezTo>
                      <a:pt x="15285" y="49776"/>
                      <a:pt x="9798" y="47424"/>
                      <a:pt x="5879" y="44289"/>
                    </a:cubicBezTo>
                    <a:lnTo>
                      <a:pt x="11366" y="395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2" name="Полилиния: фигура 1741">
                <a:extLst>
                  <a:ext uri="{FF2B5EF4-FFF2-40B4-BE49-F238E27FC236}">
                    <a16:creationId xmlns:a16="http://schemas.microsoft.com/office/drawing/2014/main" id="{D43E2ACB-AE57-424B-E4E4-978810ED4170}"/>
                  </a:ext>
                </a:extLst>
              </p:cNvPr>
              <p:cNvSpPr/>
              <p:nvPr/>
            </p:nvSpPr>
            <p:spPr>
              <a:xfrm>
                <a:off x="5294845" y="2581187"/>
                <a:ext cx="31355" cy="54871"/>
              </a:xfrm>
              <a:custGeom>
                <a:avLst/>
                <a:gdLst>
                  <a:gd name="connsiteX0" fmla="*/ 5879 w 31354"/>
                  <a:gd name="connsiteY0" fmla="*/ 5879 h 54870"/>
                  <a:gd name="connsiteX1" fmla="*/ 29395 w 31354"/>
                  <a:gd name="connsiteY1" fmla="*/ 5879 h 54870"/>
                  <a:gd name="connsiteX2" fmla="*/ 29395 w 31354"/>
                  <a:gd name="connsiteY2" fmla="*/ 11366 h 54870"/>
                  <a:gd name="connsiteX3" fmla="*/ 12150 w 31354"/>
                  <a:gd name="connsiteY3" fmla="*/ 11366 h 54870"/>
                  <a:gd name="connsiteX4" fmla="*/ 12150 w 31354"/>
                  <a:gd name="connsiteY4" fmla="*/ 25476 h 54870"/>
                  <a:gd name="connsiteX5" fmla="*/ 27044 w 31354"/>
                  <a:gd name="connsiteY5" fmla="*/ 25476 h 54870"/>
                  <a:gd name="connsiteX6" fmla="*/ 27044 w 31354"/>
                  <a:gd name="connsiteY6" fmla="*/ 30963 h 54870"/>
                  <a:gd name="connsiteX7" fmla="*/ 12150 w 31354"/>
                  <a:gd name="connsiteY7" fmla="*/ 30963 h 54870"/>
                  <a:gd name="connsiteX8" fmla="*/ 12150 w 31354"/>
                  <a:gd name="connsiteY8" fmla="*/ 48992 h 54870"/>
                  <a:gd name="connsiteX9" fmla="*/ 5879 w 31354"/>
                  <a:gd name="connsiteY9" fmla="*/ 4899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54" h="54870">
                    <a:moveTo>
                      <a:pt x="5879" y="5879"/>
                    </a:moveTo>
                    <a:lnTo>
                      <a:pt x="29395" y="5879"/>
                    </a:lnTo>
                    <a:lnTo>
                      <a:pt x="29395" y="11366"/>
                    </a:lnTo>
                    <a:lnTo>
                      <a:pt x="12150" y="11366"/>
                    </a:lnTo>
                    <a:lnTo>
                      <a:pt x="12150" y="25476"/>
                    </a:lnTo>
                    <a:lnTo>
                      <a:pt x="27044" y="25476"/>
                    </a:lnTo>
                    <a:lnTo>
                      <a:pt x="27044" y="30963"/>
                    </a:lnTo>
                    <a:lnTo>
                      <a:pt x="12150" y="30963"/>
                    </a:lnTo>
                    <a:lnTo>
                      <a:pt x="12150" y="48992"/>
                    </a:lnTo>
                    <a:lnTo>
                      <a:pt x="5879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3" name="Полилиния: фигура 1742">
                <a:extLst>
                  <a:ext uri="{FF2B5EF4-FFF2-40B4-BE49-F238E27FC236}">
                    <a16:creationId xmlns:a16="http://schemas.microsoft.com/office/drawing/2014/main" id="{BF62E17C-79A3-28FA-9703-F2F6057F5D65}"/>
                  </a:ext>
                </a:extLst>
              </p:cNvPr>
              <p:cNvSpPr/>
              <p:nvPr/>
            </p:nvSpPr>
            <p:spPr>
              <a:xfrm>
                <a:off x="5321496" y="2581187"/>
                <a:ext cx="39194" cy="54871"/>
              </a:xfrm>
              <a:custGeom>
                <a:avLst/>
                <a:gdLst>
                  <a:gd name="connsiteX0" fmla="*/ 9798 w 39193"/>
                  <a:gd name="connsiteY0" fmla="*/ 39585 h 54870"/>
                  <a:gd name="connsiteX1" fmla="*/ 19989 w 39193"/>
                  <a:gd name="connsiteY1" fmla="*/ 44289 h 54870"/>
                  <a:gd name="connsiteX2" fmla="*/ 28611 w 39193"/>
                  <a:gd name="connsiteY2" fmla="*/ 36450 h 54870"/>
                  <a:gd name="connsiteX3" fmla="*/ 18421 w 39193"/>
                  <a:gd name="connsiteY3" fmla="*/ 28611 h 54870"/>
                  <a:gd name="connsiteX4" fmla="*/ 15285 w 39193"/>
                  <a:gd name="connsiteY4" fmla="*/ 28611 h 54870"/>
                  <a:gd name="connsiteX5" fmla="*/ 13718 w 39193"/>
                  <a:gd name="connsiteY5" fmla="*/ 25476 h 54870"/>
                  <a:gd name="connsiteX6" fmla="*/ 23124 w 39193"/>
                  <a:gd name="connsiteY6" fmla="*/ 14502 h 54870"/>
                  <a:gd name="connsiteX7" fmla="*/ 25476 w 39193"/>
                  <a:gd name="connsiteY7" fmla="*/ 11366 h 54870"/>
                  <a:gd name="connsiteX8" fmla="*/ 25476 w 39193"/>
                  <a:gd name="connsiteY8" fmla="*/ 11366 h 54870"/>
                  <a:gd name="connsiteX9" fmla="*/ 21556 w 39193"/>
                  <a:gd name="connsiteY9" fmla="*/ 11366 h 54870"/>
                  <a:gd name="connsiteX10" fmla="*/ 6663 w 39193"/>
                  <a:gd name="connsiteY10" fmla="*/ 11366 h 54870"/>
                  <a:gd name="connsiteX11" fmla="*/ 6663 w 39193"/>
                  <a:gd name="connsiteY11" fmla="*/ 5879 h 54870"/>
                  <a:gd name="connsiteX12" fmla="*/ 34098 w 39193"/>
                  <a:gd name="connsiteY12" fmla="*/ 5879 h 54870"/>
                  <a:gd name="connsiteX13" fmla="*/ 34098 w 39193"/>
                  <a:gd name="connsiteY13" fmla="*/ 9798 h 54870"/>
                  <a:gd name="connsiteX14" fmla="*/ 22340 w 39193"/>
                  <a:gd name="connsiteY14" fmla="*/ 23124 h 54870"/>
                  <a:gd name="connsiteX15" fmla="*/ 34882 w 39193"/>
                  <a:gd name="connsiteY15" fmla="*/ 35666 h 54870"/>
                  <a:gd name="connsiteX16" fmla="*/ 19989 w 39193"/>
                  <a:gd name="connsiteY16" fmla="*/ 49776 h 54870"/>
                  <a:gd name="connsiteX17" fmla="*/ 5879 w 39193"/>
                  <a:gd name="connsiteY17" fmla="*/ 44289 h 54870"/>
                  <a:gd name="connsiteX18" fmla="*/ 9798 w 39193"/>
                  <a:gd name="connsiteY18" fmla="*/ 3958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9798" y="39585"/>
                    </a:moveTo>
                    <a:cubicBezTo>
                      <a:pt x="12150" y="41937"/>
                      <a:pt x="16069" y="44289"/>
                      <a:pt x="19989" y="44289"/>
                    </a:cubicBezTo>
                    <a:cubicBezTo>
                      <a:pt x="24692" y="44289"/>
                      <a:pt x="28611" y="41153"/>
                      <a:pt x="28611" y="36450"/>
                    </a:cubicBezTo>
                    <a:cubicBezTo>
                      <a:pt x="28611" y="30963"/>
                      <a:pt x="23908" y="28611"/>
                      <a:pt x="18421" y="28611"/>
                    </a:cubicBezTo>
                    <a:lnTo>
                      <a:pt x="15285" y="28611"/>
                    </a:lnTo>
                    <a:lnTo>
                      <a:pt x="13718" y="25476"/>
                    </a:lnTo>
                    <a:lnTo>
                      <a:pt x="23124" y="14502"/>
                    </a:lnTo>
                    <a:cubicBezTo>
                      <a:pt x="24692" y="12934"/>
                      <a:pt x="25476" y="11366"/>
                      <a:pt x="25476" y="11366"/>
                    </a:cubicBezTo>
                    <a:lnTo>
                      <a:pt x="25476" y="11366"/>
                    </a:lnTo>
                    <a:cubicBezTo>
                      <a:pt x="25476" y="11366"/>
                      <a:pt x="23908" y="11366"/>
                      <a:pt x="21556" y="11366"/>
                    </a:cubicBezTo>
                    <a:lnTo>
                      <a:pt x="6663" y="11366"/>
                    </a:lnTo>
                    <a:lnTo>
                      <a:pt x="6663" y="5879"/>
                    </a:lnTo>
                    <a:lnTo>
                      <a:pt x="34098" y="5879"/>
                    </a:lnTo>
                    <a:lnTo>
                      <a:pt x="34098" y="9798"/>
                    </a:lnTo>
                    <a:lnTo>
                      <a:pt x="22340" y="23124"/>
                    </a:lnTo>
                    <a:cubicBezTo>
                      <a:pt x="27827" y="23908"/>
                      <a:pt x="34882" y="27044"/>
                      <a:pt x="34882" y="35666"/>
                    </a:cubicBezTo>
                    <a:cubicBezTo>
                      <a:pt x="34882" y="42721"/>
                      <a:pt x="29395" y="49776"/>
                      <a:pt x="19989" y="49776"/>
                    </a:cubicBezTo>
                    <a:cubicBezTo>
                      <a:pt x="15285" y="49776"/>
                      <a:pt x="9798" y="47424"/>
                      <a:pt x="5879" y="44289"/>
                    </a:cubicBezTo>
                    <a:lnTo>
                      <a:pt x="9798" y="395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750" name="TextBox 1749">
            <a:extLst>
              <a:ext uri="{FF2B5EF4-FFF2-40B4-BE49-F238E27FC236}">
                <a16:creationId xmlns:a16="http://schemas.microsoft.com/office/drawing/2014/main" id="{5EC26D7E-80B9-9E54-20CD-1BDA7CBDBCD9}"/>
              </a:ext>
            </a:extLst>
          </p:cNvPr>
          <p:cNvSpPr txBox="1"/>
          <p:nvPr/>
        </p:nvSpPr>
        <p:spPr>
          <a:xfrm>
            <a:off x="4986050" y="3117462"/>
            <a:ext cx="373879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Awareness</a:t>
            </a:r>
          </a:p>
        </p:txBody>
      </p:sp>
      <p:grpSp>
        <p:nvGrpSpPr>
          <p:cNvPr id="1751" name="Группа 1750">
            <a:extLst>
              <a:ext uri="{FF2B5EF4-FFF2-40B4-BE49-F238E27FC236}">
                <a16:creationId xmlns:a16="http://schemas.microsoft.com/office/drawing/2014/main" id="{9F15D56E-7ECE-74AE-2599-2E75830F4E1B}"/>
              </a:ext>
            </a:extLst>
          </p:cNvPr>
          <p:cNvGrpSpPr>
            <a:grpSpLocks noChangeAspect="1"/>
          </p:cNvGrpSpPr>
          <p:nvPr/>
        </p:nvGrpSpPr>
        <p:grpSpPr>
          <a:xfrm>
            <a:off x="5027279" y="2719311"/>
            <a:ext cx="291421" cy="321822"/>
            <a:chOff x="3630455" y="3653727"/>
            <a:chExt cx="441325" cy="487363"/>
          </a:xfrm>
          <a:solidFill>
            <a:schemeClr val="tx1"/>
          </a:solidFill>
        </p:grpSpPr>
        <p:sp>
          <p:nvSpPr>
            <p:cNvPr id="1752" name="Freeform 23">
              <a:extLst>
                <a:ext uri="{FF2B5EF4-FFF2-40B4-BE49-F238E27FC236}">
                  <a16:creationId xmlns:a16="http://schemas.microsoft.com/office/drawing/2014/main" id="{F02AEE93-A283-AB86-0337-E4DC5A6C0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53" name="Рисунок 217">
              <a:extLst>
                <a:ext uri="{FF2B5EF4-FFF2-40B4-BE49-F238E27FC236}">
                  <a16:creationId xmlns:a16="http://schemas.microsoft.com/office/drawing/2014/main" id="{6632B1E0-BECD-3F75-BBBE-457D2C9C8320}"/>
                </a:ext>
              </a:extLst>
            </p:cNvPr>
            <p:cNvGrpSpPr/>
            <p:nvPr/>
          </p:nvGrpSpPr>
          <p:grpSpPr>
            <a:xfrm>
              <a:off x="3718251" y="3735539"/>
              <a:ext cx="264165" cy="316684"/>
              <a:chOff x="3718251" y="3735539"/>
              <a:chExt cx="264165" cy="316684"/>
            </a:xfrm>
            <a:grpFill/>
          </p:grpSpPr>
          <p:sp>
            <p:nvSpPr>
              <p:cNvPr id="1754" name="Полилиния: фигура 1753">
                <a:extLst>
                  <a:ext uri="{FF2B5EF4-FFF2-40B4-BE49-F238E27FC236}">
                    <a16:creationId xmlns:a16="http://schemas.microsoft.com/office/drawing/2014/main" id="{DB80547A-12DD-2C27-4088-0177175B1BFB}"/>
                  </a:ext>
                </a:extLst>
              </p:cNvPr>
              <p:cNvSpPr/>
              <p:nvPr/>
            </p:nvSpPr>
            <p:spPr>
              <a:xfrm>
                <a:off x="3770770" y="3787274"/>
                <a:ext cx="156774" cy="195968"/>
              </a:xfrm>
              <a:custGeom>
                <a:avLst/>
                <a:gdLst>
                  <a:gd name="connsiteX0" fmla="*/ 80347 w 156774"/>
                  <a:gd name="connsiteY0" fmla="*/ 21556 h 195967"/>
                  <a:gd name="connsiteX1" fmla="*/ 139137 w 156774"/>
                  <a:gd name="connsiteY1" fmla="*/ 80347 h 195967"/>
                  <a:gd name="connsiteX2" fmla="*/ 124244 w 156774"/>
                  <a:gd name="connsiteY2" fmla="*/ 126595 h 195967"/>
                  <a:gd name="connsiteX3" fmla="*/ 104647 w 156774"/>
                  <a:gd name="connsiteY3" fmla="*/ 176763 h 195967"/>
                  <a:gd name="connsiteX4" fmla="*/ 55263 w 156774"/>
                  <a:gd name="connsiteY4" fmla="*/ 176763 h 195967"/>
                  <a:gd name="connsiteX5" fmla="*/ 36450 w 156774"/>
                  <a:gd name="connsiteY5" fmla="*/ 127379 h 195967"/>
                  <a:gd name="connsiteX6" fmla="*/ 20773 w 156774"/>
                  <a:gd name="connsiteY6" fmla="*/ 80347 h 195967"/>
                  <a:gd name="connsiteX7" fmla="*/ 80347 w 156774"/>
                  <a:gd name="connsiteY7" fmla="*/ 21556 h 195967"/>
                  <a:gd name="connsiteX8" fmla="*/ 80347 w 156774"/>
                  <a:gd name="connsiteY8" fmla="*/ 5879 h 195967"/>
                  <a:gd name="connsiteX9" fmla="*/ 5879 w 156774"/>
                  <a:gd name="connsiteY9" fmla="*/ 80347 h 195967"/>
                  <a:gd name="connsiteX10" fmla="*/ 41153 w 156774"/>
                  <a:gd name="connsiteY10" fmla="*/ 192440 h 195967"/>
                  <a:gd name="connsiteX11" fmla="*/ 119540 w 156774"/>
                  <a:gd name="connsiteY11" fmla="*/ 192440 h 195967"/>
                  <a:gd name="connsiteX12" fmla="*/ 154815 w 156774"/>
                  <a:gd name="connsiteY12" fmla="*/ 80347 h 195967"/>
                  <a:gd name="connsiteX13" fmla="*/ 80347 w 156774"/>
                  <a:gd name="connsiteY13" fmla="*/ 5879 h 19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774" h="195967">
                    <a:moveTo>
                      <a:pt x="80347" y="21556"/>
                    </a:moveTo>
                    <a:cubicBezTo>
                      <a:pt x="113269" y="21556"/>
                      <a:pt x="139137" y="48208"/>
                      <a:pt x="139137" y="80347"/>
                    </a:cubicBezTo>
                    <a:cubicBezTo>
                      <a:pt x="139137" y="100727"/>
                      <a:pt x="132082" y="113269"/>
                      <a:pt x="124244" y="126595"/>
                    </a:cubicBezTo>
                    <a:cubicBezTo>
                      <a:pt x="116405" y="139921"/>
                      <a:pt x="107782" y="154815"/>
                      <a:pt x="104647" y="176763"/>
                    </a:cubicBezTo>
                    <a:lnTo>
                      <a:pt x="55263" y="176763"/>
                    </a:lnTo>
                    <a:cubicBezTo>
                      <a:pt x="52127" y="154815"/>
                      <a:pt x="43505" y="140705"/>
                      <a:pt x="36450" y="127379"/>
                    </a:cubicBezTo>
                    <a:cubicBezTo>
                      <a:pt x="28611" y="113269"/>
                      <a:pt x="20773" y="101511"/>
                      <a:pt x="20773" y="80347"/>
                    </a:cubicBezTo>
                    <a:cubicBezTo>
                      <a:pt x="21556" y="48208"/>
                      <a:pt x="48208" y="21556"/>
                      <a:pt x="80347" y="21556"/>
                    </a:cubicBezTo>
                    <a:moveTo>
                      <a:pt x="80347" y="5879"/>
                    </a:moveTo>
                    <a:cubicBezTo>
                      <a:pt x="38802" y="5879"/>
                      <a:pt x="5879" y="39585"/>
                      <a:pt x="5879" y="80347"/>
                    </a:cubicBezTo>
                    <a:cubicBezTo>
                      <a:pt x="5879" y="132082"/>
                      <a:pt x="41153" y="139137"/>
                      <a:pt x="41153" y="192440"/>
                    </a:cubicBezTo>
                    <a:lnTo>
                      <a:pt x="119540" y="192440"/>
                    </a:lnTo>
                    <a:cubicBezTo>
                      <a:pt x="119540" y="139137"/>
                      <a:pt x="154815" y="130515"/>
                      <a:pt x="154815" y="80347"/>
                    </a:cubicBezTo>
                    <a:cubicBezTo>
                      <a:pt x="154815" y="39585"/>
                      <a:pt x="121892" y="5879"/>
                      <a:pt x="80347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5" name="Полилиния: фигура 1754">
                <a:extLst>
                  <a:ext uri="{FF2B5EF4-FFF2-40B4-BE49-F238E27FC236}">
                    <a16:creationId xmlns:a16="http://schemas.microsoft.com/office/drawing/2014/main" id="{8C84DCAA-F8C5-A6AA-CF2A-901A8A213BCD}"/>
                  </a:ext>
                </a:extLst>
              </p:cNvPr>
              <p:cNvSpPr/>
              <p:nvPr/>
            </p:nvSpPr>
            <p:spPr>
              <a:xfrm>
                <a:off x="3806044" y="3985593"/>
                <a:ext cx="86226" cy="23516"/>
              </a:xfrm>
              <a:custGeom>
                <a:avLst/>
                <a:gdLst>
                  <a:gd name="connsiteX0" fmla="*/ 5879 w 86225"/>
                  <a:gd name="connsiteY0" fmla="*/ 5879 h 23516"/>
                  <a:gd name="connsiteX1" fmla="*/ 84266 w 86225"/>
                  <a:gd name="connsiteY1" fmla="*/ 5879 h 23516"/>
                  <a:gd name="connsiteX2" fmla="*/ 84266 w 86225"/>
                  <a:gd name="connsiteY2" fmla="*/ 21556 h 23516"/>
                  <a:gd name="connsiteX3" fmla="*/ 5879 w 86225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225" h="23516">
                    <a:moveTo>
                      <a:pt x="5879" y="5879"/>
                    </a:moveTo>
                    <a:lnTo>
                      <a:pt x="84266" y="5879"/>
                    </a:lnTo>
                    <a:lnTo>
                      <a:pt x="84266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6" name="Полилиния: фигура 1755">
                <a:extLst>
                  <a:ext uri="{FF2B5EF4-FFF2-40B4-BE49-F238E27FC236}">
                    <a16:creationId xmlns:a16="http://schemas.microsoft.com/office/drawing/2014/main" id="{D5FC4FAF-0210-3996-99BB-6E622F9F9008}"/>
                  </a:ext>
                </a:extLst>
              </p:cNvPr>
              <p:cNvSpPr/>
              <p:nvPr/>
            </p:nvSpPr>
            <p:spPr>
              <a:xfrm>
                <a:off x="3806044" y="4013029"/>
                <a:ext cx="86226" cy="39194"/>
              </a:xfrm>
              <a:custGeom>
                <a:avLst/>
                <a:gdLst>
                  <a:gd name="connsiteX0" fmla="*/ 5879 w 86225"/>
                  <a:gd name="connsiteY0" fmla="*/ 5879 h 39193"/>
                  <a:gd name="connsiteX1" fmla="*/ 5879 w 86225"/>
                  <a:gd name="connsiteY1" fmla="*/ 13718 h 39193"/>
                  <a:gd name="connsiteX2" fmla="*/ 45073 w 86225"/>
                  <a:gd name="connsiteY2" fmla="*/ 33315 h 39193"/>
                  <a:gd name="connsiteX3" fmla="*/ 84266 w 86225"/>
                  <a:gd name="connsiteY3" fmla="*/ 13718 h 39193"/>
                  <a:gd name="connsiteX4" fmla="*/ 84266 w 86225"/>
                  <a:gd name="connsiteY4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25" h="39193">
                    <a:moveTo>
                      <a:pt x="5879" y="5879"/>
                    </a:moveTo>
                    <a:lnTo>
                      <a:pt x="5879" y="13718"/>
                    </a:lnTo>
                    <a:lnTo>
                      <a:pt x="45073" y="33315"/>
                    </a:lnTo>
                    <a:lnTo>
                      <a:pt x="84266" y="13718"/>
                    </a:lnTo>
                    <a:lnTo>
                      <a:pt x="84266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7" name="Полилиния: фигура 1756">
                <a:extLst>
                  <a:ext uri="{FF2B5EF4-FFF2-40B4-BE49-F238E27FC236}">
                    <a16:creationId xmlns:a16="http://schemas.microsoft.com/office/drawing/2014/main" id="{B10D30B0-AB2A-90BE-12FD-01CF73E9885A}"/>
                  </a:ext>
                </a:extLst>
              </p:cNvPr>
              <p:cNvSpPr/>
              <p:nvPr/>
            </p:nvSpPr>
            <p:spPr>
              <a:xfrm>
                <a:off x="3813883" y="3836658"/>
                <a:ext cx="70548" cy="133258"/>
              </a:xfrm>
              <a:custGeom>
                <a:avLst/>
                <a:gdLst>
                  <a:gd name="connsiteX0" fmla="*/ 68589 w 70548"/>
                  <a:gd name="connsiteY0" fmla="*/ 37234 h 133258"/>
                  <a:gd name="connsiteX1" fmla="*/ 37234 w 70548"/>
                  <a:gd name="connsiteY1" fmla="*/ 5879 h 133258"/>
                  <a:gd name="connsiteX2" fmla="*/ 5879 w 70548"/>
                  <a:gd name="connsiteY2" fmla="*/ 37234 h 133258"/>
                  <a:gd name="connsiteX3" fmla="*/ 13718 w 70548"/>
                  <a:gd name="connsiteY3" fmla="*/ 45856 h 133258"/>
                  <a:gd name="connsiteX4" fmla="*/ 31747 w 70548"/>
                  <a:gd name="connsiteY4" fmla="*/ 28611 h 133258"/>
                  <a:gd name="connsiteX5" fmla="*/ 31747 w 70548"/>
                  <a:gd name="connsiteY5" fmla="*/ 128163 h 133258"/>
                  <a:gd name="connsiteX6" fmla="*/ 43505 w 70548"/>
                  <a:gd name="connsiteY6" fmla="*/ 128163 h 133258"/>
                  <a:gd name="connsiteX7" fmla="*/ 43505 w 70548"/>
                  <a:gd name="connsiteY7" fmla="*/ 28611 h 133258"/>
                  <a:gd name="connsiteX8" fmla="*/ 60750 w 70548"/>
                  <a:gd name="connsiteY8" fmla="*/ 45856 h 13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8" h="133258">
                    <a:moveTo>
                      <a:pt x="68589" y="37234"/>
                    </a:moveTo>
                    <a:lnTo>
                      <a:pt x="37234" y="5879"/>
                    </a:lnTo>
                    <a:lnTo>
                      <a:pt x="5879" y="37234"/>
                    </a:lnTo>
                    <a:lnTo>
                      <a:pt x="13718" y="45856"/>
                    </a:lnTo>
                    <a:lnTo>
                      <a:pt x="31747" y="28611"/>
                    </a:lnTo>
                    <a:lnTo>
                      <a:pt x="31747" y="128163"/>
                    </a:lnTo>
                    <a:lnTo>
                      <a:pt x="43505" y="128163"/>
                    </a:lnTo>
                    <a:lnTo>
                      <a:pt x="43505" y="28611"/>
                    </a:lnTo>
                    <a:lnTo>
                      <a:pt x="60750" y="458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8" name="Полилиния: фигура 1757">
                <a:extLst>
                  <a:ext uri="{FF2B5EF4-FFF2-40B4-BE49-F238E27FC236}">
                    <a16:creationId xmlns:a16="http://schemas.microsoft.com/office/drawing/2014/main" id="{D8F0FCA8-0950-BD13-DEDE-A32C76093E61}"/>
                  </a:ext>
                </a:extLst>
              </p:cNvPr>
              <p:cNvSpPr/>
              <p:nvPr/>
            </p:nvSpPr>
            <p:spPr>
              <a:xfrm>
                <a:off x="3841319" y="3735539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5879 w 15677"/>
                  <a:gd name="connsiteY1" fmla="*/ 27044 h 31354"/>
                  <a:gd name="connsiteX2" fmla="*/ 9798 w 15677"/>
                  <a:gd name="connsiteY2" fmla="*/ 27044 h 31354"/>
                  <a:gd name="connsiteX3" fmla="*/ 13718 w 15677"/>
                  <a:gd name="connsiteY3" fmla="*/ 27044 h 31354"/>
                  <a:gd name="connsiteX4" fmla="*/ 13718 w 15677"/>
                  <a:gd name="connsiteY4" fmla="*/ 5879 h 31354"/>
                  <a:gd name="connsiteX5" fmla="*/ 9798 w 15677"/>
                  <a:gd name="connsiteY5" fmla="*/ 5879 h 31354"/>
                  <a:gd name="connsiteX6" fmla="*/ 5879 w 15677"/>
                  <a:gd name="connsiteY6" fmla="*/ 5879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5879" y="27044"/>
                    </a:lnTo>
                    <a:cubicBezTo>
                      <a:pt x="7447" y="27044"/>
                      <a:pt x="8231" y="27044"/>
                      <a:pt x="9798" y="27044"/>
                    </a:cubicBezTo>
                    <a:cubicBezTo>
                      <a:pt x="11366" y="27044"/>
                      <a:pt x="12150" y="27044"/>
                      <a:pt x="13718" y="27044"/>
                    </a:cubicBezTo>
                    <a:lnTo>
                      <a:pt x="13718" y="5879"/>
                    </a:lnTo>
                    <a:cubicBezTo>
                      <a:pt x="12150" y="5879"/>
                      <a:pt x="11366" y="5879"/>
                      <a:pt x="9798" y="5879"/>
                    </a:cubicBezTo>
                    <a:cubicBezTo>
                      <a:pt x="8231" y="5879"/>
                      <a:pt x="7447" y="5879"/>
                      <a:pt x="587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9" name="Полилиния: фигура 1758">
                <a:extLst>
                  <a:ext uri="{FF2B5EF4-FFF2-40B4-BE49-F238E27FC236}">
                    <a16:creationId xmlns:a16="http://schemas.microsoft.com/office/drawing/2014/main" id="{0F9D44A1-B20D-D1FD-D567-7A759C310F7E}"/>
                  </a:ext>
                </a:extLst>
              </p:cNvPr>
              <p:cNvSpPr/>
              <p:nvPr/>
            </p:nvSpPr>
            <p:spPr>
              <a:xfrm>
                <a:off x="3894622" y="3750432"/>
                <a:ext cx="23516" cy="31355"/>
              </a:xfrm>
              <a:custGeom>
                <a:avLst/>
                <a:gdLst>
                  <a:gd name="connsiteX0" fmla="*/ 5879 w 23516"/>
                  <a:gd name="connsiteY0" fmla="*/ 23908 h 31354"/>
                  <a:gd name="connsiteX1" fmla="*/ 12934 w 23516"/>
                  <a:gd name="connsiteY1" fmla="*/ 27827 h 31354"/>
                  <a:gd name="connsiteX2" fmla="*/ 23124 w 23516"/>
                  <a:gd name="connsiteY2" fmla="*/ 9798 h 31354"/>
                  <a:gd name="connsiteX3" fmla="*/ 16069 w 23516"/>
                  <a:gd name="connsiteY3" fmla="*/ 5879 h 31354"/>
                  <a:gd name="connsiteX4" fmla="*/ 5879 w 23516"/>
                  <a:gd name="connsiteY4" fmla="*/ 23908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31354">
                    <a:moveTo>
                      <a:pt x="5879" y="23908"/>
                    </a:moveTo>
                    <a:cubicBezTo>
                      <a:pt x="8231" y="25476"/>
                      <a:pt x="10582" y="26260"/>
                      <a:pt x="12934" y="27827"/>
                    </a:cubicBezTo>
                    <a:lnTo>
                      <a:pt x="23124" y="9798"/>
                    </a:lnTo>
                    <a:cubicBezTo>
                      <a:pt x="20773" y="8231"/>
                      <a:pt x="18421" y="7447"/>
                      <a:pt x="16069" y="5879"/>
                    </a:cubicBezTo>
                    <a:lnTo>
                      <a:pt x="5879" y="23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0" name="Полилиния: фигура 1759">
                <a:extLst>
                  <a:ext uri="{FF2B5EF4-FFF2-40B4-BE49-F238E27FC236}">
                    <a16:creationId xmlns:a16="http://schemas.microsoft.com/office/drawing/2014/main" id="{0CDCE179-3C41-7D4D-C080-7ECA7ABB2FB1}"/>
                  </a:ext>
                </a:extLst>
              </p:cNvPr>
              <p:cNvSpPr/>
              <p:nvPr/>
            </p:nvSpPr>
            <p:spPr>
              <a:xfrm>
                <a:off x="3778609" y="3750432"/>
                <a:ext cx="23516" cy="31355"/>
              </a:xfrm>
              <a:custGeom>
                <a:avLst/>
                <a:gdLst>
                  <a:gd name="connsiteX0" fmla="*/ 16069 w 23516"/>
                  <a:gd name="connsiteY0" fmla="*/ 27827 h 31354"/>
                  <a:gd name="connsiteX1" fmla="*/ 23124 w 23516"/>
                  <a:gd name="connsiteY1" fmla="*/ 23908 h 31354"/>
                  <a:gd name="connsiteX2" fmla="*/ 12934 w 23516"/>
                  <a:gd name="connsiteY2" fmla="*/ 5879 h 31354"/>
                  <a:gd name="connsiteX3" fmla="*/ 5879 w 23516"/>
                  <a:gd name="connsiteY3" fmla="*/ 9798 h 31354"/>
                  <a:gd name="connsiteX4" fmla="*/ 16069 w 23516"/>
                  <a:gd name="connsiteY4" fmla="*/ 27827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31354">
                    <a:moveTo>
                      <a:pt x="16069" y="27827"/>
                    </a:moveTo>
                    <a:cubicBezTo>
                      <a:pt x="18421" y="26260"/>
                      <a:pt x="20773" y="25476"/>
                      <a:pt x="23124" y="23908"/>
                    </a:cubicBezTo>
                    <a:lnTo>
                      <a:pt x="12934" y="5879"/>
                    </a:lnTo>
                    <a:cubicBezTo>
                      <a:pt x="10582" y="7447"/>
                      <a:pt x="8231" y="8231"/>
                      <a:pt x="5879" y="9798"/>
                    </a:cubicBezTo>
                    <a:lnTo>
                      <a:pt x="16069" y="278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1" name="Полилиния: фигура 1760">
                <a:extLst>
                  <a:ext uri="{FF2B5EF4-FFF2-40B4-BE49-F238E27FC236}">
                    <a16:creationId xmlns:a16="http://schemas.microsoft.com/office/drawing/2014/main" id="{9B773991-5241-BB08-6955-E98C6BA4EE76}"/>
                  </a:ext>
                </a:extLst>
              </p:cNvPr>
              <p:cNvSpPr/>
              <p:nvPr/>
            </p:nvSpPr>
            <p:spPr>
              <a:xfrm>
                <a:off x="3934599" y="3795113"/>
                <a:ext cx="31355" cy="23516"/>
              </a:xfrm>
              <a:custGeom>
                <a:avLst/>
                <a:gdLst>
                  <a:gd name="connsiteX0" fmla="*/ 23908 w 31354"/>
                  <a:gd name="connsiteY0" fmla="*/ 5879 h 23516"/>
                  <a:gd name="connsiteX1" fmla="*/ 5879 w 31354"/>
                  <a:gd name="connsiteY1" fmla="*/ 16069 h 23516"/>
                  <a:gd name="connsiteX2" fmla="*/ 9798 w 31354"/>
                  <a:gd name="connsiteY2" fmla="*/ 23124 h 23516"/>
                  <a:gd name="connsiteX3" fmla="*/ 27827 w 31354"/>
                  <a:gd name="connsiteY3" fmla="*/ 12934 h 23516"/>
                  <a:gd name="connsiteX4" fmla="*/ 23908 w 31354"/>
                  <a:gd name="connsiteY4" fmla="*/ 5879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3908" y="5879"/>
                    </a:moveTo>
                    <a:lnTo>
                      <a:pt x="5879" y="16069"/>
                    </a:lnTo>
                    <a:cubicBezTo>
                      <a:pt x="7447" y="18421"/>
                      <a:pt x="8231" y="20773"/>
                      <a:pt x="9798" y="23124"/>
                    </a:cubicBezTo>
                    <a:lnTo>
                      <a:pt x="27827" y="12934"/>
                    </a:lnTo>
                    <a:cubicBezTo>
                      <a:pt x="26260" y="10582"/>
                      <a:pt x="25476" y="8231"/>
                      <a:pt x="23908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2" name="Полилиния: фигура 1761">
                <a:extLst>
                  <a:ext uri="{FF2B5EF4-FFF2-40B4-BE49-F238E27FC236}">
                    <a16:creationId xmlns:a16="http://schemas.microsoft.com/office/drawing/2014/main" id="{D76FC408-0354-1759-73BA-5D2DC877A54E}"/>
                  </a:ext>
                </a:extLst>
              </p:cNvPr>
              <p:cNvSpPr/>
              <p:nvPr/>
            </p:nvSpPr>
            <p:spPr>
              <a:xfrm>
                <a:off x="3951061" y="3857823"/>
                <a:ext cx="31355" cy="15677"/>
              </a:xfrm>
              <a:custGeom>
                <a:avLst/>
                <a:gdLst>
                  <a:gd name="connsiteX0" fmla="*/ 5879 w 31354"/>
                  <a:gd name="connsiteY0" fmla="*/ 9798 h 15677"/>
                  <a:gd name="connsiteX1" fmla="*/ 5879 w 31354"/>
                  <a:gd name="connsiteY1" fmla="*/ 13718 h 15677"/>
                  <a:gd name="connsiteX2" fmla="*/ 27044 w 31354"/>
                  <a:gd name="connsiteY2" fmla="*/ 13718 h 15677"/>
                  <a:gd name="connsiteX3" fmla="*/ 27044 w 31354"/>
                  <a:gd name="connsiteY3" fmla="*/ 9798 h 15677"/>
                  <a:gd name="connsiteX4" fmla="*/ 27044 w 31354"/>
                  <a:gd name="connsiteY4" fmla="*/ 5879 h 15677"/>
                  <a:gd name="connsiteX5" fmla="*/ 5879 w 31354"/>
                  <a:gd name="connsiteY5" fmla="*/ 5879 h 15677"/>
                  <a:gd name="connsiteX6" fmla="*/ 5879 w 31354"/>
                  <a:gd name="connsiteY6" fmla="*/ 9798 h 1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54" h="15677">
                    <a:moveTo>
                      <a:pt x="5879" y="9798"/>
                    </a:moveTo>
                    <a:cubicBezTo>
                      <a:pt x="5879" y="11366"/>
                      <a:pt x="5879" y="12150"/>
                      <a:pt x="5879" y="13718"/>
                    </a:cubicBezTo>
                    <a:lnTo>
                      <a:pt x="27044" y="13718"/>
                    </a:lnTo>
                    <a:cubicBezTo>
                      <a:pt x="27044" y="12150"/>
                      <a:pt x="27044" y="11366"/>
                      <a:pt x="27044" y="9798"/>
                    </a:cubicBezTo>
                    <a:cubicBezTo>
                      <a:pt x="27044" y="8231"/>
                      <a:pt x="27044" y="7447"/>
                      <a:pt x="27044" y="5879"/>
                    </a:cubicBezTo>
                    <a:lnTo>
                      <a:pt x="5879" y="5879"/>
                    </a:lnTo>
                    <a:cubicBezTo>
                      <a:pt x="5879" y="7447"/>
                      <a:pt x="5879" y="9015"/>
                      <a:pt x="5879" y="979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3" name="Полилиния: фигура 1762">
                <a:extLst>
                  <a:ext uri="{FF2B5EF4-FFF2-40B4-BE49-F238E27FC236}">
                    <a16:creationId xmlns:a16="http://schemas.microsoft.com/office/drawing/2014/main" id="{7FFEC733-3CD3-F4B7-EB2B-65644FCE30C3}"/>
                  </a:ext>
                </a:extLst>
              </p:cNvPr>
              <p:cNvSpPr/>
              <p:nvPr/>
            </p:nvSpPr>
            <p:spPr>
              <a:xfrm>
                <a:off x="3718251" y="3857823"/>
                <a:ext cx="31355" cy="15677"/>
              </a:xfrm>
              <a:custGeom>
                <a:avLst/>
                <a:gdLst>
                  <a:gd name="connsiteX0" fmla="*/ 27044 w 31354"/>
                  <a:gd name="connsiteY0" fmla="*/ 9798 h 15677"/>
                  <a:gd name="connsiteX1" fmla="*/ 27044 w 31354"/>
                  <a:gd name="connsiteY1" fmla="*/ 5879 h 15677"/>
                  <a:gd name="connsiteX2" fmla="*/ 5879 w 31354"/>
                  <a:gd name="connsiteY2" fmla="*/ 5879 h 15677"/>
                  <a:gd name="connsiteX3" fmla="*/ 5879 w 31354"/>
                  <a:gd name="connsiteY3" fmla="*/ 9798 h 15677"/>
                  <a:gd name="connsiteX4" fmla="*/ 5879 w 31354"/>
                  <a:gd name="connsiteY4" fmla="*/ 13718 h 15677"/>
                  <a:gd name="connsiteX5" fmla="*/ 27044 w 31354"/>
                  <a:gd name="connsiteY5" fmla="*/ 13718 h 15677"/>
                  <a:gd name="connsiteX6" fmla="*/ 27044 w 31354"/>
                  <a:gd name="connsiteY6" fmla="*/ 9798 h 1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54" h="15677">
                    <a:moveTo>
                      <a:pt x="27044" y="9798"/>
                    </a:moveTo>
                    <a:cubicBezTo>
                      <a:pt x="27044" y="8231"/>
                      <a:pt x="27044" y="7447"/>
                      <a:pt x="27044" y="5879"/>
                    </a:cubicBezTo>
                    <a:lnTo>
                      <a:pt x="5879" y="5879"/>
                    </a:lnTo>
                    <a:cubicBezTo>
                      <a:pt x="5879" y="7447"/>
                      <a:pt x="5879" y="8231"/>
                      <a:pt x="5879" y="9798"/>
                    </a:cubicBezTo>
                    <a:cubicBezTo>
                      <a:pt x="5879" y="11366"/>
                      <a:pt x="5879" y="12150"/>
                      <a:pt x="5879" y="13718"/>
                    </a:cubicBezTo>
                    <a:lnTo>
                      <a:pt x="27044" y="13718"/>
                    </a:lnTo>
                    <a:cubicBezTo>
                      <a:pt x="27044" y="12934"/>
                      <a:pt x="27044" y="11366"/>
                      <a:pt x="27044" y="979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4" name="Полилиния: фигура 1763">
                <a:extLst>
                  <a:ext uri="{FF2B5EF4-FFF2-40B4-BE49-F238E27FC236}">
                    <a16:creationId xmlns:a16="http://schemas.microsoft.com/office/drawing/2014/main" id="{49BA75AA-29A9-D76F-93FC-F5AEDCE29587}"/>
                  </a:ext>
                </a:extLst>
              </p:cNvPr>
              <p:cNvSpPr/>
              <p:nvPr/>
            </p:nvSpPr>
            <p:spPr>
              <a:xfrm>
                <a:off x="3733928" y="3795113"/>
                <a:ext cx="31355" cy="23516"/>
              </a:xfrm>
              <a:custGeom>
                <a:avLst/>
                <a:gdLst>
                  <a:gd name="connsiteX0" fmla="*/ 23908 w 31354"/>
                  <a:gd name="connsiteY0" fmla="*/ 23124 h 23516"/>
                  <a:gd name="connsiteX1" fmla="*/ 27827 w 31354"/>
                  <a:gd name="connsiteY1" fmla="*/ 16069 h 23516"/>
                  <a:gd name="connsiteX2" fmla="*/ 9798 w 31354"/>
                  <a:gd name="connsiteY2" fmla="*/ 5879 h 23516"/>
                  <a:gd name="connsiteX3" fmla="*/ 5879 w 31354"/>
                  <a:gd name="connsiteY3" fmla="*/ 12934 h 23516"/>
                  <a:gd name="connsiteX4" fmla="*/ 23908 w 31354"/>
                  <a:gd name="connsiteY4" fmla="*/ 23124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3908" y="23124"/>
                    </a:moveTo>
                    <a:cubicBezTo>
                      <a:pt x="25476" y="20773"/>
                      <a:pt x="26260" y="18421"/>
                      <a:pt x="27827" y="16069"/>
                    </a:cubicBezTo>
                    <a:lnTo>
                      <a:pt x="9798" y="5879"/>
                    </a:lnTo>
                    <a:cubicBezTo>
                      <a:pt x="8231" y="8231"/>
                      <a:pt x="7447" y="10582"/>
                      <a:pt x="5879" y="12934"/>
                    </a:cubicBezTo>
                    <a:lnTo>
                      <a:pt x="23908" y="231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5" name="Полилиния: фигура 1764">
                <a:extLst>
                  <a:ext uri="{FF2B5EF4-FFF2-40B4-BE49-F238E27FC236}">
                    <a16:creationId xmlns:a16="http://schemas.microsoft.com/office/drawing/2014/main" id="{F55DB921-F84B-712C-7C83-266F6B89E3C0}"/>
                  </a:ext>
                </a:extLst>
              </p:cNvPr>
              <p:cNvSpPr/>
              <p:nvPr/>
            </p:nvSpPr>
            <p:spPr>
              <a:xfrm>
                <a:off x="3732360" y="3911910"/>
                <a:ext cx="31355" cy="23516"/>
              </a:xfrm>
              <a:custGeom>
                <a:avLst/>
                <a:gdLst>
                  <a:gd name="connsiteX0" fmla="*/ 27827 w 31354"/>
                  <a:gd name="connsiteY0" fmla="*/ 12934 h 23516"/>
                  <a:gd name="connsiteX1" fmla="*/ 23908 w 31354"/>
                  <a:gd name="connsiteY1" fmla="*/ 5879 h 23516"/>
                  <a:gd name="connsiteX2" fmla="*/ 5879 w 31354"/>
                  <a:gd name="connsiteY2" fmla="*/ 16853 h 23516"/>
                  <a:gd name="connsiteX3" fmla="*/ 9798 w 31354"/>
                  <a:gd name="connsiteY3" fmla="*/ 23908 h 23516"/>
                  <a:gd name="connsiteX4" fmla="*/ 27827 w 31354"/>
                  <a:gd name="connsiteY4" fmla="*/ 12934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7827" y="12934"/>
                    </a:moveTo>
                    <a:cubicBezTo>
                      <a:pt x="26260" y="10582"/>
                      <a:pt x="25476" y="8231"/>
                      <a:pt x="23908" y="5879"/>
                    </a:cubicBezTo>
                    <a:lnTo>
                      <a:pt x="5879" y="16853"/>
                    </a:lnTo>
                    <a:cubicBezTo>
                      <a:pt x="7447" y="19205"/>
                      <a:pt x="8231" y="21556"/>
                      <a:pt x="9798" y="23908"/>
                    </a:cubicBezTo>
                    <a:lnTo>
                      <a:pt x="27827" y="12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6" name="Полилиния: фигура 1765">
                <a:extLst>
                  <a:ext uri="{FF2B5EF4-FFF2-40B4-BE49-F238E27FC236}">
                    <a16:creationId xmlns:a16="http://schemas.microsoft.com/office/drawing/2014/main" id="{445EE3FB-0991-5CD9-522C-C8E9DB15A2CA}"/>
                  </a:ext>
                </a:extLst>
              </p:cNvPr>
              <p:cNvSpPr/>
              <p:nvPr/>
            </p:nvSpPr>
            <p:spPr>
              <a:xfrm>
                <a:off x="3936167" y="3911910"/>
                <a:ext cx="31355" cy="23516"/>
              </a:xfrm>
              <a:custGeom>
                <a:avLst/>
                <a:gdLst>
                  <a:gd name="connsiteX0" fmla="*/ 9798 w 31354"/>
                  <a:gd name="connsiteY0" fmla="*/ 5879 h 23516"/>
                  <a:gd name="connsiteX1" fmla="*/ 5879 w 31354"/>
                  <a:gd name="connsiteY1" fmla="*/ 12934 h 23516"/>
                  <a:gd name="connsiteX2" fmla="*/ 23908 w 31354"/>
                  <a:gd name="connsiteY2" fmla="*/ 23124 h 23516"/>
                  <a:gd name="connsiteX3" fmla="*/ 27827 w 31354"/>
                  <a:gd name="connsiteY3" fmla="*/ 16069 h 23516"/>
                  <a:gd name="connsiteX4" fmla="*/ 9798 w 31354"/>
                  <a:gd name="connsiteY4" fmla="*/ 5879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9798" y="5879"/>
                    </a:moveTo>
                    <a:cubicBezTo>
                      <a:pt x="8231" y="8231"/>
                      <a:pt x="7447" y="10582"/>
                      <a:pt x="5879" y="12934"/>
                    </a:cubicBezTo>
                    <a:lnTo>
                      <a:pt x="23908" y="23124"/>
                    </a:lnTo>
                    <a:cubicBezTo>
                      <a:pt x="25476" y="20773"/>
                      <a:pt x="26260" y="18421"/>
                      <a:pt x="27827" y="16069"/>
                    </a:cubicBezTo>
                    <a:lnTo>
                      <a:pt x="979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635" name="TextBox 1634">
            <a:extLst>
              <a:ext uri="{FF2B5EF4-FFF2-40B4-BE49-F238E27FC236}">
                <a16:creationId xmlns:a16="http://schemas.microsoft.com/office/drawing/2014/main" id="{B8489963-DBD1-360A-F1D8-B2AEB8D1C66B}"/>
              </a:ext>
            </a:extLst>
          </p:cNvPr>
          <p:cNvSpPr txBox="1"/>
          <p:nvPr/>
        </p:nvSpPr>
        <p:spPr>
          <a:xfrm>
            <a:off x="7017918" y="3819768"/>
            <a:ext cx="655949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Поддержка</a:t>
            </a:r>
          </a:p>
        </p:txBody>
      </p:sp>
      <p:sp>
        <p:nvSpPr>
          <p:cNvPr id="1796" name="TextBox 1795">
            <a:extLst>
              <a:ext uri="{FF2B5EF4-FFF2-40B4-BE49-F238E27FC236}">
                <a16:creationId xmlns:a16="http://schemas.microsoft.com/office/drawing/2014/main" id="{AE0581CF-A61E-83FE-7E68-E584A61667E2}"/>
              </a:ext>
            </a:extLst>
          </p:cNvPr>
          <p:cNvSpPr txBox="1"/>
          <p:nvPr/>
        </p:nvSpPr>
        <p:spPr>
          <a:xfrm>
            <a:off x="6924145" y="4522300"/>
            <a:ext cx="84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MSA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и профессиональные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сервисы </a:t>
            </a:r>
          </a:p>
        </p:txBody>
      </p:sp>
      <p:sp>
        <p:nvSpPr>
          <p:cNvPr id="1590" name="TextBox 1589">
            <a:extLst>
              <a:ext uri="{FF2B5EF4-FFF2-40B4-BE49-F238E27FC236}">
                <a16:creationId xmlns:a16="http://schemas.microsoft.com/office/drawing/2014/main" id="{A7BC051B-F2A2-16B1-3766-E7452AB0D660}"/>
              </a:ext>
            </a:extLst>
          </p:cNvPr>
          <p:cNvSpPr txBox="1"/>
          <p:nvPr/>
        </p:nvSpPr>
        <p:spPr>
          <a:xfrm>
            <a:off x="6105300" y="3801600"/>
            <a:ext cx="49725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Данные</a:t>
            </a:r>
            <a:br>
              <a:rPr lang="ru-RU" dirty="0">
                <a:sym typeface="Kaspersky Sans Display"/>
              </a:rPr>
            </a:br>
            <a:endParaRPr lang="ru-RU" dirty="0">
              <a:sym typeface="Kaspersky Sans Display"/>
            </a:endParaRPr>
          </a:p>
        </p:txBody>
      </p:sp>
      <p:sp>
        <p:nvSpPr>
          <p:cNvPr id="1823" name="TextBox 1822">
            <a:extLst>
              <a:ext uri="{FF2B5EF4-FFF2-40B4-BE49-F238E27FC236}">
                <a16:creationId xmlns:a16="http://schemas.microsoft.com/office/drawing/2014/main" id="{B0D60045-7559-EE19-7F55-9D25AEA8244D}"/>
              </a:ext>
            </a:extLst>
          </p:cNvPr>
          <p:cNvSpPr txBox="1"/>
          <p:nvPr/>
        </p:nvSpPr>
        <p:spPr>
          <a:xfrm>
            <a:off x="6016766" y="4522300"/>
            <a:ext cx="674321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систем хранения данных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29" name="TextBox 1328">
            <a:extLst>
              <a:ext uri="{FF2B5EF4-FFF2-40B4-BE49-F238E27FC236}">
                <a16:creationId xmlns:a16="http://schemas.microsoft.com/office/drawing/2014/main" id="{96E5E249-C6D3-6517-385D-BC416D6DA9ED}"/>
              </a:ext>
            </a:extLst>
          </p:cNvPr>
          <p:cNvSpPr txBox="1"/>
          <p:nvPr/>
        </p:nvSpPr>
        <p:spPr>
          <a:xfrm>
            <a:off x="5698496" y="2440801"/>
            <a:ext cx="7969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Защита контейнеров </a:t>
            </a:r>
          </a:p>
        </p:txBody>
      </p:sp>
      <p:sp>
        <p:nvSpPr>
          <p:cNvPr id="1677" name="TextBox 1676">
            <a:extLst>
              <a:ext uri="{FF2B5EF4-FFF2-40B4-BE49-F238E27FC236}">
                <a16:creationId xmlns:a16="http://schemas.microsoft.com/office/drawing/2014/main" id="{28078943-7ED4-B2BD-05B7-D5F9EC91D137}"/>
              </a:ext>
            </a:extLst>
          </p:cNvPr>
          <p:cNvSpPr txBox="1"/>
          <p:nvPr/>
        </p:nvSpPr>
        <p:spPr>
          <a:xfrm>
            <a:off x="5910047" y="3117462"/>
            <a:ext cx="373879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Container Security</a:t>
            </a:r>
          </a:p>
        </p:txBody>
      </p:sp>
      <p:grpSp>
        <p:nvGrpSpPr>
          <p:cNvPr id="1382" name="Группа 1381">
            <a:extLst>
              <a:ext uri="{FF2B5EF4-FFF2-40B4-BE49-F238E27FC236}">
                <a16:creationId xmlns:a16="http://schemas.microsoft.com/office/drawing/2014/main" id="{AA7F8EB7-F209-DE30-1266-F565AFB275C0}"/>
              </a:ext>
            </a:extLst>
          </p:cNvPr>
          <p:cNvGrpSpPr/>
          <p:nvPr/>
        </p:nvGrpSpPr>
        <p:grpSpPr>
          <a:xfrm>
            <a:off x="5952957" y="2719309"/>
            <a:ext cx="288086" cy="318746"/>
            <a:chOff x="7123283" y="2719308"/>
            <a:chExt cx="288086" cy="318746"/>
          </a:xfrm>
        </p:grpSpPr>
        <p:sp>
          <p:nvSpPr>
            <p:cNvPr id="1746" name="Полилиния: фигура 1745">
              <a:extLst>
                <a:ext uri="{FF2B5EF4-FFF2-40B4-BE49-F238E27FC236}">
                  <a16:creationId xmlns:a16="http://schemas.microsoft.com/office/drawing/2014/main" id="{591C76AA-67F8-A05B-8AE2-6E8F2EE1DC18}"/>
                </a:ext>
              </a:extLst>
            </p:cNvPr>
            <p:cNvSpPr/>
            <p:nvPr/>
          </p:nvSpPr>
          <p:spPr>
            <a:xfrm>
              <a:off x="7123283" y="2719308"/>
              <a:ext cx="288086" cy="318746"/>
            </a:xfrm>
            <a:custGeom>
              <a:avLst/>
              <a:gdLst>
                <a:gd name="connsiteX0" fmla="*/ 99125 w 198417"/>
                <a:gd name="connsiteY0" fmla="*/ 7006 h 219535"/>
                <a:gd name="connsiteX1" fmla="*/ 107204 w 198417"/>
                <a:gd name="connsiteY1" fmla="*/ 9118 h 219535"/>
                <a:gd name="connsiteX2" fmla="*/ 183065 w 198417"/>
                <a:gd name="connsiteY2" fmla="*/ 52462 h 219535"/>
                <a:gd name="connsiteX3" fmla="*/ 189053 w 198417"/>
                <a:gd name="connsiteY3" fmla="*/ 58443 h 219535"/>
                <a:gd name="connsiteX4" fmla="*/ 191278 w 198417"/>
                <a:gd name="connsiteY4" fmla="*/ 66609 h 219535"/>
                <a:gd name="connsiteX5" fmla="*/ 191278 w 198417"/>
                <a:gd name="connsiteY5" fmla="*/ 152895 h 219535"/>
                <a:gd name="connsiteX6" fmla="*/ 189076 w 198417"/>
                <a:gd name="connsiteY6" fmla="*/ 161060 h 219535"/>
                <a:gd name="connsiteX7" fmla="*/ 183065 w 198417"/>
                <a:gd name="connsiteY7" fmla="*/ 167008 h 219535"/>
                <a:gd name="connsiteX8" fmla="*/ 107271 w 198417"/>
                <a:gd name="connsiteY8" fmla="*/ 210486 h 219535"/>
                <a:gd name="connsiteX9" fmla="*/ 99209 w 198417"/>
                <a:gd name="connsiteY9" fmla="*/ 212631 h 219535"/>
                <a:gd name="connsiteX10" fmla="*/ 91147 w 198417"/>
                <a:gd name="connsiteY10" fmla="*/ 210486 h 219535"/>
                <a:gd name="connsiteX11" fmla="*/ 15286 w 198417"/>
                <a:gd name="connsiteY11" fmla="*/ 167108 h 219535"/>
                <a:gd name="connsiteX12" fmla="*/ 9286 w 198417"/>
                <a:gd name="connsiteY12" fmla="*/ 161175 h 219535"/>
                <a:gd name="connsiteX13" fmla="*/ 7073 w 198417"/>
                <a:gd name="connsiteY13" fmla="*/ 152995 h 219535"/>
                <a:gd name="connsiteX14" fmla="*/ 7073 w 198417"/>
                <a:gd name="connsiteY14" fmla="*/ 66709 h 219535"/>
                <a:gd name="connsiteX15" fmla="*/ 9286 w 198417"/>
                <a:gd name="connsiteY15" fmla="*/ 58563 h 219535"/>
                <a:gd name="connsiteX16" fmla="*/ 15286 w 198417"/>
                <a:gd name="connsiteY16" fmla="*/ 52596 h 219535"/>
                <a:gd name="connsiteX17" fmla="*/ 91147 w 198417"/>
                <a:gd name="connsiteY17" fmla="*/ 9219 h 219535"/>
                <a:gd name="connsiteX18" fmla="*/ 99192 w 198417"/>
                <a:gd name="connsiteY18" fmla="*/ 7107 h 219535"/>
                <a:gd name="connsiteX19" fmla="*/ 99192 w 198417"/>
                <a:gd name="connsiteY19" fmla="*/ 0 h 219535"/>
                <a:gd name="connsiteX20" fmla="*/ 87627 w 198417"/>
                <a:gd name="connsiteY20" fmla="*/ 3084 h 219535"/>
                <a:gd name="connsiteX21" fmla="*/ 11766 w 198417"/>
                <a:gd name="connsiteY21" fmla="*/ 46428 h 219535"/>
                <a:gd name="connsiteX22" fmla="*/ 3210 w 198417"/>
                <a:gd name="connsiteY22" fmla="*/ 54921 h 219535"/>
                <a:gd name="connsiteX23" fmla="*/ 0 w 198417"/>
                <a:gd name="connsiteY23" fmla="*/ 66542 h 219535"/>
                <a:gd name="connsiteX24" fmla="*/ 0 w 198417"/>
                <a:gd name="connsiteY24" fmla="*/ 152828 h 219535"/>
                <a:gd name="connsiteX25" fmla="*/ 3168 w 198417"/>
                <a:gd name="connsiteY25" fmla="*/ 164543 h 219535"/>
                <a:gd name="connsiteX26" fmla="*/ 11766 w 198417"/>
                <a:gd name="connsiteY26" fmla="*/ 173109 h 219535"/>
                <a:gd name="connsiteX27" fmla="*/ 87627 w 198417"/>
                <a:gd name="connsiteY27" fmla="*/ 216453 h 219535"/>
                <a:gd name="connsiteX28" fmla="*/ 99209 w 198417"/>
                <a:gd name="connsiteY28" fmla="*/ 219535 h 219535"/>
                <a:gd name="connsiteX29" fmla="*/ 110791 w 198417"/>
                <a:gd name="connsiteY29" fmla="*/ 216453 h 219535"/>
                <a:gd name="connsiteX30" fmla="*/ 186652 w 198417"/>
                <a:gd name="connsiteY30" fmla="*/ 173109 h 219535"/>
                <a:gd name="connsiteX31" fmla="*/ 195249 w 198417"/>
                <a:gd name="connsiteY31" fmla="*/ 164543 h 219535"/>
                <a:gd name="connsiteX32" fmla="*/ 198418 w 198417"/>
                <a:gd name="connsiteY32" fmla="*/ 152828 h 219535"/>
                <a:gd name="connsiteX33" fmla="*/ 198418 w 198417"/>
                <a:gd name="connsiteY33" fmla="*/ 66709 h 219535"/>
                <a:gd name="connsiteX34" fmla="*/ 195208 w 198417"/>
                <a:gd name="connsiteY34" fmla="*/ 55089 h 219535"/>
                <a:gd name="connsiteX35" fmla="*/ 186652 w 198417"/>
                <a:gd name="connsiteY35" fmla="*/ 46596 h 219535"/>
                <a:gd name="connsiteX36" fmla="*/ 110623 w 198417"/>
                <a:gd name="connsiteY36" fmla="*/ 3084 h 219535"/>
                <a:gd name="connsiteX37" fmla="*/ 99025 w 198417"/>
                <a:gd name="connsiteY37" fmla="*/ 0 h 2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8417" h="219535">
                  <a:moveTo>
                    <a:pt x="99125" y="7006"/>
                  </a:moveTo>
                  <a:cubicBezTo>
                    <a:pt x="101955" y="7006"/>
                    <a:pt x="104737" y="7733"/>
                    <a:pt x="107204" y="9118"/>
                  </a:cubicBezTo>
                  <a:lnTo>
                    <a:pt x="183065" y="52462"/>
                  </a:lnTo>
                  <a:cubicBezTo>
                    <a:pt x="185548" y="53900"/>
                    <a:pt x="187613" y="55962"/>
                    <a:pt x="189053" y="58443"/>
                  </a:cubicBezTo>
                  <a:cubicBezTo>
                    <a:pt x="190494" y="60924"/>
                    <a:pt x="191261" y="63739"/>
                    <a:pt x="191278" y="66609"/>
                  </a:cubicBezTo>
                  <a:lnTo>
                    <a:pt x="191278" y="152895"/>
                  </a:lnTo>
                  <a:cubicBezTo>
                    <a:pt x="191279" y="155763"/>
                    <a:pt x="190519" y="158581"/>
                    <a:pt x="189076" y="161060"/>
                  </a:cubicBezTo>
                  <a:cubicBezTo>
                    <a:pt x="187633" y="163539"/>
                    <a:pt x="185559" y="165591"/>
                    <a:pt x="183065" y="167008"/>
                  </a:cubicBezTo>
                  <a:lnTo>
                    <a:pt x="107271" y="210486"/>
                  </a:lnTo>
                  <a:cubicBezTo>
                    <a:pt x="104817" y="211891"/>
                    <a:pt x="102037" y="212631"/>
                    <a:pt x="99209" y="212631"/>
                  </a:cubicBezTo>
                  <a:cubicBezTo>
                    <a:pt x="96381" y="212631"/>
                    <a:pt x="93601" y="211891"/>
                    <a:pt x="91147" y="210486"/>
                  </a:cubicBezTo>
                  <a:lnTo>
                    <a:pt x="15286" y="167108"/>
                  </a:lnTo>
                  <a:cubicBezTo>
                    <a:pt x="12789" y="165706"/>
                    <a:pt x="10716" y="163656"/>
                    <a:pt x="9286" y="161175"/>
                  </a:cubicBezTo>
                  <a:cubicBezTo>
                    <a:pt x="7838" y="158692"/>
                    <a:pt x="7075" y="155869"/>
                    <a:pt x="7073" y="152995"/>
                  </a:cubicBezTo>
                  <a:lnTo>
                    <a:pt x="7073" y="66709"/>
                  </a:lnTo>
                  <a:cubicBezTo>
                    <a:pt x="7081" y="63847"/>
                    <a:pt x="7844" y="61036"/>
                    <a:pt x="9286" y="58563"/>
                  </a:cubicBezTo>
                  <a:cubicBezTo>
                    <a:pt x="10715" y="56073"/>
                    <a:pt x="12788" y="54012"/>
                    <a:pt x="15286" y="52596"/>
                  </a:cubicBezTo>
                  <a:lnTo>
                    <a:pt x="91147" y="9219"/>
                  </a:lnTo>
                  <a:cubicBezTo>
                    <a:pt x="93603" y="7837"/>
                    <a:pt x="96374" y="7110"/>
                    <a:pt x="99192" y="7107"/>
                  </a:cubicBezTo>
                  <a:moveTo>
                    <a:pt x="99192" y="0"/>
                  </a:moveTo>
                  <a:cubicBezTo>
                    <a:pt x="95135" y="11"/>
                    <a:pt x="91151" y="1074"/>
                    <a:pt x="87627" y="3084"/>
                  </a:cubicBezTo>
                  <a:lnTo>
                    <a:pt x="11766" y="46428"/>
                  </a:lnTo>
                  <a:cubicBezTo>
                    <a:pt x="8223" y="48466"/>
                    <a:pt x="5274" y="51393"/>
                    <a:pt x="3210" y="54921"/>
                  </a:cubicBezTo>
                  <a:cubicBezTo>
                    <a:pt x="1146" y="58449"/>
                    <a:pt x="40" y="62455"/>
                    <a:pt x="0" y="66542"/>
                  </a:cubicBezTo>
                  <a:lnTo>
                    <a:pt x="0" y="152828"/>
                  </a:lnTo>
                  <a:cubicBezTo>
                    <a:pt x="11" y="156943"/>
                    <a:pt x="1103" y="160983"/>
                    <a:pt x="3168" y="164543"/>
                  </a:cubicBezTo>
                  <a:cubicBezTo>
                    <a:pt x="5234" y="168103"/>
                    <a:pt x="8199" y="171057"/>
                    <a:pt x="11766" y="173109"/>
                  </a:cubicBezTo>
                  <a:lnTo>
                    <a:pt x="87627" y="216453"/>
                  </a:lnTo>
                  <a:cubicBezTo>
                    <a:pt x="91153" y="218473"/>
                    <a:pt x="95145" y="219535"/>
                    <a:pt x="99209" y="219535"/>
                  </a:cubicBezTo>
                  <a:cubicBezTo>
                    <a:pt x="103272" y="219535"/>
                    <a:pt x="107265" y="218473"/>
                    <a:pt x="110791" y="216453"/>
                  </a:cubicBezTo>
                  <a:lnTo>
                    <a:pt x="186652" y="173109"/>
                  </a:lnTo>
                  <a:cubicBezTo>
                    <a:pt x="190220" y="171057"/>
                    <a:pt x="193184" y="168103"/>
                    <a:pt x="195249" y="164543"/>
                  </a:cubicBezTo>
                  <a:cubicBezTo>
                    <a:pt x="197315" y="160983"/>
                    <a:pt x="198407" y="156943"/>
                    <a:pt x="198418" y="152828"/>
                  </a:cubicBezTo>
                  <a:lnTo>
                    <a:pt x="198418" y="66709"/>
                  </a:lnTo>
                  <a:cubicBezTo>
                    <a:pt x="198378" y="62622"/>
                    <a:pt x="197272" y="58617"/>
                    <a:pt x="195208" y="55089"/>
                  </a:cubicBezTo>
                  <a:cubicBezTo>
                    <a:pt x="193144" y="51561"/>
                    <a:pt x="190195" y="48634"/>
                    <a:pt x="186652" y="46596"/>
                  </a:cubicBezTo>
                  <a:lnTo>
                    <a:pt x="110623" y="3084"/>
                  </a:lnTo>
                  <a:cubicBezTo>
                    <a:pt x="107090" y="1068"/>
                    <a:pt x="103093" y="5"/>
                    <a:pt x="99025" y="0"/>
                  </a:cubicBezTo>
                </a:path>
              </a:pathLst>
            </a:custGeom>
            <a:solidFill>
              <a:srgbClr val="00A88E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/>
            </a:p>
          </p:txBody>
        </p:sp>
        <p:sp>
          <p:nvSpPr>
            <p:cNvPr id="1747" name="Полилиния: фигура 1746">
              <a:extLst>
                <a:ext uri="{FF2B5EF4-FFF2-40B4-BE49-F238E27FC236}">
                  <a16:creationId xmlns:a16="http://schemas.microsoft.com/office/drawing/2014/main" id="{9F734A2A-9F3B-3F06-5CFF-5AC3A7871A8C}"/>
                </a:ext>
              </a:extLst>
            </p:cNvPr>
            <p:cNvSpPr/>
            <p:nvPr/>
          </p:nvSpPr>
          <p:spPr>
            <a:xfrm>
              <a:off x="7177131" y="2775573"/>
              <a:ext cx="179647" cy="187968"/>
            </a:xfrm>
            <a:custGeom>
              <a:avLst/>
              <a:gdLst>
                <a:gd name="connsiteX0" fmla="*/ 93963 w 123730"/>
                <a:gd name="connsiteY0" fmla="*/ 54641 h 129462"/>
                <a:gd name="connsiteX1" fmla="*/ 93963 w 123730"/>
                <a:gd name="connsiteY1" fmla="*/ 18236 h 129462"/>
                <a:gd name="connsiteX2" fmla="*/ 62049 w 123730"/>
                <a:gd name="connsiteY2" fmla="*/ 0 h 129462"/>
                <a:gd name="connsiteX3" fmla="*/ 30170 w 123730"/>
                <a:gd name="connsiteY3" fmla="*/ 18236 h 129462"/>
                <a:gd name="connsiteX4" fmla="*/ 30170 w 123730"/>
                <a:gd name="connsiteY4" fmla="*/ 54641 h 129462"/>
                <a:gd name="connsiteX5" fmla="*/ 0 w 123730"/>
                <a:gd name="connsiteY5" fmla="*/ 71838 h 129462"/>
                <a:gd name="connsiteX6" fmla="*/ 0 w 123730"/>
                <a:gd name="connsiteY6" fmla="*/ 110221 h 129462"/>
                <a:gd name="connsiteX7" fmla="*/ 33522 w 123730"/>
                <a:gd name="connsiteY7" fmla="*/ 129463 h 129462"/>
                <a:gd name="connsiteX8" fmla="*/ 33522 w 123730"/>
                <a:gd name="connsiteY8" fmla="*/ 91147 h 129462"/>
                <a:gd name="connsiteX9" fmla="*/ 61849 w 123730"/>
                <a:gd name="connsiteY9" fmla="*/ 74922 h 129462"/>
                <a:gd name="connsiteX10" fmla="*/ 90208 w 123730"/>
                <a:gd name="connsiteY10" fmla="*/ 91147 h 129462"/>
                <a:gd name="connsiteX11" fmla="*/ 90208 w 123730"/>
                <a:gd name="connsiteY11" fmla="*/ 129463 h 129462"/>
                <a:gd name="connsiteX12" fmla="*/ 123730 w 123730"/>
                <a:gd name="connsiteY12" fmla="*/ 110221 h 129462"/>
                <a:gd name="connsiteX13" fmla="*/ 123730 w 123730"/>
                <a:gd name="connsiteY13" fmla="*/ 71838 h 129462"/>
                <a:gd name="connsiteX14" fmla="*/ 93963 w 123730"/>
                <a:gd name="connsiteY14" fmla="*/ 54641 h 129462"/>
                <a:gd name="connsiteX15" fmla="*/ 90409 w 123730"/>
                <a:gd name="connsiteY15" fmla="*/ 54641 h 129462"/>
                <a:gd name="connsiteX16" fmla="*/ 63826 w 123730"/>
                <a:gd name="connsiteY16" fmla="*/ 69827 h 129462"/>
                <a:gd name="connsiteX17" fmla="*/ 63826 w 123730"/>
                <a:gd name="connsiteY17" fmla="*/ 37579 h 129462"/>
                <a:gd name="connsiteX18" fmla="*/ 90409 w 123730"/>
                <a:gd name="connsiteY18" fmla="*/ 22393 h 129462"/>
                <a:gd name="connsiteX19" fmla="*/ 90409 w 123730"/>
                <a:gd name="connsiteY19" fmla="*/ 54641 h 129462"/>
                <a:gd name="connsiteX20" fmla="*/ 62049 w 123730"/>
                <a:gd name="connsiteY20" fmla="*/ 4157 h 129462"/>
                <a:gd name="connsiteX21" fmla="*/ 88633 w 123730"/>
                <a:gd name="connsiteY21" fmla="*/ 19342 h 129462"/>
                <a:gd name="connsiteX22" fmla="*/ 62049 w 123730"/>
                <a:gd name="connsiteY22" fmla="*/ 34528 h 129462"/>
                <a:gd name="connsiteX23" fmla="*/ 35500 w 123730"/>
                <a:gd name="connsiteY23" fmla="*/ 19342 h 129462"/>
                <a:gd name="connsiteX24" fmla="*/ 62049 w 123730"/>
                <a:gd name="connsiteY24" fmla="*/ 4157 h 129462"/>
                <a:gd name="connsiteX25" fmla="*/ 33723 w 123730"/>
                <a:gd name="connsiteY25" fmla="*/ 22393 h 129462"/>
                <a:gd name="connsiteX26" fmla="*/ 60306 w 123730"/>
                <a:gd name="connsiteY26" fmla="*/ 37579 h 129462"/>
                <a:gd name="connsiteX27" fmla="*/ 60306 w 123730"/>
                <a:gd name="connsiteY27" fmla="*/ 69827 h 129462"/>
                <a:gd name="connsiteX28" fmla="*/ 33723 w 123730"/>
                <a:gd name="connsiteY28" fmla="*/ 54641 h 129462"/>
                <a:gd name="connsiteX29" fmla="*/ 33723 w 123730"/>
                <a:gd name="connsiteY29" fmla="*/ 22393 h 129462"/>
                <a:gd name="connsiteX30" fmla="*/ 30170 w 123730"/>
                <a:gd name="connsiteY30" fmla="*/ 123429 h 129462"/>
                <a:gd name="connsiteX31" fmla="*/ 3587 w 123730"/>
                <a:gd name="connsiteY31" fmla="*/ 108243 h 129462"/>
                <a:gd name="connsiteX32" fmla="*/ 3587 w 123730"/>
                <a:gd name="connsiteY32" fmla="*/ 75995 h 129462"/>
                <a:gd name="connsiteX33" fmla="*/ 30170 w 123730"/>
                <a:gd name="connsiteY33" fmla="*/ 91214 h 129462"/>
                <a:gd name="connsiteX34" fmla="*/ 30170 w 123730"/>
                <a:gd name="connsiteY34" fmla="*/ 123429 h 129462"/>
                <a:gd name="connsiteX35" fmla="*/ 31946 w 123730"/>
                <a:gd name="connsiteY35" fmla="*/ 88164 h 129462"/>
                <a:gd name="connsiteX36" fmla="*/ 5397 w 123730"/>
                <a:gd name="connsiteY36" fmla="*/ 72944 h 129462"/>
                <a:gd name="connsiteX37" fmla="*/ 31946 w 123730"/>
                <a:gd name="connsiteY37" fmla="*/ 57759 h 129462"/>
                <a:gd name="connsiteX38" fmla="*/ 58496 w 123730"/>
                <a:gd name="connsiteY38" fmla="*/ 72944 h 129462"/>
                <a:gd name="connsiteX39" fmla="*/ 31946 w 123730"/>
                <a:gd name="connsiteY39" fmla="*/ 88164 h 129462"/>
                <a:gd name="connsiteX40" fmla="*/ 65637 w 123730"/>
                <a:gd name="connsiteY40" fmla="*/ 72944 h 129462"/>
                <a:gd name="connsiteX41" fmla="*/ 92186 w 123730"/>
                <a:gd name="connsiteY41" fmla="*/ 57759 h 129462"/>
                <a:gd name="connsiteX42" fmla="*/ 118736 w 123730"/>
                <a:gd name="connsiteY42" fmla="*/ 72944 h 129462"/>
                <a:gd name="connsiteX43" fmla="*/ 92186 w 123730"/>
                <a:gd name="connsiteY43" fmla="*/ 88164 h 129462"/>
                <a:gd name="connsiteX44" fmla="*/ 65637 w 123730"/>
                <a:gd name="connsiteY44" fmla="*/ 72944 h 129462"/>
                <a:gd name="connsiteX45" fmla="*/ 120479 w 123730"/>
                <a:gd name="connsiteY45" fmla="*/ 108176 h 129462"/>
                <a:gd name="connsiteX46" fmla="*/ 93895 w 123730"/>
                <a:gd name="connsiteY46" fmla="*/ 123362 h 129462"/>
                <a:gd name="connsiteX47" fmla="*/ 93895 w 123730"/>
                <a:gd name="connsiteY47" fmla="*/ 91147 h 129462"/>
                <a:gd name="connsiteX48" fmla="*/ 120479 w 123730"/>
                <a:gd name="connsiteY48" fmla="*/ 75928 h 129462"/>
                <a:gd name="connsiteX49" fmla="*/ 120479 w 123730"/>
                <a:gd name="connsiteY49" fmla="*/ 108176 h 12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3730" h="129462">
                  <a:moveTo>
                    <a:pt x="93963" y="54641"/>
                  </a:moveTo>
                  <a:lnTo>
                    <a:pt x="93963" y="18236"/>
                  </a:lnTo>
                  <a:lnTo>
                    <a:pt x="62049" y="0"/>
                  </a:lnTo>
                  <a:lnTo>
                    <a:pt x="30170" y="18236"/>
                  </a:lnTo>
                  <a:lnTo>
                    <a:pt x="30170" y="54641"/>
                  </a:lnTo>
                  <a:lnTo>
                    <a:pt x="0" y="71838"/>
                  </a:lnTo>
                  <a:lnTo>
                    <a:pt x="0" y="110221"/>
                  </a:lnTo>
                  <a:lnTo>
                    <a:pt x="33522" y="129463"/>
                  </a:lnTo>
                  <a:lnTo>
                    <a:pt x="33522" y="91147"/>
                  </a:lnTo>
                  <a:lnTo>
                    <a:pt x="61849" y="74922"/>
                  </a:lnTo>
                  <a:lnTo>
                    <a:pt x="90208" y="91147"/>
                  </a:lnTo>
                  <a:lnTo>
                    <a:pt x="90208" y="129463"/>
                  </a:lnTo>
                  <a:lnTo>
                    <a:pt x="123730" y="110221"/>
                  </a:lnTo>
                  <a:lnTo>
                    <a:pt x="123730" y="71838"/>
                  </a:lnTo>
                  <a:lnTo>
                    <a:pt x="93963" y="54641"/>
                  </a:lnTo>
                  <a:close/>
                  <a:moveTo>
                    <a:pt x="90409" y="54641"/>
                  </a:moveTo>
                  <a:lnTo>
                    <a:pt x="63826" y="69827"/>
                  </a:lnTo>
                  <a:lnTo>
                    <a:pt x="63826" y="37579"/>
                  </a:lnTo>
                  <a:lnTo>
                    <a:pt x="90409" y="22393"/>
                  </a:lnTo>
                  <a:lnTo>
                    <a:pt x="90409" y="54641"/>
                  </a:lnTo>
                  <a:close/>
                  <a:moveTo>
                    <a:pt x="62049" y="4157"/>
                  </a:moveTo>
                  <a:lnTo>
                    <a:pt x="88633" y="19342"/>
                  </a:lnTo>
                  <a:lnTo>
                    <a:pt x="62049" y="34528"/>
                  </a:lnTo>
                  <a:lnTo>
                    <a:pt x="35500" y="19342"/>
                  </a:lnTo>
                  <a:lnTo>
                    <a:pt x="62049" y="4157"/>
                  </a:lnTo>
                  <a:close/>
                  <a:moveTo>
                    <a:pt x="33723" y="22393"/>
                  </a:moveTo>
                  <a:lnTo>
                    <a:pt x="60306" y="37579"/>
                  </a:lnTo>
                  <a:lnTo>
                    <a:pt x="60306" y="69827"/>
                  </a:lnTo>
                  <a:lnTo>
                    <a:pt x="33723" y="54641"/>
                  </a:lnTo>
                  <a:lnTo>
                    <a:pt x="33723" y="22393"/>
                  </a:lnTo>
                  <a:close/>
                  <a:moveTo>
                    <a:pt x="30170" y="123429"/>
                  </a:moveTo>
                  <a:lnTo>
                    <a:pt x="3587" y="108243"/>
                  </a:lnTo>
                  <a:lnTo>
                    <a:pt x="3587" y="75995"/>
                  </a:lnTo>
                  <a:lnTo>
                    <a:pt x="30170" y="91214"/>
                  </a:lnTo>
                  <a:lnTo>
                    <a:pt x="30170" y="123429"/>
                  </a:lnTo>
                  <a:close/>
                  <a:moveTo>
                    <a:pt x="31946" y="88164"/>
                  </a:moveTo>
                  <a:lnTo>
                    <a:pt x="5397" y="72944"/>
                  </a:lnTo>
                  <a:lnTo>
                    <a:pt x="31946" y="57759"/>
                  </a:lnTo>
                  <a:lnTo>
                    <a:pt x="58496" y="72944"/>
                  </a:lnTo>
                  <a:lnTo>
                    <a:pt x="31946" y="88164"/>
                  </a:lnTo>
                  <a:close/>
                  <a:moveTo>
                    <a:pt x="65637" y="72944"/>
                  </a:moveTo>
                  <a:lnTo>
                    <a:pt x="92186" y="57759"/>
                  </a:lnTo>
                  <a:lnTo>
                    <a:pt x="118736" y="72944"/>
                  </a:lnTo>
                  <a:lnTo>
                    <a:pt x="92186" y="88164"/>
                  </a:lnTo>
                  <a:lnTo>
                    <a:pt x="65637" y="72944"/>
                  </a:lnTo>
                  <a:close/>
                  <a:moveTo>
                    <a:pt x="120479" y="108176"/>
                  </a:moveTo>
                  <a:lnTo>
                    <a:pt x="93895" y="123362"/>
                  </a:lnTo>
                  <a:lnTo>
                    <a:pt x="93895" y="91147"/>
                  </a:lnTo>
                  <a:lnTo>
                    <a:pt x="120479" y="75928"/>
                  </a:lnTo>
                  <a:lnTo>
                    <a:pt x="120479" y="108176"/>
                  </a:lnTo>
                  <a:close/>
                </a:path>
              </a:pathLst>
            </a:custGeom>
            <a:solidFill>
              <a:srgbClr val="1D1D1B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dirty="0"/>
            </a:p>
          </p:txBody>
        </p:sp>
        <p:sp>
          <p:nvSpPr>
            <p:cNvPr id="1748" name="Полилиния: фигура 1747">
              <a:extLst>
                <a:ext uri="{FF2B5EF4-FFF2-40B4-BE49-F238E27FC236}">
                  <a16:creationId xmlns:a16="http://schemas.microsoft.com/office/drawing/2014/main" id="{76597B77-A455-B26C-0D04-6059C96CFE1B}"/>
                </a:ext>
              </a:extLst>
            </p:cNvPr>
            <p:cNvSpPr/>
            <p:nvPr/>
          </p:nvSpPr>
          <p:spPr>
            <a:xfrm>
              <a:off x="7231312" y="2890963"/>
              <a:ext cx="71985" cy="96564"/>
            </a:xfrm>
            <a:custGeom>
              <a:avLst/>
              <a:gdLst>
                <a:gd name="connsiteX0" fmla="*/ 24773 w 49579"/>
                <a:gd name="connsiteY0" fmla="*/ 0 h 66508"/>
                <a:gd name="connsiteX1" fmla="*/ 0 w 49579"/>
                <a:gd name="connsiteY1" fmla="*/ 14247 h 66508"/>
                <a:gd name="connsiteX2" fmla="*/ 0 w 49579"/>
                <a:gd name="connsiteY2" fmla="*/ 41500 h 66508"/>
                <a:gd name="connsiteX3" fmla="*/ 24773 w 49579"/>
                <a:gd name="connsiteY3" fmla="*/ 66508 h 66508"/>
                <a:gd name="connsiteX4" fmla="*/ 49579 w 49579"/>
                <a:gd name="connsiteY4" fmla="*/ 41500 h 66508"/>
                <a:gd name="connsiteX5" fmla="*/ 49579 w 49579"/>
                <a:gd name="connsiteY5" fmla="*/ 14247 h 66508"/>
                <a:gd name="connsiteX6" fmla="*/ 24773 w 49579"/>
                <a:gd name="connsiteY6" fmla="*/ 0 h 66508"/>
                <a:gd name="connsiteX7" fmla="*/ 46060 w 49579"/>
                <a:gd name="connsiteY7" fmla="*/ 41500 h 66508"/>
                <a:gd name="connsiteX8" fmla="*/ 24773 w 49579"/>
                <a:gd name="connsiteY8" fmla="*/ 62887 h 66508"/>
                <a:gd name="connsiteX9" fmla="*/ 3520 w 49579"/>
                <a:gd name="connsiteY9" fmla="*/ 41500 h 66508"/>
                <a:gd name="connsiteX10" fmla="*/ 3520 w 49579"/>
                <a:gd name="connsiteY10" fmla="*/ 16158 h 66508"/>
                <a:gd name="connsiteX11" fmla="*/ 24773 w 49579"/>
                <a:gd name="connsiteY11" fmla="*/ 3955 h 66508"/>
                <a:gd name="connsiteX12" fmla="*/ 46060 w 49579"/>
                <a:gd name="connsiteY12" fmla="*/ 16158 h 66508"/>
                <a:gd name="connsiteX13" fmla="*/ 46060 w 49579"/>
                <a:gd name="connsiteY13" fmla="*/ 41500 h 6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79" h="66508">
                  <a:moveTo>
                    <a:pt x="24773" y="0"/>
                  </a:moveTo>
                  <a:lnTo>
                    <a:pt x="0" y="14247"/>
                  </a:lnTo>
                  <a:lnTo>
                    <a:pt x="0" y="41500"/>
                  </a:lnTo>
                  <a:cubicBezTo>
                    <a:pt x="0" y="58262"/>
                    <a:pt x="24773" y="66508"/>
                    <a:pt x="24773" y="66508"/>
                  </a:cubicBezTo>
                  <a:cubicBezTo>
                    <a:pt x="24773" y="66508"/>
                    <a:pt x="49579" y="58395"/>
                    <a:pt x="49579" y="41500"/>
                  </a:cubicBezTo>
                  <a:lnTo>
                    <a:pt x="49579" y="14247"/>
                  </a:lnTo>
                  <a:lnTo>
                    <a:pt x="24773" y="0"/>
                  </a:lnTo>
                  <a:close/>
                  <a:moveTo>
                    <a:pt x="46060" y="41500"/>
                  </a:moveTo>
                  <a:cubicBezTo>
                    <a:pt x="46060" y="53904"/>
                    <a:pt x="29298" y="61144"/>
                    <a:pt x="24773" y="62887"/>
                  </a:cubicBezTo>
                  <a:cubicBezTo>
                    <a:pt x="20180" y="61144"/>
                    <a:pt x="3520" y="53904"/>
                    <a:pt x="3520" y="41500"/>
                  </a:cubicBezTo>
                  <a:lnTo>
                    <a:pt x="3520" y="16158"/>
                  </a:lnTo>
                  <a:lnTo>
                    <a:pt x="24773" y="3955"/>
                  </a:lnTo>
                  <a:lnTo>
                    <a:pt x="46060" y="16158"/>
                  </a:lnTo>
                  <a:lnTo>
                    <a:pt x="46060" y="41500"/>
                  </a:lnTo>
                  <a:close/>
                </a:path>
              </a:pathLst>
            </a:custGeom>
            <a:solidFill>
              <a:srgbClr val="1D1D1B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/>
            </a:p>
          </p:txBody>
        </p:sp>
      </p:grpSp>
      <p:grpSp>
        <p:nvGrpSpPr>
          <p:cNvPr id="1384" name="Группа 1383">
            <a:extLst>
              <a:ext uri="{FF2B5EF4-FFF2-40B4-BE49-F238E27FC236}">
                <a16:creationId xmlns:a16="http://schemas.microsoft.com/office/drawing/2014/main" id="{55386B50-EDE0-B98D-0208-5C9E624BDB98}"/>
              </a:ext>
            </a:extLst>
          </p:cNvPr>
          <p:cNvGrpSpPr/>
          <p:nvPr/>
        </p:nvGrpSpPr>
        <p:grpSpPr>
          <a:xfrm>
            <a:off x="8167440" y="2562666"/>
            <a:ext cx="671762" cy="724036"/>
            <a:chOff x="8167439" y="2562667"/>
            <a:chExt cx="671762" cy="724036"/>
          </a:xfrm>
        </p:grpSpPr>
        <p:sp>
          <p:nvSpPr>
            <p:cNvPr id="1854" name="TextBox 1853">
              <a:extLst>
                <a:ext uri="{FF2B5EF4-FFF2-40B4-BE49-F238E27FC236}">
                  <a16:creationId xmlns:a16="http://schemas.microsoft.com/office/drawing/2014/main" id="{C9701410-ABB3-8A63-FF7F-73E8EB7E75F3}"/>
                </a:ext>
              </a:extLst>
            </p:cNvPr>
            <p:cNvSpPr txBox="1"/>
            <p:nvPr/>
          </p:nvSpPr>
          <p:spPr>
            <a:xfrm>
              <a:off x="8167439" y="2898905"/>
              <a:ext cx="671762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90000"/>
                </a:lnSpc>
                <a:defRPr/>
              </a:pP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Kaspersky</a:t>
              </a:r>
              <a:r>
                <a:rPr lang="en-US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Managed</a:t>
              </a:r>
              <a:r>
                <a:rPr lang="en-US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Detection</a:t>
              </a: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and</a:t>
              </a:r>
              <a:endParaRPr lang="ru-RU" sz="700" dirty="0">
                <a:ln/>
                <a:latin typeface="Kaspersky Sans Display"/>
                <a:sym typeface="Kaspersky Sans Display"/>
                <a:rtl val="0"/>
              </a:endParaRPr>
            </a:p>
            <a:p>
              <a:pPr algn="ctr" defTabSz="914355">
                <a:lnSpc>
                  <a:spcPct val="90000"/>
                </a:lnSpc>
                <a:defRPr/>
              </a:pP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Response</a:t>
              </a:r>
              <a:endParaRPr lang="en-US" sz="700" dirty="0">
                <a:latin typeface="Kaspersky Sans Display" panose="020B0003020000020004" pitchFamily="34" charset="0"/>
              </a:endParaRPr>
            </a:p>
          </p:txBody>
        </p:sp>
        <p:grpSp>
          <p:nvGrpSpPr>
            <p:cNvPr id="1383" name="Группа 1382">
              <a:extLst>
                <a:ext uri="{FF2B5EF4-FFF2-40B4-BE49-F238E27FC236}">
                  <a16:creationId xmlns:a16="http://schemas.microsoft.com/office/drawing/2014/main" id="{B31D6AEC-7761-062F-8996-6199CBD18F4D}"/>
                </a:ext>
              </a:extLst>
            </p:cNvPr>
            <p:cNvGrpSpPr/>
            <p:nvPr/>
          </p:nvGrpSpPr>
          <p:grpSpPr>
            <a:xfrm>
              <a:off x="8361544" y="2562667"/>
              <a:ext cx="283556" cy="313133"/>
              <a:chOff x="8361544" y="2562667"/>
              <a:chExt cx="283556" cy="313133"/>
            </a:xfrm>
          </p:grpSpPr>
          <p:sp>
            <p:nvSpPr>
              <p:cNvPr id="835" name="Freeform 7">
                <a:extLst>
                  <a:ext uri="{FF2B5EF4-FFF2-40B4-BE49-F238E27FC236}">
                    <a16:creationId xmlns:a16="http://schemas.microsoft.com/office/drawing/2014/main" id="{B8786AC0-725D-8DD5-BC7D-EFA3BF9F75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61544" y="2562667"/>
                <a:ext cx="283556" cy="313133"/>
              </a:xfrm>
              <a:custGeom>
                <a:avLst/>
                <a:gdLst>
                  <a:gd name="T0" fmla="*/ 112 w 224"/>
                  <a:gd name="T1" fmla="*/ 8 h 248"/>
                  <a:gd name="T2" fmla="*/ 121 w 224"/>
                  <a:gd name="T3" fmla="*/ 10 h 248"/>
                  <a:gd name="T4" fmla="*/ 207 w 224"/>
                  <a:gd name="T5" fmla="*/ 59 h 248"/>
                  <a:gd name="T6" fmla="*/ 216 w 224"/>
                  <a:gd name="T7" fmla="*/ 75 h 248"/>
                  <a:gd name="T8" fmla="*/ 216 w 224"/>
                  <a:gd name="T9" fmla="*/ 173 h 248"/>
                  <a:gd name="T10" fmla="*/ 207 w 224"/>
                  <a:gd name="T11" fmla="*/ 189 h 248"/>
                  <a:gd name="T12" fmla="*/ 121 w 224"/>
                  <a:gd name="T13" fmla="*/ 238 h 248"/>
                  <a:gd name="T14" fmla="*/ 112 w 224"/>
                  <a:gd name="T15" fmla="*/ 240 h 248"/>
                  <a:gd name="T16" fmla="*/ 103 w 224"/>
                  <a:gd name="T17" fmla="*/ 238 h 248"/>
                  <a:gd name="T18" fmla="*/ 17 w 224"/>
                  <a:gd name="T19" fmla="*/ 189 h 248"/>
                  <a:gd name="T20" fmla="*/ 8 w 224"/>
                  <a:gd name="T21" fmla="*/ 173 h 248"/>
                  <a:gd name="T22" fmla="*/ 8 w 224"/>
                  <a:gd name="T23" fmla="*/ 75 h 248"/>
                  <a:gd name="T24" fmla="*/ 17 w 224"/>
                  <a:gd name="T25" fmla="*/ 59 h 248"/>
                  <a:gd name="T26" fmla="*/ 103 w 224"/>
                  <a:gd name="T27" fmla="*/ 10 h 248"/>
                  <a:gd name="T28" fmla="*/ 112 w 224"/>
                  <a:gd name="T29" fmla="*/ 8 h 248"/>
                  <a:gd name="T30" fmla="*/ 112 w 224"/>
                  <a:gd name="T31" fmla="*/ 0 h 248"/>
                  <a:gd name="T32" fmla="*/ 99 w 224"/>
                  <a:gd name="T33" fmla="*/ 3 h 248"/>
                  <a:gd name="T34" fmla="*/ 13 w 224"/>
                  <a:gd name="T35" fmla="*/ 52 h 248"/>
                  <a:gd name="T36" fmla="*/ 0 w 224"/>
                  <a:gd name="T37" fmla="*/ 75 h 248"/>
                  <a:gd name="T38" fmla="*/ 0 w 224"/>
                  <a:gd name="T39" fmla="*/ 173 h 248"/>
                  <a:gd name="T40" fmla="*/ 13 w 224"/>
                  <a:gd name="T41" fmla="*/ 196 h 248"/>
                  <a:gd name="T42" fmla="*/ 99 w 224"/>
                  <a:gd name="T43" fmla="*/ 245 h 248"/>
                  <a:gd name="T44" fmla="*/ 112 w 224"/>
                  <a:gd name="T45" fmla="*/ 248 h 248"/>
                  <a:gd name="T46" fmla="*/ 125 w 224"/>
                  <a:gd name="T47" fmla="*/ 245 h 248"/>
                  <a:gd name="T48" fmla="*/ 211 w 224"/>
                  <a:gd name="T49" fmla="*/ 196 h 248"/>
                  <a:gd name="T50" fmla="*/ 224 w 224"/>
                  <a:gd name="T51" fmla="*/ 173 h 248"/>
                  <a:gd name="T52" fmla="*/ 224 w 224"/>
                  <a:gd name="T53" fmla="*/ 75 h 248"/>
                  <a:gd name="T54" fmla="*/ 211 w 224"/>
                  <a:gd name="T55" fmla="*/ 52 h 248"/>
                  <a:gd name="T56" fmla="*/ 125 w 224"/>
                  <a:gd name="T57" fmla="*/ 3 h 248"/>
                  <a:gd name="T58" fmla="*/ 112 w 224"/>
                  <a:gd name="T5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4" h="248">
                    <a:moveTo>
                      <a:pt x="112" y="8"/>
                    </a:moveTo>
                    <a:cubicBezTo>
                      <a:pt x="115" y="8"/>
                      <a:pt x="118" y="9"/>
                      <a:pt x="121" y="10"/>
                    </a:cubicBezTo>
                    <a:cubicBezTo>
                      <a:pt x="207" y="59"/>
                      <a:pt x="207" y="59"/>
                      <a:pt x="207" y="59"/>
                    </a:cubicBezTo>
                    <a:cubicBezTo>
                      <a:pt x="212" y="63"/>
                      <a:pt x="216" y="69"/>
                      <a:pt x="216" y="75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9"/>
                      <a:pt x="212" y="185"/>
                      <a:pt x="207" y="189"/>
                    </a:cubicBezTo>
                    <a:cubicBezTo>
                      <a:pt x="121" y="238"/>
                      <a:pt x="121" y="238"/>
                      <a:pt x="121" y="238"/>
                    </a:cubicBezTo>
                    <a:cubicBezTo>
                      <a:pt x="118" y="239"/>
                      <a:pt x="115" y="240"/>
                      <a:pt x="112" y="240"/>
                    </a:cubicBezTo>
                    <a:cubicBezTo>
                      <a:pt x="109" y="240"/>
                      <a:pt x="106" y="239"/>
                      <a:pt x="103" y="238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2" y="185"/>
                      <a:pt x="8" y="179"/>
                      <a:pt x="8" y="173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69"/>
                      <a:pt x="12" y="63"/>
                      <a:pt x="17" y="5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6" y="9"/>
                      <a:pt x="109" y="8"/>
                      <a:pt x="112" y="8"/>
                    </a:cubicBezTo>
                    <a:moveTo>
                      <a:pt x="112" y="0"/>
                    </a:moveTo>
                    <a:cubicBezTo>
                      <a:pt x="107" y="0"/>
                      <a:pt x="103" y="1"/>
                      <a:pt x="99" y="3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5" y="57"/>
                      <a:pt x="0" y="66"/>
                      <a:pt x="0" y="75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82"/>
                      <a:pt x="5" y="191"/>
                      <a:pt x="13" y="196"/>
                    </a:cubicBezTo>
                    <a:cubicBezTo>
                      <a:pt x="99" y="245"/>
                      <a:pt x="99" y="245"/>
                      <a:pt x="99" y="245"/>
                    </a:cubicBezTo>
                    <a:cubicBezTo>
                      <a:pt x="103" y="247"/>
                      <a:pt x="107" y="248"/>
                      <a:pt x="112" y="248"/>
                    </a:cubicBezTo>
                    <a:cubicBezTo>
                      <a:pt x="117" y="248"/>
                      <a:pt x="121" y="247"/>
                      <a:pt x="125" y="245"/>
                    </a:cubicBezTo>
                    <a:cubicBezTo>
                      <a:pt x="211" y="196"/>
                      <a:pt x="211" y="196"/>
                      <a:pt x="211" y="196"/>
                    </a:cubicBezTo>
                    <a:cubicBezTo>
                      <a:pt x="219" y="191"/>
                      <a:pt x="224" y="182"/>
                      <a:pt x="224" y="173"/>
                    </a:cubicBezTo>
                    <a:cubicBezTo>
                      <a:pt x="224" y="75"/>
                      <a:pt x="224" y="75"/>
                      <a:pt x="224" y="75"/>
                    </a:cubicBezTo>
                    <a:cubicBezTo>
                      <a:pt x="224" y="66"/>
                      <a:pt x="219" y="57"/>
                      <a:pt x="211" y="52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1" y="1"/>
                      <a:pt x="117" y="0"/>
                      <a:pt x="11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lnSpc>
                    <a:spcPct val="90000"/>
                  </a:lnSpc>
                  <a:defRPr/>
                </a:pPr>
                <a:endParaRPr lang="ru-RU" dirty="0">
                  <a:solidFill>
                    <a:srgbClr val="1D1D1B"/>
                  </a:solidFill>
                  <a:latin typeface="Kaspersky Sans Display" panose="020B0003020000020004" pitchFamily="34" charset="0"/>
                </a:endParaRPr>
              </a:p>
            </p:txBody>
          </p:sp>
          <p:grpSp>
            <p:nvGrpSpPr>
              <p:cNvPr id="836" name="Рисунок 132">
                <a:extLst>
                  <a:ext uri="{FF2B5EF4-FFF2-40B4-BE49-F238E27FC236}">
                    <a16:creationId xmlns:a16="http://schemas.microsoft.com/office/drawing/2014/main" id="{E7DF2A12-7CEE-8C2F-8849-87ABE22716B1}"/>
                  </a:ext>
                </a:extLst>
              </p:cNvPr>
              <p:cNvGrpSpPr/>
              <p:nvPr/>
            </p:nvGrpSpPr>
            <p:grpSpPr>
              <a:xfrm>
                <a:off x="8408888" y="2624175"/>
                <a:ext cx="186349" cy="186347"/>
                <a:chOff x="820605" y="2444604"/>
                <a:chExt cx="290032" cy="290033"/>
              </a:xfrm>
              <a:solidFill>
                <a:srgbClr val="1D1D1B"/>
              </a:solidFill>
            </p:grpSpPr>
            <p:sp>
              <p:nvSpPr>
                <p:cNvPr id="850" name="Полилиния: фигура 849">
                  <a:extLst>
                    <a:ext uri="{FF2B5EF4-FFF2-40B4-BE49-F238E27FC236}">
                      <a16:creationId xmlns:a16="http://schemas.microsoft.com/office/drawing/2014/main" id="{0EF6AA72-EB95-FFDA-7F77-415987836A43}"/>
                    </a:ext>
                  </a:extLst>
                </p:cNvPr>
                <p:cNvSpPr/>
                <p:nvPr/>
              </p:nvSpPr>
              <p:spPr>
                <a:xfrm>
                  <a:off x="844121" y="2475175"/>
                  <a:ext cx="235161" cy="219484"/>
                </a:xfrm>
                <a:custGeom>
                  <a:avLst/>
                  <a:gdLst>
                    <a:gd name="connsiteX0" fmla="*/ 30963 w 235161"/>
                    <a:gd name="connsiteY0" fmla="*/ 159518 h 219483"/>
                    <a:gd name="connsiteX1" fmla="*/ 37234 w 235161"/>
                    <a:gd name="connsiteY1" fmla="*/ 146976 h 219483"/>
                    <a:gd name="connsiteX2" fmla="*/ 23124 w 235161"/>
                    <a:gd name="connsiteY2" fmla="*/ 131298 h 219483"/>
                    <a:gd name="connsiteX3" fmla="*/ 21556 w 235161"/>
                    <a:gd name="connsiteY3" fmla="*/ 115621 h 219483"/>
                    <a:gd name="connsiteX4" fmla="*/ 123460 w 235161"/>
                    <a:gd name="connsiteY4" fmla="*/ 13718 h 219483"/>
                    <a:gd name="connsiteX5" fmla="*/ 171276 w 235161"/>
                    <a:gd name="connsiteY5" fmla="*/ 25476 h 219483"/>
                    <a:gd name="connsiteX6" fmla="*/ 170492 w 235161"/>
                    <a:gd name="connsiteY6" fmla="*/ 29395 h 219483"/>
                    <a:gd name="connsiteX7" fmla="*/ 186169 w 235161"/>
                    <a:gd name="connsiteY7" fmla="*/ 45073 h 219483"/>
                    <a:gd name="connsiteX8" fmla="*/ 194792 w 235161"/>
                    <a:gd name="connsiteY8" fmla="*/ 42721 h 219483"/>
                    <a:gd name="connsiteX9" fmla="*/ 225363 w 235161"/>
                    <a:gd name="connsiteY9" fmla="*/ 115621 h 219483"/>
                    <a:gd name="connsiteX10" fmla="*/ 162653 w 235161"/>
                    <a:gd name="connsiteY10" fmla="*/ 209686 h 219483"/>
                    <a:gd name="connsiteX11" fmla="*/ 162653 w 235161"/>
                    <a:gd name="connsiteY11" fmla="*/ 218308 h 219483"/>
                    <a:gd name="connsiteX12" fmla="*/ 233202 w 235161"/>
                    <a:gd name="connsiteY12" fmla="*/ 115621 h 219483"/>
                    <a:gd name="connsiteX13" fmla="*/ 199495 w 235161"/>
                    <a:gd name="connsiteY13" fmla="*/ 37234 h 219483"/>
                    <a:gd name="connsiteX14" fmla="*/ 201847 w 235161"/>
                    <a:gd name="connsiteY14" fmla="*/ 29395 h 219483"/>
                    <a:gd name="connsiteX15" fmla="*/ 186169 w 235161"/>
                    <a:gd name="connsiteY15" fmla="*/ 13718 h 219483"/>
                    <a:gd name="connsiteX16" fmla="*/ 174411 w 235161"/>
                    <a:gd name="connsiteY16" fmla="*/ 18421 h 219483"/>
                    <a:gd name="connsiteX17" fmla="*/ 123460 w 235161"/>
                    <a:gd name="connsiteY17" fmla="*/ 5879 h 219483"/>
                    <a:gd name="connsiteX18" fmla="*/ 13718 w 235161"/>
                    <a:gd name="connsiteY18" fmla="*/ 115621 h 219483"/>
                    <a:gd name="connsiteX19" fmla="*/ 15285 w 235161"/>
                    <a:gd name="connsiteY19" fmla="*/ 132082 h 219483"/>
                    <a:gd name="connsiteX20" fmla="*/ 5879 w 235161"/>
                    <a:gd name="connsiteY20" fmla="*/ 146192 h 219483"/>
                    <a:gd name="connsiteX21" fmla="*/ 21556 w 235161"/>
                    <a:gd name="connsiteY21" fmla="*/ 161869 h 219483"/>
                    <a:gd name="connsiteX22" fmla="*/ 23908 w 235161"/>
                    <a:gd name="connsiteY22" fmla="*/ 161869 h 219483"/>
                    <a:gd name="connsiteX23" fmla="*/ 84266 w 235161"/>
                    <a:gd name="connsiteY23" fmla="*/ 218308 h 219483"/>
                    <a:gd name="connsiteX24" fmla="*/ 84266 w 235161"/>
                    <a:gd name="connsiteY24" fmla="*/ 210469 h 219483"/>
                    <a:gd name="connsiteX25" fmla="*/ 30963 w 235161"/>
                    <a:gd name="connsiteY25" fmla="*/ 159518 h 219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5161" h="219483">
                      <a:moveTo>
                        <a:pt x="30963" y="159518"/>
                      </a:moveTo>
                      <a:cubicBezTo>
                        <a:pt x="34882" y="156382"/>
                        <a:pt x="37234" y="152463"/>
                        <a:pt x="37234" y="146976"/>
                      </a:cubicBezTo>
                      <a:cubicBezTo>
                        <a:pt x="37234" y="139137"/>
                        <a:pt x="30963" y="132082"/>
                        <a:pt x="23124" y="131298"/>
                      </a:cubicBezTo>
                      <a:cubicBezTo>
                        <a:pt x="22340" y="126595"/>
                        <a:pt x="21556" y="121108"/>
                        <a:pt x="21556" y="115621"/>
                      </a:cubicBezTo>
                      <a:cubicBezTo>
                        <a:pt x="21556" y="59182"/>
                        <a:pt x="67021" y="13718"/>
                        <a:pt x="123460" y="13718"/>
                      </a:cubicBezTo>
                      <a:cubicBezTo>
                        <a:pt x="140705" y="13718"/>
                        <a:pt x="157166" y="17637"/>
                        <a:pt x="171276" y="25476"/>
                      </a:cubicBezTo>
                      <a:cubicBezTo>
                        <a:pt x="171276" y="27044"/>
                        <a:pt x="170492" y="27827"/>
                        <a:pt x="170492" y="29395"/>
                      </a:cubicBezTo>
                      <a:cubicBezTo>
                        <a:pt x="170492" y="38018"/>
                        <a:pt x="177547" y="45073"/>
                        <a:pt x="186169" y="45073"/>
                      </a:cubicBezTo>
                      <a:cubicBezTo>
                        <a:pt x="189305" y="45073"/>
                        <a:pt x="192440" y="44289"/>
                        <a:pt x="194792" y="42721"/>
                      </a:cubicBezTo>
                      <a:cubicBezTo>
                        <a:pt x="213605" y="61534"/>
                        <a:pt x="225363" y="87402"/>
                        <a:pt x="225363" y="115621"/>
                      </a:cubicBezTo>
                      <a:cubicBezTo>
                        <a:pt x="225363" y="157950"/>
                        <a:pt x="199495" y="194008"/>
                        <a:pt x="162653" y="209686"/>
                      </a:cubicBezTo>
                      <a:lnTo>
                        <a:pt x="162653" y="218308"/>
                      </a:lnTo>
                      <a:cubicBezTo>
                        <a:pt x="204199" y="202631"/>
                        <a:pt x="233202" y="162653"/>
                        <a:pt x="233202" y="115621"/>
                      </a:cubicBezTo>
                      <a:cubicBezTo>
                        <a:pt x="233202" y="85050"/>
                        <a:pt x="220660" y="56831"/>
                        <a:pt x="199495" y="37234"/>
                      </a:cubicBezTo>
                      <a:cubicBezTo>
                        <a:pt x="201063" y="34882"/>
                        <a:pt x="201847" y="32531"/>
                        <a:pt x="201847" y="29395"/>
                      </a:cubicBezTo>
                      <a:cubicBezTo>
                        <a:pt x="201847" y="20773"/>
                        <a:pt x="194792" y="13718"/>
                        <a:pt x="186169" y="13718"/>
                      </a:cubicBezTo>
                      <a:cubicBezTo>
                        <a:pt x="181466" y="13718"/>
                        <a:pt x="177547" y="15285"/>
                        <a:pt x="174411" y="18421"/>
                      </a:cubicBezTo>
                      <a:cubicBezTo>
                        <a:pt x="158734" y="10582"/>
                        <a:pt x="141489" y="5879"/>
                        <a:pt x="123460" y="5879"/>
                      </a:cubicBezTo>
                      <a:cubicBezTo>
                        <a:pt x="63102" y="5879"/>
                        <a:pt x="13718" y="55263"/>
                        <a:pt x="13718" y="115621"/>
                      </a:cubicBezTo>
                      <a:cubicBezTo>
                        <a:pt x="13718" y="121108"/>
                        <a:pt x="14502" y="126595"/>
                        <a:pt x="15285" y="132082"/>
                      </a:cubicBezTo>
                      <a:cubicBezTo>
                        <a:pt x="9798" y="134434"/>
                        <a:pt x="5879" y="139921"/>
                        <a:pt x="5879" y="146192"/>
                      </a:cubicBezTo>
                      <a:cubicBezTo>
                        <a:pt x="5879" y="154815"/>
                        <a:pt x="12934" y="161869"/>
                        <a:pt x="21556" y="161869"/>
                      </a:cubicBezTo>
                      <a:cubicBezTo>
                        <a:pt x="22340" y="161869"/>
                        <a:pt x="23124" y="161869"/>
                        <a:pt x="23908" y="161869"/>
                      </a:cubicBezTo>
                      <a:cubicBezTo>
                        <a:pt x="35666" y="187737"/>
                        <a:pt x="57615" y="208118"/>
                        <a:pt x="84266" y="218308"/>
                      </a:cubicBezTo>
                      <a:lnTo>
                        <a:pt x="84266" y="210469"/>
                      </a:lnTo>
                      <a:cubicBezTo>
                        <a:pt x="60750" y="201063"/>
                        <a:pt x="41937" y="182250"/>
                        <a:pt x="30963" y="15951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853" name="Полилиния: фигура 852">
                  <a:extLst>
                    <a:ext uri="{FF2B5EF4-FFF2-40B4-BE49-F238E27FC236}">
                      <a16:creationId xmlns:a16="http://schemas.microsoft.com/office/drawing/2014/main" id="{9A84B53B-6C47-3C6B-5F99-2CE5314404B7}"/>
                    </a:ext>
                  </a:extLst>
                </p:cNvPr>
                <p:cNvSpPr/>
                <p:nvPr/>
              </p:nvSpPr>
              <p:spPr>
                <a:xfrm>
                  <a:off x="820605" y="2444604"/>
                  <a:ext cx="290032" cy="282194"/>
                </a:xfrm>
                <a:custGeom>
                  <a:avLst/>
                  <a:gdLst>
                    <a:gd name="connsiteX0" fmla="*/ 288073 w 290032"/>
                    <a:gd name="connsiteY0" fmla="*/ 146976 h 282193"/>
                    <a:gd name="connsiteX1" fmla="*/ 146976 w 290032"/>
                    <a:gd name="connsiteY1" fmla="*/ 5879 h 282193"/>
                    <a:gd name="connsiteX2" fmla="*/ 82698 w 290032"/>
                    <a:gd name="connsiteY2" fmla="*/ 21556 h 282193"/>
                    <a:gd name="connsiteX3" fmla="*/ 70940 w 290032"/>
                    <a:gd name="connsiteY3" fmla="*/ 16069 h 282193"/>
                    <a:gd name="connsiteX4" fmla="*/ 55263 w 290032"/>
                    <a:gd name="connsiteY4" fmla="*/ 31747 h 282193"/>
                    <a:gd name="connsiteX5" fmla="*/ 56831 w 290032"/>
                    <a:gd name="connsiteY5" fmla="*/ 38802 h 282193"/>
                    <a:gd name="connsiteX6" fmla="*/ 5879 w 290032"/>
                    <a:gd name="connsiteY6" fmla="*/ 146976 h 282193"/>
                    <a:gd name="connsiteX7" fmla="*/ 107782 w 290032"/>
                    <a:gd name="connsiteY7" fmla="*/ 282585 h 282193"/>
                    <a:gd name="connsiteX8" fmla="*/ 107782 w 290032"/>
                    <a:gd name="connsiteY8" fmla="*/ 274747 h 282193"/>
                    <a:gd name="connsiteX9" fmla="*/ 13718 w 290032"/>
                    <a:gd name="connsiteY9" fmla="*/ 147760 h 282193"/>
                    <a:gd name="connsiteX10" fmla="*/ 61534 w 290032"/>
                    <a:gd name="connsiteY10" fmla="*/ 45073 h 282193"/>
                    <a:gd name="connsiteX11" fmla="*/ 70157 w 290032"/>
                    <a:gd name="connsiteY11" fmla="*/ 47424 h 282193"/>
                    <a:gd name="connsiteX12" fmla="*/ 85834 w 290032"/>
                    <a:gd name="connsiteY12" fmla="*/ 31747 h 282193"/>
                    <a:gd name="connsiteX13" fmla="*/ 85834 w 290032"/>
                    <a:gd name="connsiteY13" fmla="*/ 28611 h 282193"/>
                    <a:gd name="connsiteX14" fmla="*/ 146976 w 290032"/>
                    <a:gd name="connsiteY14" fmla="*/ 13718 h 282193"/>
                    <a:gd name="connsiteX15" fmla="*/ 280234 w 290032"/>
                    <a:gd name="connsiteY15" fmla="*/ 146976 h 282193"/>
                    <a:gd name="connsiteX16" fmla="*/ 253582 w 290032"/>
                    <a:gd name="connsiteY16" fmla="*/ 226147 h 282193"/>
                    <a:gd name="connsiteX17" fmla="*/ 248879 w 290032"/>
                    <a:gd name="connsiteY17" fmla="*/ 225363 h 282193"/>
                    <a:gd name="connsiteX18" fmla="*/ 233202 w 290032"/>
                    <a:gd name="connsiteY18" fmla="*/ 241040 h 282193"/>
                    <a:gd name="connsiteX19" fmla="*/ 234770 w 290032"/>
                    <a:gd name="connsiteY19" fmla="*/ 247311 h 282193"/>
                    <a:gd name="connsiteX20" fmla="*/ 186169 w 290032"/>
                    <a:gd name="connsiteY20" fmla="*/ 274747 h 282193"/>
                    <a:gd name="connsiteX21" fmla="*/ 186169 w 290032"/>
                    <a:gd name="connsiteY21" fmla="*/ 282585 h 282193"/>
                    <a:gd name="connsiteX22" fmla="*/ 239473 w 290032"/>
                    <a:gd name="connsiteY22" fmla="*/ 253582 h 282193"/>
                    <a:gd name="connsiteX23" fmla="*/ 248879 w 290032"/>
                    <a:gd name="connsiteY23" fmla="*/ 256718 h 282193"/>
                    <a:gd name="connsiteX24" fmla="*/ 264557 w 290032"/>
                    <a:gd name="connsiteY24" fmla="*/ 241040 h 282193"/>
                    <a:gd name="connsiteX25" fmla="*/ 260637 w 290032"/>
                    <a:gd name="connsiteY25" fmla="*/ 230850 h 282193"/>
                    <a:gd name="connsiteX26" fmla="*/ 288073 w 290032"/>
                    <a:gd name="connsiteY26" fmla="*/ 146976 h 28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90032" h="282193">
                      <a:moveTo>
                        <a:pt x="288073" y="146976"/>
                      </a:moveTo>
                      <a:cubicBezTo>
                        <a:pt x="288073" y="69373"/>
                        <a:pt x="224579" y="5879"/>
                        <a:pt x="146976" y="5879"/>
                      </a:cubicBezTo>
                      <a:cubicBezTo>
                        <a:pt x="123460" y="5879"/>
                        <a:pt x="102295" y="11366"/>
                        <a:pt x="82698" y="21556"/>
                      </a:cubicBezTo>
                      <a:cubicBezTo>
                        <a:pt x="79563" y="17637"/>
                        <a:pt x="75644" y="16069"/>
                        <a:pt x="70940" y="16069"/>
                      </a:cubicBezTo>
                      <a:cubicBezTo>
                        <a:pt x="62318" y="16069"/>
                        <a:pt x="55263" y="23124"/>
                        <a:pt x="55263" y="31747"/>
                      </a:cubicBezTo>
                      <a:cubicBezTo>
                        <a:pt x="55263" y="34098"/>
                        <a:pt x="56047" y="36450"/>
                        <a:pt x="56831" y="38802"/>
                      </a:cubicBezTo>
                      <a:cubicBezTo>
                        <a:pt x="25476" y="64669"/>
                        <a:pt x="5879" y="103863"/>
                        <a:pt x="5879" y="146976"/>
                      </a:cubicBezTo>
                      <a:cubicBezTo>
                        <a:pt x="5879" y="211253"/>
                        <a:pt x="48992" y="265340"/>
                        <a:pt x="107782" y="282585"/>
                      </a:cubicBezTo>
                      <a:lnTo>
                        <a:pt x="107782" y="274747"/>
                      </a:lnTo>
                      <a:cubicBezTo>
                        <a:pt x="53695" y="258285"/>
                        <a:pt x="13718" y="207334"/>
                        <a:pt x="13718" y="147760"/>
                      </a:cubicBezTo>
                      <a:cubicBezTo>
                        <a:pt x="13718" y="106215"/>
                        <a:pt x="32531" y="69373"/>
                        <a:pt x="61534" y="45073"/>
                      </a:cubicBezTo>
                      <a:cubicBezTo>
                        <a:pt x="63886" y="46640"/>
                        <a:pt x="67021" y="47424"/>
                        <a:pt x="70157" y="47424"/>
                      </a:cubicBezTo>
                      <a:cubicBezTo>
                        <a:pt x="78779" y="47424"/>
                        <a:pt x="85834" y="40369"/>
                        <a:pt x="85834" y="31747"/>
                      </a:cubicBezTo>
                      <a:cubicBezTo>
                        <a:pt x="85834" y="30963"/>
                        <a:pt x="85834" y="30179"/>
                        <a:pt x="85834" y="28611"/>
                      </a:cubicBezTo>
                      <a:cubicBezTo>
                        <a:pt x="103863" y="19205"/>
                        <a:pt x="125028" y="13718"/>
                        <a:pt x="146976" y="13718"/>
                      </a:cubicBezTo>
                      <a:cubicBezTo>
                        <a:pt x="220660" y="13718"/>
                        <a:pt x="280234" y="73292"/>
                        <a:pt x="280234" y="146976"/>
                      </a:cubicBezTo>
                      <a:cubicBezTo>
                        <a:pt x="280234" y="176763"/>
                        <a:pt x="270044" y="204198"/>
                        <a:pt x="253582" y="226147"/>
                      </a:cubicBezTo>
                      <a:cubicBezTo>
                        <a:pt x="252015" y="225363"/>
                        <a:pt x="250447" y="225363"/>
                        <a:pt x="248879" y="225363"/>
                      </a:cubicBezTo>
                      <a:cubicBezTo>
                        <a:pt x="240257" y="225363"/>
                        <a:pt x="233202" y="232418"/>
                        <a:pt x="233202" y="241040"/>
                      </a:cubicBezTo>
                      <a:cubicBezTo>
                        <a:pt x="233202" y="243392"/>
                        <a:pt x="233986" y="245744"/>
                        <a:pt x="234770" y="247311"/>
                      </a:cubicBezTo>
                      <a:cubicBezTo>
                        <a:pt x="220660" y="259069"/>
                        <a:pt x="204199" y="268476"/>
                        <a:pt x="186169" y="274747"/>
                      </a:cubicBezTo>
                      <a:lnTo>
                        <a:pt x="186169" y="282585"/>
                      </a:lnTo>
                      <a:cubicBezTo>
                        <a:pt x="205766" y="277098"/>
                        <a:pt x="223795" y="266908"/>
                        <a:pt x="239473" y="253582"/>
                      </a:cubicBezTo>
                      <a:cubicBezTo>
                        <a:pt x="241824" y="255934"/>
                        <a:pt x="245744" y="256718"/>
                        <a:pt x="248879" y="256718"/>
                      </a:cubicBezTo>
                      <a:cubicBezTo>
                        <a:pt x="257502" y="256718"/>
                        <a:pt x="264557" y="249663"/>
                        <a:pt x="264557" y="241040"/>
                      </a:cubicBezTo>
                      <a:cubicBezTo>
                        <a:pt x="264557" y="237121"/>
                        <a:pt x="262989" y="233202"/>
                        <a:pt x="260637" y="230850"/>
                      </a:cubicBezTo>
                      <a:cubicBezTo>
                        <a:pt x="277882" y="207334"/>
                        <a:pt x="288073" y="178331"/>
                        <a:pt x="288073" y="146976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977" name="Полилиния: фигура 976">
                  <a:extLst>
                    <a:ext uri="{FF2B5EF4-FFF2-40B4-BE49-F238E27FC236}">
                      <a16:creationId xmlns:a16="http://schemas.microsoft.com/office/drawing/2014/main" id="{A7B910B5-0713-4022-66B8-B96B1237EFC0}"/>
                    </a:ext>
                  </a:extLst>
                </p:cNvPr>
                <p:cNvSpPr/>
                <p:nvPr/>
              </p:nvSpPr>
              <p:spPr>
                <a:xfrm>
                  <a:off x="883315" y="2507314"/>
                  <a:ext cx="164613" cy="227323"/>
                </a:xfrm>
                <a:custGeom>
                  <a:avLst/>
                  <a:gdLst>
                    <a:gd name="connsiteX0" fmla="*/ 162653 w 164613"/>
                    <a:gd name="connsiteY0" fmla="*/ 84266 h 227322"/>
                    <a:gd name="connsiteX1" fmla="*/ 84266 w 164613"/>
                    <a:gd name="connsiteY1" fmla="*/ 5879 h 227322"/>
                    <a:gd name="connsiteX2" fmla="*/ 5879 w 164613"/>
                    <a:gd name="connsiteY2" fmla="*/ 84266 h 227322"/>
                    <a:gd name="connsiteX3" fmla="*/ 45073 w 164613"/>
                    <a:gd name="connsiteY3" fmla="*/ 151679 h 227322"/>
                    <a:gd name="connsiteX4" fmla="*/ 68589 w 164613"/>
                    <a:gd name="connsiteY4" fmla="*/ 161085 h 227322"/>
                    <a:gd name="connsiteX5" fmla="*/ 68589 w 164613"/>
                    <a:gd name="connsiteY5" fmla="*/ 184602 h 227322"/>
                    <a:gd name="connsiteX6" fmla="*/ 68589 w 164613"/>
                    <a:gd name="connsiteY6" fmla="*/ 192440 h 227322"/>
                    <a:gd name="connsiteX7" fmla="*/ 68589 w 164613"/>
                    <a:gd name="connsiteY7" fmla="*/ 215956 h 227322"/>
                    <a:gd name="connsiteX8" fmla="*/ 68589 w 164613"/>
                    <a:gd name="connsiteY8" fmla="*/ 215956 h 227322"/>
                    <a:gd name="connsiteX9" fmla="*/ 84266 w 164613"/>
                    <a:gd name="connsiteY9" fmla="*/ 224579 h 227322"/>
                    <a:gd name="connsiteX10" fmla="*/ 99944 w 164613"/>
                    <a:gd name="connsiteY10" fmla="*/ 215956 h 227322"/>
                    <a:gd name="connsiteX11" fmla="*/ 99944 w 164613"/>
                    <a:gd name="connsiteY11" fmla="*/ 215956 h 227322"/>
                    <a:gd name="connsiteX12" fmla="*/ 99944 w 164613"/>
                    <a:gd name="connsiteY12" fmla="*/ 192440 h 227322"/>
                    <a:gd name="connsiteX13" fmla="*/ 99944 w 164613"/>
                    <a:gd name="connsiteY13" fmla="*/ 184602 h 227322"/>
                    <a:gd name="connsiteX14" fmla="*/ 99944 w 164613"/>
                    <a:gd name="connsiteY14" fmla="*/ 161085 h 227322"/>
                    <a:gd name="connsiteX15" fmla="*/ 123460 w 164613"/>
                    <a:gd name="connsiteY15" fmla="*/ 151679 h 227322"/>
                    <a:gd name="connsiteX16" fmla="*/ 162653 w 164613"/>
                    <a:gd name="connsiteY16" fmla="*/ 84266 h 227322"/>
                    <a:gd name="connsiteX17" fmla="*/ 84266 w 164613"/>
                    <a:gd name="connsiteY17" fmla="*/ 146976 h 227322"/>
                    <a:gd name="connsiteX18" fmla="*/ 45073 w 164613"/>
                    <a:gd name="connsiteY18" fmla="*/ 132866 h 227322"/>
                    <a:gd name="connsiteX19" fmla="*/ 21556 w 164613"/>
                    <a:gd name="connsiteY19" fmla="*/ 84266 h 227322"/>
                    <a:gd name="connsiteX20" fmla="*/ 84266 w 164613"/>
                    <a:gd name="connsiteY20" fmla="*/ 21556 h 227322"/>
                    <a:gd name="connsiteX21" fmla="*/ 146976 w 164613"/>
                    <a:gd name="connsiteY21" fmla="*/ 84266 h 227322"/>
                    <a:gd name="connsiteX22" fmla="*/ 123460 w 164613"/>
                    <a:gd name="connsiteY22" fmla="*/ 132866 h 227322"/>
                    <a:gd name="connsiteX23" fmla="*/ 84266 w 164613"/>
                    <a:gd name="connsiteY23" fmla="*/ 146976 h 22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4613" h="227322">
                      <a:moveTo>
                        <a:pt x="162653" y="84266"/>
                      </a:moveTo>
                      <a:cubicBezTo>
                        <a:pt x="162653" y="41153"/>
                        <a:pt x="127379" y="5879"/>
                        <a:pt x="84266" y="5879"/>
                      </a:cubicBezTo>
                      <a:cubicBezTo>
                        <a:pt x="41153" y="5879"/>
                        <a:pt x="5879" y="41153"/>
                        <a:pt x="5879" y="84266"/>
                      </a:cubicBezTo>
                      <a:cubicBezTo>
                        <a:pt x="5879" y="113269"/>
                        <a:pt x="21556" y="138353"/>
                        <a:pt x="45073" y="151679"/>
                      </a:cubicBezTo>
                      <a:cubicBezTo>
                        <a:pt x="52127" y="155598"/>
                        <a:pt x="59966" y="158734"/>
                        <a:pt x="68589" y="161085"/>
                      </a:cubicBezTo>
                      <a:lnTo>
                        <a:pt x="68589" y="184602"/>
                      </a:lnTo>
                      <a:lnTo>
                        <a:pt x="68589" y="192440"/>
                      </a:lnTo>
                      <a:lnTo>
                        <a:pt x="68589" y="215956"/>
                      </a:lnTo>
                      <a:lnTo>
                        <a:pt x="68589" y="215956"/>
                      </a:lnTo>
                      <a:lnTo>
                        <a:pt x="84266" y="224579"/>
                      </a:lnTo>
                      <a:lnTo>
                        <a:pt x="99944" y="215956"/>
                      </a:lnTo>
                      <a:lnTo>
                        <a:pt x="99944" y="215956"/>
                      </a:lnTo>
                      <a:lnTo>
                        <a:pt x="99944" y="192440"/>
                      </a:lnTo>
                      <a:lnTo>
                        <a:pt x="99944" y="184602"/>
                      </a:lnTo>
                      <a:lnTo>
                        <a:pt x="99944" y="161085"/>
                      </a:lnTo>
                      <a:cubicBezTo>
                        <a:pt x="108566" y="159518"/>
                        <a:pt x="116405" y="156382"/>
                        <a:pt x="123460" y="151679"/>
                      </a:cubicBezTo>
                      <a:cubicBezTo>
                        <a:pt x="146976" y="138353"/>
                        <a:pt x="162653" y="113269"/>
                        <a:pt x="162653" y="84266"/>
                      </a:cubicBezTo>
                      <a:moveTo>
                        <a:pt x="84266" y="146976"/>
                      </a:moveTo>
                      <a:cubicBezTo>
                        <a:pt x="69373" y="146976"/>
                        <a:pt x="56047" y="141489"/>
                        <a:pt x="45073" y="132866"/>
                      </a:cubicBezTo>
                      <a:cubicBezTo>
                        <a:pt x="30963" y="121108"/>
                        <a:pt x="21556" y="103863"/>
                        <a:pt x="21556" y="84266"/>
                      </a:cubicBezTo>
                      <a:cubicBezTo>
                        <a:pt x="21556" y="49776"/>
                        <a:pt x="49776" y="21556"/>
                        <a:pt x="84266" y="21556"/>
                      </a:cubicBezTo>
                      <a:cubicBezTo>
                        <a:pt x="118757" y="21556"/>
                        <a:pt x="146976" y="49776"/>
                        <a:pt x="146976" y="84266"/>
                      </a:cubicBezTo>
                      <a:cubicBezTo>
                        <a:pt x="146976" y="103863"/>
                        <a:pt x="137569" y="121892"/>
                        <a:pt x="123460" y="132866"/>
                      </a:cubicBezTo>
                      <a:cubicBezTo>
                        <a:pt x="112486" y="141489"/>
                        <a:pt x="99160" y="146976"/>
                        <a:pt x="84266" y="146976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1075" name="Полилиния: фигура 1074">
                  <a:extLst>
                    <a:ext uri="{FF2B5EF4-FFF2-40B4-BE49-F238E27FC236}">
                      <a16:creationId xmlns:a16="http://schemas.microsoft.com/office/drawing/2014/main" id="{2104DD4F-7ACF-A269-3BA8-3C3FDB55C43D}"/>
                    </a:ext>
                  </a:extLst>
                </p:cNvPr>
                <p:cNvSpPr/>
                <p:nvPr/>
              </p:nvSpPr>
              <p:spPr>
                <a:xfrm>
                  <a:off x="938186" y="2562185"/>
                  <a:ext cx="54871" cy="54871"/>
                </a:xfrm>
                <a:custGeom>
                  <a:avLst/>
                  <a:gdLst>
                    <a:gd name="connsiteX0" fmla="*/ 33315 w 54871"/>
                    <a:gd name="connsiteY0" fmla="*/ 5879 h 54870"/>
                    <a:gd name="connsiteX1" fmla="*/ 25476 w 54871"/>
                    <a:gd name="connsiteY1" fmla="*/ 5879 h 54870"/>
                    <a:gd name="connsiteX2" fmla="*/ 25476 w 54871"/>
                    <a:gd name="connsiteY2" fmla="*/ 25476 h 54870"/>
                    <a:gd name="connsiteX3" fmla="*/ 5879 w 54871"/>
                    <a:gd name="connsiteY3" fmla="*/ 25476 h 54870"/>
                    <a:gd name="connsiteX4" fmla="*/ 5879 w 54871"/>
                    <a:gd name="connsiteY4" fmla="*/ 33315 h 54870"/>
                    <a:gd name="connsiteX5" fmla="*/ 25476 w 54871"/>
                    <a:gd name="connsiteY5" fmla="*/ 33315 h 54870"/>
                    <a:gd name="connsiteX6" fmla="*/ 25476 w 54871"/>
                    <a:gd name="connsiteY6" fmla="*/ 41153 h 54870"/>
                    <a:gd name="connsiteX7" fmla="*/ 25476 w 54871"/>
                    <a:gd name="connsiteY7" fmla="*/ 52911 h 54870"/>
                    <a:gd name="connsiteX8" fmla="*/ 33315 w 54871"/>
                    <a:gd name="connsiteY8" fmla="*/ 52911 h 54870"/>
                    <a:gd name="connsiteX9" fmla="*/ 33315 w 54871"/>
                    <a:gd name="connsiteY9" fmla="*/ 41153 h 54870"/>
                    <a:gd name="connsiteX10" fmla="*/ 33315 w 54871"/>
                    <a:gd name="connsiteY10" fmla="*/ 33315 h 54870"/>
                    <a:gd name="connsiteX11" fmla="*/ 52911 w 54871"/>
                    <a:gd name="connsiteY11" fmla="*/ 33315 h 54870"/>
                    <a:gd name="connsiteX12" fmla="*/ 52911 w 54871"/>
                    <a:gd name="connsiteY12" fmla="*/ 25476 h 54870"/>
                    <a:gd name="connsiteX13" fmla="*/ 33315 w 54871"/>
                    <a:gd name="connsiteY13" fmla="*/ 25476 h 54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871" h="54870">
                      <a:moveTo>
                        <a:pt x="33315" y="5879"/>
                      </a:moveTo>
                      <a:lnTo>
                        <a:pt x="25476" y="5879"/>
                      </a:lnTo>
                      <a:lnTo>
                        <a:pt x="25476" y="25476"/>
                      </a:lnTo>
                      <a:lnTo>
                        <a:pt x="5879" y="25476"/>
                      </a:lnTo>
                      <a:lnTo>
                        <a:pt x="5879" y="33315"/>
                      </a:lnTo>
                      <a:lnTo>
                        <a:pt x="25476" y="33315"/>
                      </a:lnTo>
                      <a:lnTo>
                        <a:pt x="25476" y="41153"/>
                      </a:lnTo>
                      <a:lnTo>
                        <a:pt x="25476" y="52911"/>
                      </a:lnTo>
                      <a:lnTo>
                        <a:pt x="33315" y="52911"/>
                      </a:lnTo>
                      <a:lnTo>
                        <a:pt x="33315" y="41153"/>
                      </a:lnTo>
                      <a:lnTo>
                        <a:pt x="33315" y="33315"/>
                      </a:lnTo>
                      <a:lnTo>
                        <a:pt x="52911" y="33315"/>
                      </a:lnTo>
                      <a:lnTo>
                        <a:pt x="52911" y="25476"/>
                      </a:lnTo>
                      <a:lnTo>
                        <a:pt x="33315" y="2547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</p:grpSp>
        </p:grpSp>
      </p:grpSp>
      <p:sp>
        <p:nvSpPr>
          <p:cNvPr id="1865" name="Полилиния: фигура 1864">
            <a:extLst>
              <a:ext uri="{FF2B5EF4-FFF2-40B4-BE49-F238E27FC236}">
                <a16:creationId xmlns:a16="http://schemas.microsoft.com/office/drawing/2014/main" id="{72C79BF5-534A-C0C3-9A53-6A6EB4AA3900}"/>
              </a:ext>
            </a:extLst>
          </p:cNvPr>
          <p:cNvSpPr>
            <a:spLocks/>
          </p:cNvSpPr>
          <p:nvPr/>
        </p:nvSpPr>
        <p:spPr>
          <a:xfrm>
            <a:off x="7836324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grpSp>
        <p:nvGrpSpPr>
          <p:cNvPr id="1381" name="Группа 1380">
            <a:extLst>
              <a:ext uri="{FF2B5EF4-FFF2-40B4-BE49-F238E27FC236}">
                <a16:creationId xmlns:a16="http://schemas.microsoft.com/office/drawing/2014/main" id="{C2777554-2C7E-C771-C1AF-908FF8A9EA3E}"/>
              </a:ext>
            </a:extLst>
          </p:cNvPr>
          <p:cNvGrpSpPr/>
          <p:nvPr/>
        </p:nvGrpSpPr>
        <p:grpSpPr>
          <a:xfrm>
            <a:off x="7281039" y="1395351"/>
            <a:ext cx="291619" cy="322040"/>
            <a:chOff x="7281038" y="1367225"/>
            <a:chExt cx="291619" cy="322040"/>
          </a:xfrm>
        </p:grpSpPr>
        <p:sp>
          <p:nvSpPr>
            <p:cNvPr id="1869" name="Freeform 45">
              <a:extLst>
                <a:ext uri="{FF2B5EF4-FFF2-40B4-BE49-F238E27FC236}">
                  <a16:creationId xmlns:a16="http://schemas.microsoft.com/office/drawing/2014/main" id="{D3FD0569-B805-B5AE-666C-A5306156F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038" y="1367225"/>
              <a:ext cx="291619" cy="32204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870" name="Рисунок 1">
              <a:extLst>
                <a:ext uri="{FF2B5EF4-FFF2-40B4-BE49-F238E27FC236}">
                  <a16:creationId xmlns:a16="http://schemas.microsoft.com/office/drawing/2014/main" id="{43991969-4394-87AC-B4AC-A7D4A715FF91}"/>
                </a:ext>
              </a:extLst>
            </p:cNvPr>
            <p:cNvGrpSpPr/>
            <p:nvPr/>
          </p:nvGrpSpPr>
          <p:grpSpPr>
            <a:xfrm>
              <a:off x="7354331" y="1428795"/>
              <a:ext cx="145030" cy="198897"/>
              <a:chOff x="5182362" y="2446361"/>
              <a:chExt cx="219484" cy="301006"/>
            </a:xfrm>
            <a:solidFill>
              <a:srgbClr val="1D1D1B"/>
            </a:solidFill>
          </p:grpSpPr>
          <p:sp>
            <p:nvSpPr>
              <p:cNvPr id="1871" name="Полилиния: фигура 1870">
                <a:extLst>
                  <a:ext uri="{FF2B5EF4-FFF2-40B4-BE49-F238E27FC236}">
                    <a16:creationId xmlns:a16="http://schemas.microsoft.com/office/drawing/2014/main" id="{A8BA5CD1-4C74-9229-C658-459FEC2B6A79}"/>
                  </a:ext>
                </a:extLst>
              </p:cNvPr>
              <p:cNvSpPr/>
              <p:nvPr/>
            </p:nvSpPr>
            <p:spPr>
              <a:xfrm>
                <a:off x="5217637" y="2512990"/>
                <a:ext cx="148936" cy="86226"/>
              </a:xfrm>
              <a:custGeom>
                <a:avLst/>
                <a:gdLst>
                  <a:gd name="connsiteX0" fmla="*/ 76427 w 148935"/>
                  <a:gd name="connsiteY0" fmla="*/ 5879 h 86225"/>
                  <a:gd name="connsiteX1" fmla="*/ 5879 w 148935"/>
                  <a:gd name="connsiteY1" fmla="*/ 45073 h 86225"/>
                  <a:gd name="connsiteX2" fmla="*/ 76427 w 148935"/>
                  <a:gd name="connsiteY2" fmla="*/ 84266 h 86225"/>
                  <a:gd name="connsiteX3" fmla="*/ 146976 w 148935"/>
                  <a:gd name="connsiteY3" fmla="*/ 45073 h 86225"/>
                  <a:gd name="connsiteX4" fmla="*/ 76427 w 148935"/>
                  <a:gd name="connsiteY4" fmla="*/ 5879 h 86225"/>
                  <a:gd name="connsiteX5" fmla="*/ 76427 w 148935"/>
                  <a:gd name="connsiteY5" fmla="*/ 76427 h 86225"/>
                  <a:gd name="connsiteX6" fmla="*/ 45073 w 148935"/>
                  <a:gd name="connsiteY6" fmla="*/ 45073 h 86225"/>
                  <a:gd name="connsiteX7" fmla="*/ 76427 w 148935"/>
                  <a:gd name="connsiteY7" fmla="*/ 13718 h 86225"/>
                  <a:gd name="connsiteX8" fmla="*/ 107782 w 148935"/>
                  <a:gd name="connsiteY8" fmla="*/ 45073 h 86225"/>
                  <a:gd name="connsiteX9" fmla="*/ 76427 w 148935"/>
                  <a:gd name="connsiteY9" fmla="*/ 76427 h 8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935" h="86225">
                    <a:moveTo>
                      <a:pt x="76427" y="5879"/>
                    </a:moveTo>
                    <a:cubicBezTo>
                      <a:pt x="45856" y="5879"/>
                      <a:pt x="5879" y="45073"/>
                      <a:pt x="5879" y="45073"/>
                    </a:cubicBezTo>
                    <a:cubicBezTo>
                      <a:pt x="5879" y="45073"/>
                      <a:pt x="45856" y="84266"/>
                      <a:pt x="76427" y="84266"/>
                    </a:cubicBezTo>
                    <a:cubicBezTo>
                      <a:pt x="106998" y="84266"/>
                      <a:pt x="146976" y="45073"/>
                      <a:pt x="146976" y="45073"/>
                    </a:cubicBezTo>
                    <a:cubicBezTo>
                      <a:pt x="146976" y="45073"/>
                      <a:pt x="106998" y="5879"/>
                      <a:pt x="76427" y="5879"/>
                    </a:cubicBezTo>
                    <a:moveTo>
                      <a:pt x="76427" y="76427"/>
                    </a:moveTo>
                    <a:cubicBezTo>
                      <a:pt x="59182" y="76427"/>
                      <a:pt x="45073" y="62318"/>
                      <a:pt x="45073" y="45073"/>
                    </a:cubicBezTo>
                    <a:cubicBezTo>
                      <a:pt x="45073" y="27827"/>
                      <a:pt x="59182" y="13718"/>
                      <a:pt x="76427" y="13718"/>
                    </a:cubicBezTo>
                    <a:cubicBezTo>
                      <a:pt x="93673" y="13718"/>
                      <a:pt x="107782" y="27827"/>
                      <a:pt x="107782" y="45073"/>
                    </a:cubicBezTo>
                    <a:cubicBezTo>
                      <a:pt x="107782" y="62318"/>
                      <a:pt x="93673" y="76427"/>
                      <a:pt x="76427" y="76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2" name="Полилиния: фигура 1871">
                <a:extLst>
                  <a:ext uri="{FF2B5EF4-FFF2-40B4-BE49-F238E27FC236}">
                    <a16:creationId xmlns:a16="http://schemas.microsoft.com/office/drawing/2014/main" id="{788F6108-8976-93B3-FAAA-825A021504D6}"/>
                  </a:ext>
                </a:extLst>
              </p:cNvPr>
              <p:cNvSpPr/>
              <p:nvPr/>
            </p:nvSpPr>
            <p:spPr>
              <a:xfrm>
                <a:off x="5276427" y="2540426"/>
                <a:ext cx="31355" cy="31355"/>
              </a:xfrm>
              <a:custGeom>
                <a:avLst/>
                <a:gdLst>
                  <a:gd name="connsiteX0" fmla="*/ 29395 w 31354"/>
                  <a:gd name="connsiteY0" fmla="*/ 17637 h 31354"/>
                  <a:gd name="connsiteX1" fmla="*/ 17637 w 31354"/>
                  <a:gd name="connsiteY1" fmla="*/ 29395 h 31354"/>
                  <a:gd name="connsiteX2" fmla="*/ 5879 w 31354"/>
                  <a:gd name="connsiteY2" fmla="*/ 17637 h 31354"/>
                  <a:gd name="connsiteX3" fmla="*/ 17637 w 31354"/>
                  <a:gd name="connsiteY3" fmla="*/ 5879 h 31354"/>
                  <a:gd name="connsiteX4" fmla="*/ 29395 w 31354"/>
                  <a:gd name="connsiteY4" fmla="*/ 17637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31354">
                    <a:moveTo>
                      <a:pt x="29395" y="17637"/>
                    </a:moveTo>
                    <a:cubicBezTo>
                      <a:pt x="29395" y="23908"/>
                      <a:pt x="23908" y="29395"/>
                      <a:pt x="17637" y="29395"/>
                    </a:cubicBezTo>
                    <a:cubicBezTo>
                      <a:pt x="11366" y="29395"/>
                      <a:pt x="5879" y="23908"/>
                      <a:pt x="5879" y="17637"/>
                    </a:cubicBezTo>
                    <a:cubicBezTo>
                      <a:pt x="5879" y="11366"/>
                      <a:pt x="11366" y="5879"/>
                      <a:pt x="17637" y="5879"/>
                    </a:cubicBezTo>
                    <a:cubicBezTo>
                      <a:pt x="23908" y="5879"/>
                      <a:pt x="29395" y="10582"/>
                      <a:pt x="29395" y="1763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3" name="Полилиния: фигура 1872">
                <a:extLst>
                  <a:ext uri="{FF2B5EF4-FFF2-40B4-BE49-F238E27FC236}">
                    <a16:creationId xmlns:a16="http://schemas.microsoft.com/office/drawing/2014/main" id="{8DC2CEFD-94BC-1E0A-166B-483929ABDB5A}"/>
                  </a:ext>
                </a:extLst>
              </p:cNvPr>
              <p:cNvSpPr/>
              <p:nvPr/>
            </p:nvSpPr>
            <p:spPr>
              <a:xfrm>
                <a:off x="5264669" y="2645464"/>
                <a:ext cx="54871" cy="101903"/>
              </a:xfrm>
              <a:custGeom>
                <a:avLst/>
                <a:gdLst>
                  <a:gd name="connsiteX0" fmla="*/ 5879 w 54871"/>
                  <a:gd name="connsiteY0" fmla="*/ 12934 h 101903"/>
                  <a:gd name="connsiteX1" fmla="*/ 5879 w 54871"/>
                  <a:gd name="connsiteY1" fmla="*/ 86618 h 101903"/>
                  <a:gd name="connsiteX2" fmla="*/ 29395 w 54871"/>
                  <a:gd name="connsiteY2" fmla="*/ 99944 h 101903"/>
                  <a:gd name="connsiteX3" fmla="*/ 52911 w 54871"/>
                  <a:gd name="connsiteY3" fmla="*/ 86618 h 101903"/>
                  <a:gd name="connsiteX4" fmla="*/ 52911 w 54871"/>
                  <a:gd name="connsiteY4" fmla="*/ 12934 h 101903"/>
                  <a:gd name="connsiteX5" fmla="*/ 5879 w 54871"/>
                  <a:gd name="connsiteY5" fmla="*/ 12934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871" h="101903">
                    <a:moveTo>
                      <a:pt x="5879" y="12934"/>
                    </a:moveTo>
                    <a:lnTo>
                      <a:pt x="5879" y="86618"/>
                    </a:lnTo>
                    <a:lnTo>
                      <a:pt x="29395" y="99944"/>
                    </a:lnTo>
                    <a:lnTo>
                      <a:pt x="52911" y="86618"/>
                    </a:lnTo>
                    <a:lnTo>
                      <a:pt x="52911" y="12934"/>
                    </a:lnTo>
                    <a:cubicBezTo>
                      <a:pt x="52911" y="3527"/>
                      <a:pt x="5879" y="3527"/>
                      <a:pt x="5879" y="129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4" name="Полилиния: фигура 1873">
                <a:extLst>
                  <a:ext uri="{FF2B5EF4-FFF2-40B4-BE49-F238E27FC236}">
                    <a16:creationId xmlns:a16="http://schemas.microsoft.com/office/drawing/2014/main" id="{4BFF7510-74EE-DE70-9450-2FB1D0E9A259}"/>
                  </a:ext>
                </a:extLst>
              </p:cNvPr>
              <p:cNvSpPr/>
              <p:nvPr/>
            </p:nvSpPr>
            <p:spPr>
              <a:xfrm>
                <a:off x="5182362" y="2446361"/>
                <a:ext cx="219484" cy="219484"/>
              </a:xfrm>
              <a:custGeom>
                <a:avLst/>
                <a:gdLst>
                  <a:gd name="connsiteX0" fmla="*/ 111702 w 219484"/>
                  <a:gd name="connsiteY0" fmla="*/ 21556 h 219483"/>
                  <a:gd name="connsiteX1" fmla="*/ 201847 w 219484"/>
                  <a:gd name="connsiteY1" fmla="*/ 111702 h 219483"/>
                  <a:gd name="connsiteX2" fmla="*/ 111702 w 219484"/>
                  <a:gd name="connsiteY2" fmla="*/ 201847 h 219483"/>
                  <a:gd name="connsiteX3" fmla="*/ 21556 w 219484"/>
                  <a:gd name="connsiteY3" fmla="*/ 111702 h 219483"/>
                  <a:gd name="connsiteX4" fmla="*/ 111702 w 219484"/>
                  <a:gd name="connsiteY4" fmla="*/ 21556 h 219483"/>
                  <a:gd name="connsiteX5" fmla="*/ 111702 w 219484"/>
                  <a:gd name="connsiteY5" fmla="*/ 5879 h 219483"/>
                  <a:gd name="connsiteX6" fmla="*/ 5879 w 219484"/>
                  <a:gd name="connsiteY6" fmla="*/ 111702 h 219483"/>
                  <a:gd name="connsiteX7" fmla="*/ 111702 w 219484"/>
                  <a:gd name="connsiteY7" fmla="*/ 217524 h 219483"/>
                  <a:gd name="connsiteX8" fmla="*/ 217524 w 219484"/>
                  <a:gd name="connsiteY8" fmla="*/ 111702 h 219483"/>
                  <a:gd name="connsiteX9" fmla="*/ 111702 w 219484"/>
                  <a:gd name="connsiteY9" fmla="*/ 5879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484" h="219483">
                    <a:moveTo>
                      <a:pt x="111702" y="21556"/>
                    </a:moveTo>
                    <a:cubicBezTo>
                      <a:pt x="161086" y="21556"/>
                      <a:pt x="201847" y="62318"/>
                      <a:pt x="201847" y="111702"/>
                    </a:cubicBezTo>
                    <a:cubicBezTo>
                      <a:pt x="201847" y="161086"/>
                      <a:pt x="161086" y="201847"/>
                      <a:pt x="111702" y="201847"/>
                    </a:cubicBezTo>
                    <a:cubicBezTo>
                      <a:pt x="62318" y="201847"/>
                      <a:pt x="21556" y="161086"/>
                      <a:pt x="21556" y="111702"/>
                    </a:cubicBezTo>
                    <a:cubicBezTo>
                      <a:pt x="21556" y="62318"/>
                      <a:pt x="62318" y="21556"/>
                      <a:pt x="111702" y="21556"/>
                    </a:cubicBezTo>
                    <a:moveTo>
                      <a:pt x="111702" y="5879"/>
                    </a:moveTo>
                    <a:cubicBezTo>
                      <a:pt x="52911" y="5879"/>
                      <a:pt x="5879" y="52911"/>
                      <a:pt x="5879" y="111702"/>
                    </a:cubicBezTo>
                    <a:cubicBezTo>
                      <a:pt x="5879" y="170492"/>
                      <a:pt x="52911" y="217524"/>
                      <a:pt x="111702" y="217524"/>
                    </a:cubicBezTo>
                    <a:cubicBezTo>
                      <a:pt x="170492" y="217524"/>
                      <a:pt x="217524" y="170492"/>
                      <a:pt x="217524" y="111702"/>
                    </a:cubicBezTo>
                    <a:cubicBezTo>
                      <a:pt x="217524" y="52911"/>
                      <a:pt x="170492" y="5879"/>
                      <a:pt x="111702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976" name="Группа 1975">
            <a:extLst>
              <a:ext uri="{FF2B5EF4-FFF2-40B4-BE49-F238E27FC236}">
                <a16:creationId xmlns:a16="http://schemas.microsoft.com/office/drawing/2014/main" id="{4B4D9858-57BE-7600-44D3-0A1E223921C1}"/>
              </a:ext>
            </a:extLst>
          </p:cNvPr>
          <p:cNvGrpSpPr>
            <a:grpSpLocks noChangeAspect="1"/>
          </p:cNvGrpSpPr>
          <p:nvPr/>
        </p:nvGrpSpPr>
        <p:grpSpPr>
          <a:xfrm>
            <a:off x="7200082" y="4124151"/>
            <a:ext cx="291621" cy="322043"/>
            <a:chOff x="746919" y="3653727"/>
            <a:chExt cx="441325" cy="487363"/>
          </a:xfrm>
          <a:solidFill>
            <a:schemeClr val="tx1"/>
          </a:solidFill>
        </p:grpSpPr>
        <p:sp>
          <p:nvSpPr>
            <p:cNvPr id="1977" name="Freeform 7">
              <a:extLst>
                <a:ext uri="{FF2B5EF4-FFF2-40B4-BE49-F238E27FC236}">
                  <a16:creationId xmlns:a16="http://schemas.microsoft.com/office/drawing/2014/main" id="{3FED7A64-0479-DF6D-7417-9AE67E6EC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919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78" name="Рисунок 157">
              <a:extLst>
                <a:ext uri="{FF2B5EF4-FFF2-40B4-BE49-F238E27FC236}">
                  <a16:creationId xmlns:a16="http://schemas.microsoft.com/office/drawing/2014/main" id="{B77FBD13-62A3-A030-DB4A-E7AF67CAA85D}"/>
                </a:ext>
              </a:extLst>
            </p:cNvPr>
            <p:cNvGrpSpPr/>
            <p:nvPr/>
          </p:nvGrpSpPr>
          <p:grpSpPr>
            <a:xfrm>
              <a:off x="851960" y="3742593"/>
              <a:ext cx="227323" cy="305710"/>
              <a:chOff x="851960" y="3742593"/>
              <a:chExt cx="227323" cy="305710"/>
            </a:xfrm>
            <a:grpFill/>
          </p:grpSpPr>
          <p:sp>
            <p:nvSpPr>
              <p:cNvPr id="1979" name="Полилиния: фигура 1978">
                <a:extLst>
                  <a:ext uri="{FF2B5EF4-FFF2-40B4-BE49-F238E27FC236}">
                    <a16:creationId xmlns:a16="http://schemas.microsoft.com/office/drawing/2014/main" id="{7A273D8C-953D-6EB1-0144-EA0E3DF1C8BB}"/>
                  </a:ext>
                </a:extLst>
              </p:cNvPr>
              <p:cNvSpPr/>
              <p:nvPr/>
            </p:nvSpPr>
            <p:spPr>
              <a:xfrm>
                <a:off x="851960" y="3805303"/>
                <a:ext cx="109742" cy="243000"/>
              </a:xfrm>
              <a:custGeom>
                <a:avLst/>
                <a:gdLst>
                  <a:gd name="connsiteX0" fmla="*/ 41153 w 109742"/>
                  <a:gd name="connsiteY0" fmla="*/ 127379 h 243000"/>
                  <a:gd name="connsiteX1" fmla="*/ 41153 w 109742"/>
                  <a:gd name="connsiteY1" fmla="*/ 26260 h 243000"/>
                  <a:gd name="connsiteX2" fmla="*/ 5879 w 109742"/>
                  <a:gd name="connsiteY2" fmla="*/ 5879 h 243000"/>
                  <a:gd name="connsiteX3" fmla="*/ 5879 w 109742"/>
                  <a:gd name="connsiteY3" fmla="*/ 127379 h 243000"/>
                  <a:gd name="connsiteX4" fmla="*/ 110134 w 109742"/>
                  <a:gd name="connsiteY4" fmla="*/ 238689 h 243000"/>
                  <a:gd name="connsiteX5" fmla="*/ 110134 w 109742"/>
                  <a:gd name="connsiteY5" fmla="*/ 200279 h 243000"/>
                  <a:gd name="connsiteX6" fmla="*/ 41153 w 109742"/>
                  <a:gd name="connsiteY6" fmla="*/ 127379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742" h="243000">
                    <a:moveTo>
                      <a:pt x="41153" y="127379"/>
                    </a:moveTo>
                    <a:lnTo>
                      <a:pt x="41153" y="26260"/>
                    </a:lnTo>
                    <a:lnTo>
                      <a:pt x="5879" y="5879"/>
                    </a:lnTo>
                    <a:lnTo>
                      <a:pt x="5879" y="127379"/>
                    </a:lnTo>
                    <a:cubicBezTo>
                      <a:pt x="5879" y="193224"/>
                      <a:pt x="87402" y="230066"/>
                      <a:pt x="110134" y="238689"/>
                    </a:cubicBezTo>
                    <a:lnTo>
                      <a:pt x="110134" y="200279"/>
                    </a:lnTo>
                    <a:cubicBezTo>
                      <a:pt x="81915" y="187737"/>
                      <a:pt x="41153" y="161085"/>
                      <a:pt x="41153" y="1273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0" name="Полилиния: фигура 1979">
                <a:extLst>
                  <a:ext uri="{FF2B5EF4-FFF2-40B4-BE49-F238E27FC236}">
                    <a16:creationId xmlns:a16="http://schemas.microsoft.com/office/drawing/2014/main" id="{EFDEC659-DD90-368E-78BF-0A59ED7FAF67}"/>
                  </a:ext>
                </a:extLst>
              </p:cNvPr>
              <p:cNvSpPr/>
              <p:nvPr/>
            </p:nvSpPr>
            <p:spPr>
              <a:xfrm>
                <a:off x="967189" y="3805303"/>
                <a:ext cx="109742" cy="243000"/>
              </a:xfrm>
              <a:custGeom>
                <a:avLst/>
                <a:gdLst>
                  <a:gd name="connsiteX0" fmla="*/ 74860 w 109742"/>
                  <a:gd name="connsiteY0" fmla="*/ 25476 h 243000"/>
                  <a:gd name="connsiteX1" fmla="*/ 74860 w 109742"/>
                  <a:gd name="connsiteY1" fmla="*/ 127379 h 243000"/>
                  <a:gd name="connsiteX2" fmla="*/ 5879 w 109742"/>
                  <a:gd name="connsiteY2" fmla="*/ 200279 h 243000"/>
                  <a:gd name="connsiteX3" fmla="*/ 5879 w 109742"/>
                  <a:gd name="connsiteY3" fmla="*/ 238689 h 243000"/>
                  <a:gd name="connsiteX4" fmla="*/ 110134 w 109742"/>
                  <a:gd name="connsiteY4" fmla="*/ 127379 h 243000"/>
                  <a:gd name="connsiteX5" fmla="*/ 110134 w 109742"/>
                  <a:gd name="connsiteY5" fmla="*/ 5879 h 243000"/>
                  <a:gd name="connsiteX6" fmla="*/ 74860 w 109742"/>
                  <a:gd name="connsiteY6" fmla="*/ 25476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742" h="243000">
                    <a:moveTo>
                      <a:pt x="74860" y="25476"/>
                    </a:moveTo>
                    <a:lnTo>
                      <a:pt x="74860" y="127379"/>
                    </a:lnTo>
                    <a:cubicBezTo>
                      <a:pt x="74860" y="162653"/>
                      <a:pt x="30963" y="188521"/>
                      <a:pt x="5879" y="200279"/>
                    </a:cubicBezTo>
                    <a:lnTo>
                      <a:pt x="5879" y="238689"/>
                    </a:lnTo>
                    <a:cubicBezTo>
                      <a:pt x="28611" y="230066"/>
                      <a:pt x="110134" y="193224"/>
                      <a:pt x="110134" y="127379"/>
                    </a:cubicBezTo>
                    <a:lnTo>
                      <a:pt x="110134" y="5879"/>
                    </a:lnTo>
                    <a:lnTo>
                      <a:pt x="74860" y="254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1" name="Полилиния: фигура 1980">
                <a:extLst>
                  <a:ext uri="{FF2B5EF4-FFF2-40B4-BE49-F238E27FC236}">
                    <a16:creationId xmlns:a16="http://schemas.microsoft.com/office/drawing/2014/main" id="{DD6081B2-8AA4-BDDD-C8BD-BAF701512664}"/>
                  </a:ext>
                </a:extLst>
              </p:cNvPr>
              <p:cNvSpPr/>
              <p:nvPr/>
            </p:nvSpPr>
            <p:spPr>
              <a:xfrm>
                <a:off x="898992" y="3796681"/>
                <a:ext cx="133258" cy="203806"/>
              </a:xfrm>
              <a:custGeom>
                <a:avLst/>
                <a:gdLst>
                  <a:gd name="connsiteX0" fmla="*/ 131298 w 133258"/>
                  <a:gd name="connsiteY0" fmla="*/ 136002 h 203806"/>
                  <a:gd name="connsiteX1" fmla="*/ 131298 w 133258"/>
                  <a:gd name="connsiteY1" fmla="*/ 41937 h 203806"/>
                  <a:gd name="connsiteX2" fmla="*/ 68589 w 133258"/>
                  <a:gd name="connsiteY2" fmla="*/ 5879 h 203806"/>
                  <a:gd name="connsiteX3" fmla="*/ 5879 w 133258"/>
                  <a:gd name="connsiteY3" fmla="*/ 41937 h 203806"/>
                  <a:gd name="connsiteX4" fmla="*/ 5879 w 133258"/>
                  <a:gd name="connsiteY4" fmla="*/ 136002 h 203806"/>
                  <a:gd name="connsiteX5" fmla="*/ 68589 w 133258"/>
                  <a:gd name="connsiteY5" fmla="*/ 198711 h 203806"/>
                  <a:gd name="connsiteX6" fmla="*/ 131298 w 133258"/>
                  <a:gd name="connsiteY6" fmla="*/ 136002 h 203806"/>
                  <a:gd name="connsiteX7" fmla="*/ 92105 w 133258"/>
                  <a:gd name="connsiteY7" fmla="*/ 87402 h 203806"/>
                  <a:gd name="connsiteX8" fmla="*/ 76427 w 133258"/>
                  <a:gd name="connsiteY8" fmla="*/ 96024 h 203806"/>
                  <a:gd name="connsiteX9" fmla="*/ 76427 w 133258"/>
                  <a:gd name="connsiteY9" fmla="*/ 143056 h 203806"/>
                  <a:gd name="connsiteX10" fmla="*/ 68589 w 133258"/>
                  <a:gd name="connsiteY10" fmla="*/ 147760 h 203806"/>
                  <a:gd name="connsiteX11" fmla="*/ 60750 w 133258"/>
                  <a:gd name="connsiteY11" fmla="*/ 143056 h 203806"/>
                  <a:gd name="connsiteX12" fmla="*/ 60750 w 133258"/>
                  <a:gd name="connsiteY12" fmla="*/ 96024 h 203806"/>
                  <a:gd name="connsiteX13" fmla="*/ 45073 w 133258"/>
                  <a:gd name="connsiteY13" fmla="*/ 87402 h 203806"/>
                  <a:gd name="connsiteX14" fmla="*/ 45073 w 133258"/>
                  <a:gd name="connsiteY14" fmla="*/ 60750 h 203806"/>
                  <a:gd name="connsiteX15" fmla="*/ 56831 w 133258"/>
                  <a:gd name="connsiteY15" fmla="*/ 53695 h 203806"/>
                  <a:gd name="connsiteX16" fmla="*/ 56831 w 133258"/>
                  <a:gd name="connsiteY16" fmla="*/ 77211 h 203806"/>
                  <a:gd name="connsiteX17" fmla="*/ 68589 w 133258"/>
                  <a:gd name="connsiteY17" fmla="*/ 84266 h 203806"/>
                  <a:gd name="connsiteX18" fmla="*/ 80347 w 133258"/>
                  <a:gd name="connsiteY18" fmla="*/ 77211 h 203806"/>
                  <a:gd name="connsiteX19" fmla="*/ 80347 w 133258"/>
                  <a:gd name="connsiteY19" fmla="*/ 53695 h 203806"/>
                  <a:gd name="connsiteX20" fmla="*/ 92105 w 133258"/>
                  <a:gd name="connsiteY20" fmla="*/ 60750 h 203806"/>
                  <a:gd name="connsiteX21" fmla="*/ 92105 w 133258"/>
                  <a:gd name="connsiteY21" fmla="*/ 87402 h 20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3258" h="203806">
                    <a:moveTo>
                      <a:pt x="131298" y="136002"/>
                    </a:moveTo>
                    <a:lnTo>
                      <a:pt x="131298" y="41937"/>
                    </a:lnTo>
                    <a:lnTo>
                      <a:pt x="68589" y="5879"/>
                    </a:lnTo>
                    <a:lnTo>
                      <a:pt x="5879" y="41937"/>
                    </a:lnTo>
                    <a:lnTo>
                      <a:pt x="5879" y="136002"/>
                    </a:lnTo>
                    <a:cubicBezTo>
                      <a:pt x="5879" y="164221"/>
                      <a:pt x="44289" y="187737"/>
                      <a:pt x="68589" y="198711"/>
                    </a:cubicBezTo>
                    <a:cubicBezTo>
                      <a:pt x="92889" y="187737"/>
                      <a:pt x="131298" y="164221"/>
                      <a:pt x="131298" y="136002"/>
                    </a:cubicBezTo>
                    <a:moveTo>
                      <a:pt x="92105" y="87402"/>
                    </a:moveTo>
                    <a:lnTo>
                      <a:pt x="76427" y="96024"/>
                    </a:lnTo>
                    <a:lnTo>
                      <a:pt x="76427" y="143056"/>
                    </a:lnTo>
                    <a:lnTo>
                      <a:pt x="68589" y="147760"/>
                    </a:lnTo>
                    <a:lnTo>
                      <a:pt x="60750" y="143056"/>
                    </a:lnTo>
                    <a:lnTo>
                      <a:pt x="60750" y="96024"/>
                    </a:lnTo>
                    <a:lnTo>
                      <a:pt x="45073" y="87402"/>
                    </a:lnTo>
                    <a:lnTo>
                      <a:pt x="45073" y="60750"/>
                    </a:lnTo>
                    <a:lnTo>
                      <a:pt x="56831" y="53695"/>
                    </a:lnTo>
                    <a:lnTo>
                      <a:pt x="56831" y="77211"/>
                    </a:lnTo>
                    <a:lnTo>
                      <a:pt x="68589" y="84266"/>
                    </a:lnTo>
                    <a:lnTo>
                      <a:pt x="80347" y="77211"/>
                    </a:lnTo>
                    <a:lnTo>
                      <a:pt x="80347" y="53695"/>
                    </a:lnTo>
                    <a:lnTo>
                      <a:pt x="92105" y="60750"/>
                    </a:lnTo>
                    <a:lnTo>
                      <a:pt x="92105" y="874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2" name="Полилиния: фигура 1981">
                <a:extLst>
                  <a:ext uri="{FF2B5EF4-FFF2-40B4-BE49-F238E27FC236}">
                    <a16:creationId xmlns:a16="http://schemas.microsoft.com/office/drawing/2014/main" id="{68989681-44A1-C0E9-3A03-64F5EA970B91}"/>
                  </a:ext>
                </a:extLst>
              </p:cNvPr>
              <p:cNvSpPr/>
              <p:nvPr/>
            </p:nvSpPr>
            <p:spPr>
              <a:xfrm>
                <a:off x="851960" y="3742593"/>
                <a:ext cx="227323" cy="305710"/>
              </a:xfrm>
              <a:custGeom>
                <a:avLst/>
                <a:gdLst>
                  <a:gd name="connsiteX0" fmla="*/ 115621 w 227322"/>
                  <a:gd name="connsiteY0" fmla="*/ 5879 h 305709"/>
                  <a:gd name="connsiteX1" fmla="*/ 5879 w 227322"/>
                  <a:gd name="connsiteY1" fmla="*/ 68589 h 305709"/>
                  <a:gd name="connsiteX2" fmla="*/ 5879 w 227322"/>
                  <a:gd name="connsiteY2" fmla="*/ 190089 h 305709"/>
                  <a:gd name="connsiteX3" fmla="*/ 110134 w 227322"/>
                  <a:gd name="connsiteY3" fmla="*/ 301398 h 305709"/>
                  <a:gd name="connsiteX4" fmla="*/ 110134 w 227322"/>
                  <a:gd name="connsiteY4" fmla="*/ 288856 h 305709"/>
                  <a:gd name="connsiteX5" fmla="*/ 17637 w 227322"/>
                  <a:gd name="connsiteY5" fmla="*/ 190089 h 305709"/>
                  <a:gd name="connsiteX6" fmla="*/ 17637 w 227322"/>
                  <a:gd name="connsiteY6" fmla="*/ 74860 h 305709"/>
                  <a:gd name="connsiteX7" fmla="*/ 115621 w 227322"/>
                  <a:gd name="connsiteY7" fmla="*/ 19205 h 305709"/>
                  <a:gd name="connsiteX8" fmla="*/ 213605 w 227322"/>
                  <a:gd name="connsiteY8" fmla="*/ 74860 h 305709"/>
                  <a:gd name="connsiteX9" fmla="*/ 213605 w 227322"/>
                  <a:gd name="connsiteY9" fmla="*/ 190089 h 305709"/>
                  <a:gd name="connsiteX10" fmla="*/ 121108 w 227322"/>
                  <a:gd name="connsiteY10" fmla="*/ 288856 h 305709"/>
                  <a:gd name="connsiteX11" fmla="*/ 121108 w 227322"/>
                  <a:gd name="connsiteY11" fmla="*/ 301398 h 305709"/>
                  <a:gd name="connsiteX12" fmla="*/ 225363 w 227322"/>
                  <a:gd name="connsiteY12" fmla="*/ 190089 h 305709"/>
                  <a:gd name="connsiteX13" fmla="*/ 225363 w 227322"/>
                  <a:gd name="connsiteY13" fmla="*/ 68589 h 305709"/>
                  <a:gd name="connsiteX14" fmla="*/ 115621 w 227322"/>
                  <a:gd name="connsiteY14" fmla="*/ 5879 h 30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7322" h="305709">
                    <a:moveTo>
                      <a:pt x="115621" y="5879"/>
                    </a:moveTo>
                    <a:lnTo>
                      <a:pt x="5879" y="68589"/>
                    </a:lnTo>
                    <a:lnTo>
                      <a:pt x="5879" y="190089"/>
                    </a:lnTo>
                    <a:cubicBezTo>
                      <a:pt x="5879" y="255934"/>
                      <a:pt x="87402" y="292776"/>
                      <a:pt x="110134" y="301398"/>
                    </a:cubicBezTo>
                    <a:lnTo>
                      <a:pt x="110134" y="288856"/>
                    </a:lnTo>
                    <a:cubicBezTo>
                      <a:pt x="85050" y="278666"/>
                      <a:pt x="17637" y="244960"/>
                      <a:pt x="17637" y="190089"/>
                    </a:cubicBezTo>
                    <a:lnTo>
                      <a:pt x="17637" y="74860"/>
                    </a:lnTo>
                    <a:lnTo>
                      <a:pt x="115621" y="19205"/>
                    </a:lnTo>
                    <a:lnTo>
                      <a:pt x="213605" y="74860"/>
                    </a:lnTo>
                    <a:lnTo>
                      <a:pt x="213605" y="190089"/>
                    </a:lnTo>
                    <a:cubicBezTo>
                      <a:pt x="213605" y="244960"/>
                      <a:pt x="146976" y="277882"/>
                      <a:pt x="121108" y="288856"/>
                    </a:cubicBezTo>
                    <a:lnTo>
                      <a:pt x="121108" y="301398"/>
                    </a:lnTo>
                    <a:cubicBezTo>
                      <a:pt x="143840" y="292776"/>
                      <a:pt x="225363" y="255934"/>
                      <a:pt x="225363" y="190089"/>
                    </a:cubicBezTo>
                    <a:lnTo>
                      <a:pt x="225363" y="68589"/>
                    </a:lnTo>
                    <a:lnTo>
                      <a:pt x="115621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2013" name="Группа 2012">
            <a:extLst>
              <a:ext uri="{FF2B5EF4-FFF2-40B4-BE49-F238E27FC236}">
                <a16:creationId xmlns:a16="http://schemas.microsoft.com/office/drawing/2014/main" id="{D33EAC1A-2434-468F-2021-27DDF6126223}"/>
              </a:ext>
            </a:extLst>
          </p:cNvPr>
          <p:cNvGrpSpPr>
            <a:grpSpLocks noChangeAspect="1"/>
          </p:cNvGrpSpPr>
          <p:nvPr/>
        </p:nvGrpSpPr>
        <p:grpSpPr>
          <a:xfrm>
            <a:off x="6208115" y="4124151"/>
            <a:ext cx="291621" cy="322043"/>
            <a:chOff x="3630455" y="2348872"/>
            <a:chExt cx="441325" cy="487363"/>
          </a:xfrm>
          <a:solidFill>
            <a:schemeClr val="tx1"/>
          </a:solidFill>
        </p:grpSpPr>
        <p:sp>
          <p:nvSpPr>
            <p:cNvPr id="2014" name="Freeform 23">
              <a:extLst>
                <a:ext uri="{FF2B5EF4-FFF2-40B4-BE49-F238E27FC236}">
                  <a16:creationId xmlns:a16="http://schemas.microsoft.com/office/drawing/2014/main" id="{21AC6101-D27C-383E-17A0-C32E70533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015" name="Полилиния: фигура 2014">
              <a:extLst>
                <a:ext uri="{FF2B5EF4-FFF2-40B4-BE49-F238E27FC236}">
                  <a16:creationId xmlns:a16="http://schemas.microsoft.com/office/drawing/2014/main" id="{3FCCBA71-6E64-3168-F888-F3CDDABACCF5}"/>
                </a:ext>
              </a:extLst>
            </p:cNvPr>
            <p:cNvSpPr/>
            <p:nvPr/>
          </p:nvSpPr>
          <p:spPr>
            <a:xfrm>
              <a:off x="3727657" y="2476932"/>
              <a:ext cx="243000" cy="227323"/>
            </a:xfrm>
            <a:custGeom>
              <a:avLst/>
              <a:gdLst>
                <a:gd name="connsiteX0" fmla="*/ 241040 w 243000"/>
                <a:gd name="connsiteY0" fmla="*/ 68589 h 227322"/>
                <a:gd name="connsiteX1" fmla="*/ 241040 w 243000"/>
                <a:gd name="connsiteY1" fmla="*/ 5879 h 227322"/>
                <a:gd name="connsiteX2" fmla="*/ 5879 w 243000"/>
                <a:gd name="connsiteY2" fmla="*/ 5879 h 227322"/>
                <a:gd name="connsiteX3" fmla="*/ 5879 w 243000"/>
                <a:gd name="connsiteY3" fmla="*/ 68589 h 227322"/>
                <a:gd name="connsiteX4" fmla="*/ 21556 w 243000"/>
                <a:gd name="connsiteY4" fmla="*/ 68589 h 227322"/>
                <a:gd name="connsiteX5" fmla="*/ 21556 w 243000"/>
                <a:gd name="connsiteY5" fmla="*/ 84266 h 227322"/>
                <a:gd name="connsiteX6" fmla="*/ 5879 w 243000"/>
                <a:gd name="connsiteY6" fmla="*/ 84266 h 227322"/>
                <a:gd name="connsiteX7" fmla="*/ 5879 w 243000"/>
                <a:gd name="connsiteY7" fmla="*/ 146976 h 227322"/>
                <a:gd name="connsiteX8" fmla="*/ 22340 w 243000"/>
                <a:gd name="connsiteY8" fmla="*/ 146976 h 227322"/>
                <a:gd name="connsiteX9" fmla="*/ 22340 w 243000"/>
                <a:gd name="connsiteY9" fmla="*/ 162653 h 227322"/>
                <a:gd name="connsiteX10" fmla="*/ 5879 w 243000"/>
                <a:gd name="connsiteY10" fmla="*/ 162653 h 227322"/>
                <a:gd name="connsiteX11" fmla="*/ 5879 w 243000"/>
                <a:gd name="connsiteY11" fmla="*/ 225363 h 227322"/>
                <a:gd name="connsiteX12" fmla="*/ 241040 w 243000"/>
                <a:gd name="connsiteY12" fmla="*/ 225363 h 227322"/>
                <a:gd name="connsiteX13" fmla="*/ 241040 w 243000"/>
                <a:gd name="connsiteY13" fmla="*/ 162653 h 227322"/>
                <a:gd name="connsiteX14" fmla="*/ 225363 w 243000"/>
                <a:gd name="connsiteY14" fmla="*/ 162653 h 227322"/>
                <a:gd name="connsiteX15" fmla="*/ 225363 w 243000"/>
                <a:gd name="connsiteY15" fmla="*/ 146976 h 227322"/>
                <a:gd name="connsiteX16" fmla="*/ 241040 w 243000"/>
                <a:gd name="connsiteY16" fmla="*/ 146976 h 227322"/>
                <a:gd name="connsiteX17" fmla="*/ 241040 w 243000"/>
                <a:gd name="connsiteY17" fmla="*/ 84266 h 227322"/>
                <a:gd name="connsiteX18" fmla="*/ 225363 w 243000"/>
                <a:gd name="connsiteY18" fmla="*/ 84266 h 227322"/>
                <a:gd name="connsiteX19" fmla="*/ 225363 w 243000"/>
                <a:gd name="connsiteY19" fmla="*/ 68589 h 227322"/>
                <a:gd name="connsiteX20" fmla="*/ 241040 w 243000"/>
                <a:gd name="connsiteY20" fmla="*/ 68589 h 227322"/>
                <a:gd name="connsiteX21" fmla="*/ 186169 w 243000"/>
                <a:gd name="connsiteY21" fmla="*/ 21556 h 227322"/>
                <a:gd name="connsiteX22" fmla="*/ 201847 w 243000"/>
                <a:gd name="connsiteY22" fmla="*/ 21556 h 227322"/>
                <a:gd name="connsiteX23" fmla="*/ 201847 w 243000"/>
                <a:gd name="connsiteY23" fmla="*/ 33315 h 227322"/>
                <a:gd name="connsiteX24" fmla="*/ 186169 w 243000"/>
                <a:gd name="connsiteY24" fmla="*/ 33315 h 227322"/>
                <a:gd name="connsiteX25" fmla="*/ 186169 w 243000"/>
                <a:gd name="connsiteY25" fmla="*/ 21556 h 227322"/>
                <a:gd name="connsiteX26" fmla="*/ 21556 w 243000"/>
                <a:gd name="connsiteY26" fmla="*/ 21556 h 227322"/>
                <a:gd name="connsiteX27" fmla="*/ 154815 w 243000"/>
                <a:gd name="connsiteY27" fmla="*/ 21556 h 227322"/>
                <a:gd name="connsiteX28" fmla="*/ 154815 w 243000"/>
                <a:gd name="connsiteY28" fmla="*/ 45073 h 227322"/>
                <a:gd name="connsiteX29" fmla="*/ 21556 w 243000"/>
                <a:gd name="connsiteY29" fmla="*/ 45073 h 227322"/>
                <a:gd name="connsiteX30" fmla="*/ 21556 w 243000"/>
                <a:gd name="connsiteY30" fmla="*/ 21556 h 227322"/>
                <a:gd name="connsiteX31" fmla="*/ 21556 w 243000"/>
                <a:gd name="connsiteY31" fmla="*/ 99944 h 227322"/>
                <a:gd name="connsiteX32" fmla="*/ 154815 w 243000"/>
                <a:gd name="connsiteY32" fmla="*/ 99944 h 227322"/>
                <a:gd name="connsiteX33" fmla="*/ 154815 w 243000"/>
                <a:gd name="connsiteY33" fmla="*/ 123460 h 227322"/>
                <a:gd name="connsiteX34" fmla="*/ 21556 w 243000"/>
                <a:gd name="connsiteY34" fmla="*/ 123460 h 227322"/>
                <a:gd name="connsiteX35" fmla="*/ 21556 w 243000"/>
                <a:gd name="connsiteY35" fmla="*/ 99944 h 227322"/>
                <a:gd name="connsiteX36" fmla="*/ 154815 w 243000"/>
                <a:gd name="connsiteY36" fmla="*/ 201847 h 227322"/>
                <a:gd name="connsiteX37" fmla="*/ 21556 w 243000"/>
                <a:gd name="connsiteY37" fmla="*/ 201847 h 227322"/>
                <a:gd name="connsiteX38" fmla="*/ 21556 w 243000"/>
                <a:gd name="connsiteY38" fmla="*/ 178331 h 227322"/>
                <a:gd name="connsiteX39" fmla="*/ 154815 w 243000"/>
                <a:gd name="connsiteY39" fmla="*/ 178331 h 227322"/>
                <a:gd name="connsiteX40" fmla="*/ 154815 w 243000"/>
                <a:gd name="connsiteY40" fmla="*/ 201847 h 227322"/>
                <a:gd name="connsiteX41" fmla="*/ 201847 w 243000"/>
                <a:gd name="connsiteY41" fmla="*/ 190089 h 227322"/>
                <a:gd name="connsiteX42" fmla="*/ 186169 w 243000"/>
                <a:gd name="connsiteY42" fmla="*/ 190089 h 227322"/>
                <a:gd name="connsiteX43" fmla="*/ 186169 w 243000"/>
                <a:gd name="connsiteY43" fmla="*/ 178331 h 227322"/>
                <a:gd name="connsiteX44" fmla="*/ 201847 w 243000"/>
                <a:gd name="connsiteY44" fmla="*/ 178331 h 227322"/>
                <a:gd name="connsiteX45" fmla="*/ 201847 w 243000"/>
                <a:gd name="connsiteY45" fmla="*/ 190089 h 227322"/>
                <a:gd name="connsiteX46" fmla="*/ 213605 w 243000"/>
                <a:gd name="connsiteY46" fmla="*/ 162653 h 227322"/>
                <a:gd name="connsiteX47" fmla="*/ 33315 w 243000"/>
                <a:gd name="connsiteY47" fmla="*/ 162653 h 227322"/>
                <a:gd name="connsiteX48" fmla="*/ 33315 w 243000"/>
                <a:gd name="connsiteY48" fmla="*/ 146976 h 227322"/>
                <a:gd name="connsiteX49" fmla="*/ 213605 w 243000"/>
                <a:gd name="connsiteY49" fmla="*/ 146976 h 227322"/>
                <a:gd name="connsiteX50" fmla="*/ 213605 w 243000"/>
                <a:gd name="connsiteY50" fmla="*/ 162653 h 227322"/>
                <a:gd name="connsiteX51" fmla="*/ 186169 w 243000"/>
                <a:gd name="connsiteY51" fmla="*/ 99944 h 227322"/>
                <a:gd name="connsiteX52" fmla="*/ 201847 w 243000"/>
                <a:gd name="connsiteY52" fmla="*/ 99944 h 227322"/>
                <a:gd name="connsiteX53" fmla="*/ 201847 w 243000"/>
                <a:gd name="connsiteY53" fmla="*/ 111702 h 227322"/>
                <a:gd name="connsiteX54" fmla="*/ 186169 w 243000"/>
                <a:gd name="connsiteY54" fmla="*/ 111702 h 227322"/>
                <a:gd name="connsiteX55" fmla="*/ 186169 w 243000"/>
                <a:gd name="connsiteY55" fmla="*/ 99944 h 227322"/>
                <a:gd name="connsiteX56" fmla="*/ 213605 w 243000"/>
                <a:gd name="connsiteY56" fmla="*/ 84266 h 227322"/>
                <a:gd name="connsiteX57" fmla="*/ 33315 w 243000"/>
                <a:gd name="connsiteY57" fmla="*/ 84266 h 227322"/>
                <a:gd name="connsiteX58" fmla="*/ 33315 w 243000"/>
                <a:gd name="connsiteY58" fmla="*/ 68589 h 227322"/>
                <a:gd name="connsiteX59" fmla="*/ 213605 w 243000"/>
                <a:gd name="connsiteY59" fmla="*/ 68589 h 227322"/>
                <a:gd name="connsiteX60" fmla="*/ 213605 w 243000"/>
                <a:gd name="connsiteY60" fmla="*/ 84266 h 227322"/>
                <a:gd name="connsiteX61" fmla="*/ 225363 w 243000"/>
                <a:gd name="connsiteY61" fmla="*/ 190089 h 227322"/>
                <a:gd name="connsiteX62" fmla="*/ 209686 w 243000"/>
                <a:gd name="connsiteY62" fmla="*/ 190089 h 227322"/>
                <a:gd name="connsiteX63" fmla="*/ 209686 w 243000"/>
                <a:gd name="connsiteY63" fmla="*/ 178331 h 227322"/>
                <a:gd name="connsiteX64" fmla="*/ 225363 w 243000"/>
                <a:gd name="connsiteY64" fmla="*/ 178331 h 227322"/>
                <a:gd name="connsiteX65" fmla="*/ 225363 w 243000"/>
                <a:gd name="connsiteY65" fmla="*/ 190089 h 227322"/>
                <a:gd name="connsiteX66" fmla="*/ 225363 w 243000"/>
                <a:gd name="connsiteY66" fmla="*/ 111702 h 227322"/>
                <a:gd name="connsiteX67" fmla="*/ 209686 w 243000"/>
                <a:gd name="connsiteY67" fmla="*/ 111702 h 227322"/>
                <a:gd name="connsiteX68" fmla="*/ 209686 w 243000"/>
                <a:gd name="connsiteY68" fmla="*/ 99944 h 227322"/>
                <a:gd name="connsiteX69" fmla="*/ 225363 w 243000"/>
                <a:gd name="connsiteY69" fmla="*/ 99944 h 227322"/>
                <a:gd name="connsiteX70" fmla="*/ 225363 w 243000"/>
                <a:gd name="connsiteY70" fmla="*/ 111702 h 227322"/>
                <a:gd name="connsiteX71" fmla="*/ 209686 w 243000"/>
                <a:gd name="connsiteY71" fmla="*/ 21556 h 227322"/>
                <a:gd name="connsiteX72" fmla="*/ 225363 w 243000"/>
                <a:gd name="connsiteY72" fmla="*/ 21556 h 227322"/>
                <a:gd name="connsiteX73" fmla="*/ 225363 w 243000"/>
                <a:gd name="connsiteY73" fmla="*/ 33315 h 227322"/>
                <a:gd name="connsiteX74" fmla="*/ 209686 w 243000"/>
                <a:gd name="connsiteY74" fmla="*/ 33315 h 227322"/>
                <a:gd name="connsiteX75" fmla="*/ 209686 w 243000"/>
                <a:gd name="connsiteY75" fmla="*/ 21556 h 22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000" h="227322">
                  <a:moveTo>
                    <a:pt x="241040" y="68589"/>
                  </a:moveTo>
                  <a:lnTo>
                    <a:pt x="241040" y="5879"/>
                  </a:lnTo>
                  <a:lnTo>
                    <a:pt x="5879" y="5879"/>
                  </a:lnTo>
                  <a:lnTo>
                    <a:pt x="5879" y="68589"/>
                  </a:lnTo>
                  <a:lnTo>
                    <a:pt x="21556" y="68589"/>
                  </a:lnTo>
                  <a:lnTo>
                    <a:pt x="21556" y="84266"/>
                  </a:lnTo>
                  <a:lnTo>
                    <a:pt x="5879" y="84266"/>
                  </a:lnTo>
                  <a:lnTo>
                    <a:pt x="5879" y="146976"/>
                  </a:lnTo>
                  <a:lnTo>
                    <a:pt x="22340" y="146976"/>
                  </a:lnTo>
                  <a:lnTo>
                    <a:pt x="22340" y="162653"/>
                  </a:lnTo>
                  <a:lnTo>
                    <a:pt x="5879" y="162653"/>
                  </a:lnTo>
                  <a:lnTo>
                    <a:pt x="5879" y="225363"/>
                  </a:lnTo>
                  <a:lnTo>
                    <a:pt x="241040" y="225363"/>
                  </a:lnTo>
                  <a:lnTo>
                    <a:pt x="241040" y="162653"/>
                  </a:lnTo>
                  <a:lnTo>
                    <a:pt x="225363" y="162653"/>
                  </a:lnTo>
                  <a:lnTo>
                    <a:pt x="225363" y="146976"/>
                  </a:lnTo>
                  <a:lnTo>
                    <a:pt x="241040" y="146976"/>
                  </a:lnTo>
                  <a:lnTo>
                    <a:pt x="241040" y="84266"/>
                  </a:lnTo>
                  <a:lnTo>
                    <a:pt x="225363" y="84266"/>
                  </a:lnTo>
                  <a:lnTo>
                    <a:pt x="225363" y="68589"/>
                  </a:lnTo>
                  <a:lnTo>
                    <a:pt x="241040" y="68589"/>
                  </a:lnTo>
                  <a:close/>
                  <a:moveTo>
                    <a:pt x="186169" y="21556"/>
                  </a:moveTo>
                  <a:lnTo>
                    <a:pt x="201847" y="21556"/>
                  </a:lnTo>
                  <a:lnTo>
                    <a:pt x="201847" y="33315"/>
                  </a:lnTo>
                  <a:lnTo>
                    <a:pt x="186169" y="33315"/>
                  </a:lnTo>
                  <a:lnTo>
                    <a:pt x="186169" y="21556"/>
                  </a:lnTo>
                  <a:close/>
                  <a:moveTo>
                    <a:pt x="21556" y="21556"/>
                  </a:moveTo>
                  <a:lnTo>
                    <a:pt x="154815" y="21556"/>
                  </a:lnTo>
                  <a:lnTo>
                    <a:pt x="154815" y="45073"/>
                  </a:lnTo>
                  <a:lnTo>
                    <a:pt x="21556" y="45073"/>
                  </a:lnTo>
                  <a:lnTo>
                    <a:pt x="21556" y="21556"/>
                  </a:lnTo>
                  <a:close/>
                  <a:moveTo>
                    <a:pt x="21556" y="99944"/>
                  </a:moveTo>
                  <a:lnTo>
                    <a:pt x="154815" y="99944"/>
                  </a:lnTo>
                  <a:lnTo>
                    <a:pt x="154815" y="123460"/>
                  </a:lnTo>
                  <a:lnTo>
                    <a:pt x="21556" y="123460"/>
                  </a:lnTo>
                  <a:lnTo>
                    <a:pt x="21556" y="99944"/>
                  </a:lnTo>
                  <a:close/>
                  <a:moveTo>
                    <a:pt x="154815" y="201847"/>
                  </a:moveTo>
                  <a:lnTo>
                    <a:pt x="21556" y="201847"/>
                  </a:lnTo>
                  <a:lnTo>
                    <a:pt x="21556" y="178331"/>
                  </a:lnTo>
                  <a:lnTo>
                    <a:pt x="154815" y="178331"/>
                  </a:lnTo>
                  <a:lnTo>
                    <a:pt x="154815" y="201847"/>
                  </a:lnTo>
                  <a:close/>
                  <a:moveTo>
                    <a:pt x="201847" y="190089"/>
                  </a:moveTo>
                  <a:lnTo>
                    <a:pt x="186169" y="190089"/>
                  </a:lnTo>
                  <a:lnTo>
                    <a:pt x="186169" y="178331"/>
                  </a:lnTo>
                  <a:lnTo>
                    <a:pt x="201847" y="178331"/>
                  </a:lnTo>
                  <a:lnTo>
                    <a:pt x="201847" y="190089"/>
                  </a:lnTo>
                  <a:close/>
                  <a:moveTo>
                    <a:pt x="213605" y="162653"/>
                  </a:moveTo>
                  <a:lnTo>
                    <a:pt x="33315" y="162653"/>
                  </a:lnTo>
                  <a:lnTo>
                    <a:pt x="33315" y="146976"/>
                  </a:lnTo>
                  <a:lnTo>
                    <a:pt x="213605" y="146976"/>
                  </a:lnTo>
                  <a:lnTo>
                    <a:pt x="213605" y="162653"/>
                  </a:lnTo>
                  <a:close/>
                  <a:moveTo>
                    <a:pt x="186169" y="99944"/>
                  </a:moveTo>
                  <a:lnTo>
                    <a:pt x="201847" y="99944"/>
                  </a:lnTo>
                  <a:lnTo>
                    <a:pt x="201847" y="111702"/>
                  </a:lnTo>
                  <a:lnTo>
                    <a:pt x="186169" y="111702"/>
                  </a:lnTo>
                  <a:lnTo>
                    <a:pt x="186169" y="99944"/>
                  </a:lnTo>
                  <a:close/>
                  <a:moveTo>
                    <a:pt x="213605" y="84266"/>
                  </a:moveTo>
                  <a:lnTo>
                    <a:pt x="33315" y="84266"/>
                  </a:lnTo>
                  <a:lnTo>
                    <a:pt x="33315" y="68589"/>
                  </a:lnTo>
                  <a:lnTo>
                    <a:pt x="213605" y="68589"/>
                  </a:lnTo>
                  <a:lnTo>
                    <a:pt x="213605" y="84266"/>
                  </a:lnTo>
                  <a:close/>
                  <a:moveTo>
                    <a:pt x="225363" y="190089"/>
                  </a:moveTo>
                  <a:lnTo>
                    <a:pt x="209686" y="190089"/>
                  </a:lnTo>
                  <a:lnTo>
                    <a:pt x="209686" y="178331"/>
                  </a:lnTo>
                  <a:lnTo>
                    <a:pt x="225363" y="178331"/>
                  </a:lnTo>
                  <a:lnTo>
                    <a:pt x="225363" y="190089"/>
                  </a:lnTo>
                  <a:close/>
                  <a:moveTo>
                    <a:pt x="225363" y="111702"/>
                  </a:moveTo>
                  <a:lnTo>
                    <a:pt x="209686" y="111702"/>
                  </a:lnTo>
                  <a:lnTo>
                    <a:pt x="209686" y="99944"/>
                  </a:lnTo>
                  <a:lnTo>
                    <a:pt x="225363" y="99944"/>
                  </a:lnTo>
                  <a:lnTo>
                    <a:pt x="225363" y="111702"/>
                  </a:lnTo>
                  <a:close/>
                  <a:moveTo>
                    <a:pt x="209686" y="21556"/>
                  </a:moveTo>
                  <a:lnTo>
                    <a:pt x="225363" y="21556"/>
                  </a:lnTo>
                  <a:lnTo>
                    <a:pt x="225363" y="33315"/>
                  </a:lnTo>
                  <a:lnTo>
                    <a:pt x="209686" y="33315"/>
                  </a:lnTo>
                  <a:lnTo>
                    <a:pt x="209686" y="215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509" name="TextBox 1508">
            <a:extLst>
              <a:ext uri="{FF2B5EF4-FFF2-40B4-BE49-F238E27FC236}">
                <a16:creationId xmlns:a16="http://schemas.microsoft.com/office/drawing/2014/main" id="{6D51459C-3850-FC7F-6922-3B7165DD4841}"/>
              </a:ext>
            </a:extLst>
          </p:cNvPr>
          <p:cNvSpPr txBox="1"/>
          <p:nvPr/>
        </p:nvSpPr>
        <p:spPr>
          <a:xfrm>
            <a:off x="4929876" y="3801601"/>
            <a:ext cx="386644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Сеть</a:t>
            </a:r>
          </a:p>
        </p:txBody>
      </p:sp>
      <p:sp>
        <p:nvSpPr>
          <p:cNvPr id="1510" name="Полилиния: фигура 1509">
            <a:extLst>
              <a:ext uri="{FF2B5EF4-FFF2-40B4-BE49-F238E27FC236}">
                <a16:creationId xmlns:a16="http://schemas.microsoft.com/office/drawing/2014/main" id="{06F2C9EE-D093-33BD-6789-AFC569564188}"/>
              </a:ext>
            </a:extLst>
          </p:cNvPr>
          <p:cNvSpPr/>
          <p:nvPr/>
        </p:nvSpPr>
        <p:spPr>
          <a:xfrm>
            <a:off x="4802305" y="3962463"/>
            <a:ext cx="641787" cy="124262"/>
          </a:xfrm>
          <a:custGeom>
            <a:avLst/>
            <a:gdLst>
              <a:gd name="connsiteX0" fmla="*/ 0 w 1262624"/>
              <a:gd name="connsiteY0" fmla="*/ 244469 h 244468"/>
              <a:gd name="connsiteX1" fmla="*/ 0 w 1262624"/>
              <a:gd name="connsiteY1" fmla="*/ 112929 h 244468"/>
              <a:gd name="connsiteX2" fmla="*/ 8601 w 1262624"/>
              <a:gd name="connsiteY2" fmla="*/ 69714 h 244468"/>
              <a:gd name="connsiteX3" fmla="*/ 33090 w 1262624"/>
              <a:gd name="connsiteY3" fmla="*/ 33081 h 244468"/>
              <a:gd name="connsiteX4" fmla="*/ 69713 w 1262624"/>
              <a:gd name="connsiteY4" fmla="*/ 8620 h 244468"/>
              <a:gd name="connsiteX5" fmla="*/ 112956 w 1262624"/>
              <a:gd name="connsiteY5" fmla="*/ 48 h 244468"/>
              <a:gd name="connsiteX6" fmla="*/ 1149753 w 1262624"/>
              <a:gd name="connsiteY6" fmla="*/ 0 h 244468"/>
              <a:gd name="connsiteX7" fmla="*/ 1229572 w 1262624"/>
              <a:gd name="connsiteY7" fmla="*/ 33061 h 244468"/>
              <a:gd name="connsiteX8" fmla="*/ 1262625 w 1262624"/>
              <a:gd name="connsiteY8" fmla="*/ 112871 h 244468"/>
              <a:gd name="connsiteX9" fmla="*/ 1262625 w 1262624"/>
              <a:gd name="connsiteY9" fmla="*/ 244411 h 24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2624" h="244468">
                <a:moveTo>
                  <a:pt x="0" y="244469"/>
                </a:moveTo>
                <a:lnTo>
                  <a:pt x="0" y="112929"/>
                </a:lnTo>
                <a:cubicBezTo>
                  <a:pt x="0" y="98098"/>
                  <a:pt x="2924" y="83411"/>
                  <a:pt x="8601" y="69714"/>
                </a:cubicBezTo>
                <a:cubicBezTo>
                  <a:pt x="14278" y="56007"/>
                  <a:pt x="22603" y="43567"/>
                  <a:pt x="33090" y="33081"/>
                </a:cubicBezTo>
                <a:cubicBezTo>
                  <a:pt x="43576" y="22593"/>
                  <a:pt x="56036" y="14288"/>
                  <a:pt x="69713" y="8620"/>
                </a:cubicBezTo>
                <a:cubicBezTo>
                  <a:pt x="83429" y="2953"/>
                  <a:pt x="98098" y="38"/>
                  <a:pt x="112956" y="48"/>
                </a:cubicBezTo>
                <a:lnTo>
                  <a:pt x="1149753" y="0"/>
                </a:lnTo>
                <a:cubicBezTo>
                  <a:pt x="1179757" y="0"/>
                  <a:pt x="1208427" y="11887"/>
                  <a:pt x="1229572" y="33061"/>
                </a:cubicBezTo>
                <a:cubicBezTo>
                  <a:pt x="1250814" y="54226"/>
                  <a:pt x="1262625" y="82934"/>
                  <a:pt x="1262625" y="112871"/>
                </a:cubicBezTo>
                <a:lnTo>
                  <a:pt x="1262625" y="244411"/>
                </a:lnTo>
              </a:path>
            </a:pathLst>
          </a:custGeom>
          <a:noFill/>
          <a:ln w="9525" cap="flat">
            <a:solidFill>
              <a:srgbClr val="2A3541">
                <a:alpha val="7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818" name="TextBox 1817">
            <a:extLst>
              <a:ext uri="{FF2B5EF4-FFF2-40B4-BE49-F238E27FC236}">
                <a16:creationId xmlns:a16="http://schemas.microsoft.com/office/drawing/2014/main" id="{481CE294-7B05-66C8-CD5C-D0F958BADE3B}"/>
              </a:ext>
            </a:extLst>
          </p:cNvPr>
          <p:cNvSpPr txBox="1"/>
          <p:nvPr/>
        </p:nvSpPr>
        <p:spPr>
          <a:xfrm>
            <a:off x="5227600" y="4522301"/>
            <a:ext cx="438577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 интернет-шлюзов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828" name="TextBox 1827">
            <a:extLst>
              <a:ext uri="{FF2B5EF4-FFF2-40B4-BE49-F238E27FC236}">
                <a16:creationId xmlns:a16="http://schemas.microsoft.com/office/drawing/2014/main" id="{40BBA060-7BD5-17CE-D3D5-73C11D5DFDF5}"/>
              </a:ext>
            </a:extLst>
          </p:cNvPr>
          <p:cNvSpPr txBox="1"/>
          <p:nvPr/>
        </p:nvSpPr>
        <p:spPr>
          <a:xfrm>
            <a:off x="4549503" y="4522300"/>
            <a:ext cx="512657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почтовых серверов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grpSp>
        <p:nvGrpSpPr>
          <p:cNvPr id="2016" name="Группа 2015">
            <a:extLst>
              <a:ext uri="{FF2B5EF4-FFF2-40B4-BE49-F238E27FC236}">
                <a16:creationId xmlns:a16="http://schemas.microsoft.com/office/drawing/2014/main" id="{D36357D0-2BE4-4E88-6CD3-509E3ABC8C2F}"/>
              </a:ext>
            </a:extLst>
          </p:cNvPr>
          <p:cNvGrpSpPr>
            <a:grpSpLocks noChangeAspect="1"/>
          </p:cNvGrpSpPr>
          <p:nvPr/>
        </p:nvGrpSpPr>
        <p:grpSpPr>
          <a:xfrm>
            <a:off x="5301077" y="4124151"/>
            <a:ext cx="291621" cy="323092"/>
            <a:chOff x="2188687" y="1043223"/>
            <a:chExt cx="441325" cy="488950"/>
          </a:xfrm>
          <a:solidFill>
            <a:schemeClr val="tx1"/>
          </a:solidFill>
        </p:grpSpPr>
        <p:sp>
          <p:nvSpPr>
            <p:cNvPr id="2017" name="Freeform 11">
              <a:extLst>
                <a:ext uri="{FF2B5EF4-FFF2-40B4-BE49-F238E27FC236}">
                  <a16:creationId xmlns:a16="http://schemas.microsoft.com/office/drawing/2014/main" id="{3E24B054-7AFF-EF3B-1E93-351C0305E3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8687" y="1043223"/>
              <a:ext cx="441325" cy="48895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018" name="Полилиния: фигура 2017">
              <a:extLst>
                <a:ext uri="{FF2B5EF4-FFF2-40B4-BE49-F238E27FC236}">
                  <a16:creationId xmlns:a16="http://schemas.microsoft.com/office/drawing/2014/main" id="{73D418CC-7532-6965-41EE-18F64F8D0B15}"/>
                </a:ext>
              </a:extLst>
            </p:cNvPr>
            <p:cNvSpPr/>
            <p:nvPr/>
          </p:nvSpPr>
          <p:spPr>
            <a:xfrm>
              <a:off x="2262373" y="1139410"/>
              <a:ext cx="290032" cy="290032"/>
            </a:xfrm>
            <a:custGeom>
              <a:avLst/>
              <a:gdLst>
                <a:gd name="connsiteX0" fmla="*/ 146976 w 290032"/>
                <a:gd name="connsiteY0" fmla="*/ 5879 h 290032"/>
                <a:gd name="connsiteX1" fmla="*/ 5879 w 290032"/>
                <a:gd name="connsiteY1" fmla="*/ 146976 h 290032"/>
                <a:gd name="connsiteX2" fmla="*/ 146976 w 290032"/>
                <a:gd name="connsiteY2" fmla="*/ 288073 h 290032"/>
                <a:gd name="connsiteX3" fmla="*/ 288073 w 290032"/>
                <a:gd name="connsiteY3" fmla="*/ 146976 h 290032"/>
                <a:gd name="connsiteX4" fmla="*/ 146976 w 290032"/>
                <a:gd name="connsiteY4" fmla="*/ 5879 h 290032"/>
                <a:gd name="connsiteX5" fmla="*/ 153247 w 290032"/>
                <a:gd name="connsiteY5" fmla="*/ 23908 h 290032"/>
                <a:gd name="connsiteX6" fmla="*/ 203415 w 290032"/>
                <a:gd name="connsiteY6" fmla="*/ 77995 h 290032"/>
                <a:gd name="connsiteX7" fmla="*/ 153247 w 290032"/>
                <a:gd name="connsiteY7" fmla="*/ 90537 h 290032"/>
                <a:gd name="connsiteX8" fmla="*/ 153247 w 290032"/>
                <a:gd name="connsiteY8" fmla="*/ 23908 h 290032"/>
                <a:gd name="connsiteX9" fmla="*/ 141489 w 290032"/>
                <a:gd name="connsiteY9" fmla="*/ 89753 h 290032"/>
                <a:gd name="connsiteX10" fmla="*/ 91321 w 290032"/>
                <a:gd name="connsiteY10" fmla="*/ 77211 h 290032"/>
                <a:gd name="connsiteX11" fmla="*/ 141489 w 290032"/>
                <a:gd name="connsiteY11" fmla="*/ 23124 h 290032"/>
                <a:gd name="connsiteX12" fmla="*/ 141489 w 290032"/>
                <a:gd name="connsiteY12" fmla="*/ 89753 h 290032"/>
                <a:gd name="connsiteX13" fmla="*/ 85834 w 290032"/>
                <a:gd name="connsiteY13" fmla="*/ 88185 h 290032"/>
                <a:gd name="connsiteX14" fmla="*/ 140705 w 290032"/>
                <a:gd name="connsiteY14" fmla="*/ 101511 h 290032"/>
                <a:gd name="connsiteX15" fmla="*/ 140705 w 290032"/>
                <a:gd name="connsiteY15" fmla="*/ 141489 h 290032"/>
                <a:gd name="connsiteX16" fmla="*/ 74860 w 290032"/>
                <a:gd name="connsiteY16" fmla="*/ 141489 h 290032"/>
                <a:gd name="connsiteX17" fmla="*/ 85834 w 290032"/>
                <a:gd name="connsiteY17" fmla="*/ 88185 h 290032"/>
                <a:gd name="connsiteX18" fmla="*/ 141489 w 290032"/>
                <a:gd name="connsiteY18" fmla="*/ 153247 h 290032"/>
                <a:gd name="connsiteX19" fmla="*/ 141489 w 290032"/>
                <a:gd name="connsiteY19" fmla="*/ 193224 h 290032"/>
                <a:gd name="connsiteX20" fmla="*/ 86618 w 290032"/>
                <a:gd name="connsiteY20" fmla="*/ 206550 h 290032"/>
                <a:gd name="connsiteX21" fmla="*/ 75644 w 290032"/>
                <a:gd name="connsiteY21" fmla="*/ 154031 h 290032"/>
                <a:gd name="connsiteX22" fmla="*/ 141489 w 290032"/>
                <a:gd name="connsiteY22" fmla="*/ 154031 h 290032"/>
                <a:gd name="connsiteX23" fmla="*/ 141489 w 290032"/>
                <a:gd name="connsiteY23" fmla="*/ 204198 h 290032"/>
                <a:gd name="connsiteX24" fmla="*/ 141489 w 290032"/>
                <a:gd name="connsiteY24" fmla="*/ 270044 h 290032"/>
                <a:gd name="connsiteX25" fmla="*/ 91321 w 290032"/>
                <a:gd name="connsiteY25" fmla="*/ 215956 h 290032"/>
                <a:gd name="connsiteX26" fmla="*/ 141489 w 290032"/>
                <a:gd name="connsiteY26" fmla="*/ 204198 h 290032"/>
                <a:gd name="connsiteX27" fmla="*/ 153247 w 290032"/>
                <a:gd name="connsiteY27" fmla="*/ 204198 h 290032"/>
                <a:gd name="connsiteX28" fmla="*/ 203415 w 290032"/>
                <a:gd name="connsiteY28" fmla="*/ 216740 h 290032"/>
                <a:gd name="connsiteX29" fmla="*/ 153247 w 290032"/>
                <a:gd name="connsiteY29" fmla="*/ 270827 h 290032"/>
                <a:gd name="connsiteX30" fmla="*/ 153247 w 290032"/>
                <a:gd name="connsiteY30" fmla="*/ 204198 h 290032"/>
                <a:gd name="connsiteX31" fmla="*/ 208118 w 290032"/>
                <a:gd name="connsiteY31" fmla="*/ 205766 h 290032"/>
                <a:gd name="connsiteX32" fmla="*/ 153247 w 290032"/>
                <a:gd name="connsiteY32" fmla="*/ 192440 h 290032"/>
                <a:gd name="connsiteX33" fmla="*/ 153247 w 290032"/>
                <a:gd name="connsiteY33" fmla="*/ 152463 h 290032"/>
                <a:gd name="connsiteX34" fmla="*/ 219092 w 290032"/>
                <a:gd name="connsiteY34" fmla="*/ 152463 h 290032"/>
                <a:gd name="connsiteX35" fmla="*/ 208118 w 290032"/>
                <a:gd name="connsiteY35" fmla="*/ 205766 h 290032"/>
                <a:gd name="connsiteX36" fmla="*/ 153247 w 290032"/>
                <a:gd name="connsiteY36" fmla="*/ 141489 h 290032"/>
                <a:gd name="connsiteX37" fmla="*/ 153247 w 290032"/>
                <a:gd name="connsiteY37" fmla="*/ 101511 h 290032"/>
                <a:gd name="connsiteX38" fmla="*/ 208118 w 290032"/>
                <a:gd name="connsiteY38" fmla="*/ 88185 h 290032"/>
                <a:gd name="connsiteX39" fmla="*/ 219092 w 290032"/>
                <a:gd name="connsiteY39" fmla="*/ 140705 h 290032"/>
                <a:gd name="connsiteX40" fmla="*/ 153247 w 290032"/>
                <a:gd name="connsiteY40" fmla="*/ 140705 h 290032"/>
                <a:gd name="connsiteX41" fmla="*/ 213605 w 290032"/>
                <a:gd name="connsiteY41" fmla="*/ 71724 h 290032"/>
                <a:gd name="connsiteX42" fmla="*/ 175979 w 290032"/>
                <a:gd name="connsiteY42" fmla="*/ 24692 h 290032"/>
                <a:gd name="connsiteX43" fmla="*/ 234770 w 290032"/>
                <a:gd name="connsiteY43" fmla="*/ 56831 h 290032"/>
                <a:gd name="connsiteX44" fmla="*/ 213605 w 290032"/>
                <a:gd name="connsiteY44" fmla="*/ 71724 h 290032"/>
                <a:gd name="connsiteX45" fmla="*/ 80347 w 290032"/>
                <a:gd name="connsiteY45" fmla="*/ 71724 h 290032"/>
                <a:gd name="connsiteX46" fmla="*/ 59182 w 290032"/>
                <a:gd name="connsiteY46" fmla="*/ 56831 h 290032"/>
                <a:gd name="connsiteX47" fmla="*/ 117973 w 290032"/>
                <a:gd name="connsiteY47" fmla="*/ 24692 h 290032"/>
                <a:gd name="connsiteX48" fmla="*/ 80347 w 290032"/>
                <a:gd name="connsiteY48" fmla="*/ 71724 h 290032"/>
                <a:gd name="connsiteX49" fmla="*/ 75644 w 290032"/>
                <a:gd name="connsiteY49" fmla="*/ 82698 h 290032"/>
                <a:gd name="connsiteX50" fmla="*/ 63102 w 290032"/>
                <a:gd name="connsiteY50" fmla="*/ 140705 h 290032"/>
                <a:gd name="connsiteX51" fmla="*/ 21556 w 290032"/>
                <a:gd name="connsiteY51" fmla="*/ 140705 h 290032"/>
                <a:gd name="connsiteX52" fmla="*/ 51344 w 290032"/>
                <a:gd name="connsiteY52" fmla="*/ 65453 h 290032"/>
                <a:gd name="connsiteX53" fmla="*/ 75644 w 290032"/>
                <a:gd name="connsiteY53" fmla="*/ 82698 h 290032"/>
                <a:gd name="connsiteX54" fmla="*/ 63102 w 290032"/>
                <a:gd name="connsiteY54" fmla="*/ 153247 h 290032"/>
                <a:gd name="connsiteX55" fmla="*/ 75644 w 290032"/>
                <a:gd name="connsiteY55" fmla="*/ 211253 h 290032"/>
                <a:gd name="connsiteX56" fmla="*/ 51344 w 290032"/>
                <a:gd name="connsiteY56" fmla="*/ 227715 h 290032"/>
                <a:gd name="connsiteX57" fmla="*/ 21556 w 290032"/>
                <a:gd name="connsiteY57" fmla="*/ 152463 h 290032"/>
                <a:gd name="connsiteX58" fmla="*/ 63102 w 290032"/>
                <a:gd name="connsiteY58" fmla="*/ 152463 h 290032"/>
                <a:gd name="connsiteX59" fmla="*/ 80347 w 290032"/>
                <a:gd name="connsiteY59" fmla="*/ 222227 h 290032"/>
                <a:gd name="connsiteX60" fmla="*/ 117973 w 290032"/>
                <a:gd name="connsiteY60" fmla="*/ 269260 h 290032"/>
                <a:gd name="connsiteX61" fmla="*/ 59182 w 290032"/>
                <a:gd name="connsiteY61" fmla="*/ 237121 h 290032"/>
                <a:gd name="connsiteX62" fmla="*/ 80347 w 290032"/>
                <a:gd name="connsiteY62" fmla="*/ 222227 h 290032"/>
                <a:gd name="connsiteX63" fmla="*/ 213605 w 290032"/>
                <a:gd name="connsiteY63" fmla="*/ 222227 h 290032"/>
                <a:gd name="connsiteX64" fmla="*/ 234770 w 290032"/>
                <a:gd name="connsiteY64" fmla="*/ 237121 h 290032"/>
                <a:gd name="connsiteX65" fmla="*/ 175979 w 290032"/>
                <a:gd name="connsiteY65" fmla="*/ 269260 h 290032"/>
                <a:gd name="connsiteX66" fmla="*/ 213605 w 290032"/>
                <a:gd name="connsiteY66" fmla="*/ 222227 h 290032"/>
                <a:gd name="connsiteX67" fmla="*/ 218308 w 290032"/>
                <a:gd name="connsiteY67" fmla="*/ 211253 h 290032"/>
                <a:gd name="connsiteX68" fmla="*/ 230850 w 290032"/>
                <a:gd name="connsiteY68" fmla="*/ 153247 h 290032"/>
                <a:gd name="connsiteX69" fmla="*/ 272395 w 290032"/>
                <a:gd name="connsiteY69" fmla="*/ 153247 h 290032"/>
                <a:gd name="connsiteX70" fmla="*/ 242608 w 290032"/>
                <a:gd name="connsiteY70" fmla="*/ 228498 h 290032"/>
                <a:gd name="connsiteX71" fmla="*/ 218308 w 290032"/>
                <a:gd name="connsiteY71" fmla="*/ 211253 h 290032"/>
                <a:gd name="connsiteX72" fmla="*/ 230850 w 290032"/>
                <a:gd name="connsiteY72" fmla="*/ 141489 h 290032"/>
                <a:gd name="connsiteX73" fmla="*/ 218308 w 290032"/>
                <a:gd name="connsiteY73" fmla="*/ 83482 h 290032"/>
                <a:gd name="connsiteX74" fmla="*/ 242608 w 290032"/>
                <a:gd name="connsiteY74" fmla="*/ 67021 h 290032"/>
                <a:gd name="connsiteX75" fmla="*/ 272395 w 290032"/>
                <a:gd name="connsiteY75" fmla="*/ 142273 h 290032"/>
                <a:gd name="connsiteX76" fmla="*/ 230850 w 290032"/>
                <a:gd name="connsiteY76" fmla="*/ 142273 h 29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90032" h="290032">
                  <a:moveTo>
                    <a:pt x="146976" y="5879"/>
                  </a:moveTo>
                  <a:cubicBezTo>
                    <a:pt x="69373" y="5879"/>
                    <a:pt x="5879" y="69373"/>
                    <a:pt x="5879" y="146976"/>
                  </a:cubicBezTo>
                  <a:cubicBezTo>
                    <a:pt x="5879" y="224579"/>
                    <a:pt x="69373" y="288073"/>
                    <a:pt x="146976" y="288073"/>
                  </a:cubicBezTo>
                  <a:cubicBezTo>
                    <a:pt x="224579" y="288073"/>
                    <a:pt x="288073" y="224579"/>
                    <a:pt x="288073" y="146976"/>
                  </a:cubicBezTo>
                  <a:cubicBezTo>
                    <a:pt x="288073" y="69373"/>
                    <a:pt x="224579" y="5879"/>
                    <a:pt x="146976" y="5879"/>
                  </a:cubicBezTo>
                  <a:moveTo>
                    <a:pt x="153247" y="23908"/>
                  </a:moveTo>
                  <a:cubicBezTo>
                    <a:pt x="174411" y="34882"/>
                    <a:pt x="191657" y="53695"/>
                    <a:pt x="203415" y="77995"/>
                  </a:cubicBezTo>
                  <a:cubicBezTo>
                    <a:pt x="187737" y="85050"/>
                    <a:pt x="170492" y="89753"/>
                    <a:pt x="153247" y="90537"/>
                  </a:cubicBezTo>
                  <a:lnTo>
                    <a:pt x="153247" y="23908"/>
                  </a:lnTo>
                  <a:close/>
                  <a:moveTo>
                    <a:pt x="141489" y="89753"/>
                  </a:moveTo>
                  <a:cubicBezTo>
                    <a:pt x="124244" y="88969"/>
                    <a:pt x="106998" y="85050"/>
                    <a:pt x="91321" y="77211"/>
                  </a:cubicBezTo>
                  <a:cubicBezTo>
                    <a:pt x="103079" y="53695"/>
                    <a:pt x="120324" y="34882"/>
                    <a:pt x="141489" y="23124"/>
                  </a:cubicBezTo>
                  <a:lnTo>
                    <a:pt x="141489" y="89753"/>
                  </a:lnTo>
                  <a:close/>
                  <a:moveTo>
                    <a:pt x="85834" y="88185"/>
                  </a:moveTo>
                  <a:cubicBezTo>
                    <a:pt x="103079" y="96024"/>
                    <a:pt x="121892" y="100727"/>
                    <a:pt x="140705" y="101511"/>
                  </a:cubicBezTo>
                  <a:lnTo>
                    <a:pt x="140705" y="141489"/>
                  </a:lnTo>
                  <a:lnTo>
                    <a:pt x="74860" y="141489"/>
                  </a:lnTo>
                  <a:cubicBezTo>
                    <a:pt x="75644" y="122676"/>
                    <a:pt x="79563" y="104647"/>
                    <a:pt x="85834" y="88185"/>
                  </a:cubicBezTo>
                  <a:moveTo>
                    <a:pt x="141489" y="153247"/>
                  </a:moveTo>
                  <a:lnTo>
                    <a:pt x="141489" y="193224"/>
                  </a:lnTo>
                  <a:cubicBezTo>
                    <a:pt x="122676" y="194008"/>
                    <a:pt x="103863" y="198711"/>
                    <a:pt x="86618" y="206550"/>
                  </a:cubicBezTo>
                  <a:cubicBezTo>
                    <a:pt x="80347" y="190089"/>
                    <a:pt x="76427" y="172060"/>
                    <a:pt x="75644" y="154031"/>
                  </a:cubicBezTo>
                  <a:lnTo>
                    <a:pt x="141489" y="154031"/>
                  </a:lnTo>
                  <a:close/>
                  <a:moveTo>
                    <a:pt x="141489" y="204198"/>
                  </a:moveTo>
                  <a:lnTo>
                    <a:pt x="141489" y="270044"/>
                  </a:lnTo>
                  <a:cubicBezTo>
                    <a:pt x="120324" y="259069"/>
                    <a:pt x="103079" y="240256"/>
                    <a:pt x="91321" y="215956"/>
                  </a:cubicBezTo>
                  <a:cubicBezTo>
                    <a:pt x="106998" y="208902"/>
                    <a:pt x="123460" y="204982"/>
                    <a:pt x="141489" y="204198"/>
                  </a:cubicBezTo>
                  <a:moveTo>
                    <a:pt x="153247" y="204198"/>
                  </a:moveTo>
                  <a:cubicBezTo>
                    <a:pt x="170492" y="204982"/>
                    <a:pt x="187737" y="208902"/>
                    <a:pt x="203415" y="216740"/>
                  </a:cubicBezTo>
                  <a:cubicBezTo>
                    <a:pt x="191657" y="240256"/>
                    <a:pt x="174411" y="259069"/>
                    <a:pt x="153247" y="270827"/>
                  </a:cubicBezTo>
                  <a:lnTo>
                    <a:pt x="153247" y="204198"/>
                  </a:lnTo>
                  <a:close/>
                  <a:moveTo>
                    <a:pt x="208118" y="205766"/>
                  </a:moveTo>
                  <a:cubicBezTo>
                    <a:pt x="190873" y="197927"/>
                    <a:pt x="172060" y="193224"/>
                    <a:pt x="153247" y="192440"/>
                  </a:cubicBezTo>
                  <a:lnTo>
                    <a:pt x="153247" y="152463"/>
                  </a:lnTo>
                  <a:lnTo>
                    <a:pt x="219092" y="152463"/>
                  </a:lnTo>
                  <a:cubicBezTo>
                    <a:pt x="218308" y="171276"/>
                    <a:pt x="214389" y="189305"/>
                    <a:pt x="208118" y="205766"/>
                  </a:cubicBezTo>
                  <a:moveTo>
                    <a:pt x="153247" y="141489"/>
                  </a:moveTo>
                  <a:lnTo>
                    <a:pt x="153247" y="101511"/>
                  </a:lnTo>
                  <a:cubicBezTo>
                    <a:pt x="172060" y="100727"/>
                    <a:pt x="190873" y="96024"/>
                    <a:pt x="208118" y="88185"/>
                  </a:cubicBezTo>
                  <a:cubicBezTo>
                    <a:pt x="214389" y="104647"/>
                    <a:pt x="218308" y="122676"/>
                    <a:pt x="219092" y="140705"/>
                  </a:cubicBezTo>
                  <a:lnTo>
                    <a:pt x="153247" y="140705"/>
                  </a:lnTo>
                  <a:close/>
                  <a:moveTo>
                    <a:pt x="213605" y="71724"/>
                  </a:moveTo>
                  <a:cubicBezTo>
                    <a:pt x="204199" y="52911"/>
                    <a:pt x="191657" y="37234"/>
                    <a:pt x="175979" y="24692"/>
                  </a:cubicBezTo>
                  <a:cubicBezTo>
                    <a:pt x="198711" y="30179"/>
                    <a:pt x="218308" y="41153"/>
                    <a:pt x="234770" y="56831"/>
                  </a:cubicBezTo>
                  <a:cubicBezTo>
                    <a:pt x="227715" y="63102"/>
                    <a:pt x="220660" y="67805"/>
                    <a:pt x="213605" y="71724"/>
                  </a:cubicBezTo>
                  <a:moveTo>
                    <a:pt x="80347" y="71724"/>
                  </a:moveTo>
                  <a:cubicBezTo>
                    <a:pt x="72508" y="67805"/>
                    <a:pt x="65453" y="62318"/>
                    <a:pt x="59182" y="56831"/>
                  </a:cubicBezTo>
                  <a:cubicBezTo>
                    <a:pt x="74860" y="41153"/>
                    <a:pt x="95240" y="30179"/>
                    <a:pt x="117973" y="24692"/>
                  </a:cubicBezTo>
                  <a:cubicBezTo>
                    <a:pt x="102295" y="37234"/>
                    <a:pt x="89753" y="53695"/>
                    <a:pt x="80347" y="71724"/>
                  </a:cubicBezTo>
                  <a:moveTo>
                    <a:pt x="75644" y="82698"/>
                  </a:moveTo>
                  <a:cubicBezTo>
                    <a:pt x="68589" y="100727"/>
                    <a:pt x="63886" y="121108"/>
                    <a:pt x="63102" y="140705"/>
                  </a:cubicBezTo>
                  <a:lnTo>
                    <a:pt x="21556" y="140705"/>
                  </a:lnTo>
                  <a:cubicBezTo>
                    <a:pt x="23124" y="112485"/>
                    <a:pt x="33315" y="85834"/>
                    <a:pt x="51344" y="65453"/>
                  </a:cubicBezTo>
                  <a:cubicBezTo>
                    <a:pt x="59182" y="72508"/>
                    <a:pt x="67021" y="77995"/>
                    <a:pt x="75644" y="82698"/>
                  </a:cubicBezTo>
                  <a:moveTo>
                    <a:pt x="63102" y="153247"/>
                  </a:moveTo>
                  <a:cubicBezTo>
                    <a:pt x="63886" y="173627"/>
                    <a:pt x="67805" y="193224"/>
                    <a:pt x="75644" y="211253"/>
                  </a:cubicBezTo>
                  <a:cubicBezTo>
                    <a:pt x="67021" y="215956"/>
                    <a:pt x="59182" y="221444"/>
                    <a:pt x="51344" y="227715"/>
                  </a:cubicBezTo>
                  <a:cubicBezTo>
                    <a:pt x="34098" y="207334"/>
                    <a:pt x="23124" y="181466"/>
                    <a:pt x="21556" y="152463"/>
                  </a:cubicBezTo>
                  <a:lnTo>
                    <a:pt x="63102" y="152463"/>
                  </a:lnTo>
                  <a:close/>
                  <a:moveTo>
                    <a:pt x="80347" y="222227"/>
                  </a:moveTo>
                  <a:cubicBezTo>
                    <a:pt x="89753" y="241040"/>
                    <a:pt x="102295" y="257502"/>
                    <a:pt x="117973" y="269260"/>
                  </a:cubicBezTo>
                  <a:cubicBezTo>
                    <a:pt x="95240" y="263773"/>
                    <a:pt x="75644" y="252798"/>
                    <a:pt x="59182" y="237121"/>
                  </a:cubicBezTo>
                  <a:cubicBezTo>
                    <a:pt x="66237" y="230850"/>
                    <a:pt x="73292" y="226147"/>
                    <a:pt x="80347" y="222227"/>
                  </a:cubicBezTo>
                  <a:moveTo>
                    <a:pt x="213605" y="222227"/>
                  </a:moveTo>
                  <a:cubicBezTo>
                    <a:pt x="220660" y="226147"/>
                    <a:pt x="227715" y="231634"/>
                    <a:pt x="234770" y="237121"/>
                  </a:cubicBezTo>
                  <a:cubicBezTo>
                    <a:pt x="219092" y="252798"/>
                    <a:pt x="198711" y="263773"/>
                    <a:pt x="175979" y="269260"/>
                  </a:cubicBezTo>
                  <a:cubicBezTo>
                    <a:pt x="191657" y="256718"/>
                    <a:pt x="204199" y="241040"/>
                    <a:pt x="213605" y="222227"/>
                  </a:cubicBezTo>
                  <a:moveTo>
                    <a:pt x="218308" y="211253"/>
                  </a:moveTo>
                  <a:cubicBezTo>
                    <a:pt x="225363" y="193224"/>
                    <a:pt x="230066" y="172844"/>
                    <a:pt x="230850" y="153247"/>
                  </a:cubicBezTo>
                  <a:lnTo>
                    <a:pt x="272395" y="153247"/>
                  </a:lnTo>
                  <a:cubicBezTo>
                    <a:pt x="270828" y="181466"/>
                    <a:pt x="259853" y="208118"/>
                    <a:pt x="242608" y="228498"/>
                  </a:cubicBezTo>
                  <a:cubicBezTo>
                    <a:pt x="234770" y="221444"/>
                    <a:pt x="226931" y="215956"/>
                    <a:pt x="218308" y="211253"/>
                  </a:cubicBezTo>
                  <a:moveTo>
                    <a:pt x="230850" y="141489"/>
                  </a:moveTo>
                  <a:cubicBezTo>
                    <a:pt x="230066" y="121108"/>
                    <a:pt x="226147" y="101511"/>
                    <a:pt x="218308" y="83482"/>
                  </a:cubicBezTo>
                  <a:cubicBezTo>
                    <a:pt x="226931" y="78779"/>
                    <a:pt x="234770" y="73292"/>
                    <a:pt x="242608" y="67021"/>
                  </a:cubicBezTo>
                  <a:cubicBezTo>
                    <a:pt x="259853" y="87402"/>
                    <a:pt x="270828" y="113269"/>
                    <a:pt x="272395" y="142273"/>
                  </a:cubicBezTo>
                  <a:lnTo>
                    <a:pt x="230850" y="142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 dirty="0">
                <a:latin typeface="Kaspersky Sans Display" panose="020B0003020000020004" pitchFamily="34" charset="0"/>
              </a:endParaRPr>
            </a:p>
          </p:txBody>
        </p:sp>
      </p:grpSp>
      <p:grpSp>
        <p:nvGrpSpPr>
          <p:cNvPr id="2019" name="Группа 2018">
            <a:extLst>
              <a:ext uri="{FF2B5EF4-FFF2-40B4-BE49-F238E27FC236}">
                <a16:creationId xmlns:a16="http://schemas.microsoft.com/office/drawing/2014/main" id="{D3796B8B-154E-ABCA-3A26-5D08B1E9A46A}"/>
              </a:ext>
            </a:extLst>
          </p:cNvPr>
          <p:cNvGrpSpPr>
            <a:grpSpLocks noChangeAspect="1"/>
          </p:cNvGrpSpPr>
          <p:nvPr/>
        </p:nvGrpSpPr>
        <p:grpSpPr>
          <a:xfrm>
            <a:off x="4660021" y="4124151"/>
            <a:ext cx="291621" cy="322043"/>
            <a:chOff x="5072223" y="1044017"/>
            <a:chExt cx="441325" cy="487363"/>
          </a:xfrm>
          <a:solidFill>
            <a:schemeClr val="tx1"/>
          </a:solidFill>
        </p:grpSpPr>
        <p:sp>
          <p:nvSpPr>
            <p:cNvPr id="2020" name="Freeform 33">
              <a:extLst>
                <a:ext uri="{FF2B5EF4-FFF2-40B4-BE49-F238E27FC236}">
                  <a16:creationId xmlns:a16="http://schemas.microsoft.com/office/drawing/2014/main" id="{057ABD1B-8C9D-1313-75A1-4674925A7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021" name="Рисунок 29">
              <a:extLst>
                <a:ext uri="{FF2B5EF4-FFF2-40B4-BE49-F238E27FC236}">
                  <a16:creationId xmlns:a16="http://schemas.microsoft.com/office/drawing/2014/main" id="{ECEB7D32-4DA9-A1BD-4638-C8DEFCEF13C4}"/>
                </a:ext>
              </a:extLst>
            </p:cNvPr>
            <p:cNvGrpSpPr/>
            <p:nvPr/>
          </p:nvGrpSpPr>
          <p:grpSpPr>
            <a:xfrm>
              <a:off x="5161587" y="1194281"/>
              <a:ext cx="258678" cy="224971"/>
              <a:chOff x="5161587" y="1194281"/>
              <a:chExt cx="258678" cy="224971"/>
            </a:xfrm>
            <a:grpFill/>
          </p:grpSpPr>
          <p:sp>
            <p:nvSpPr>
              <p:cNvPr id="2022" name="Полилиния: фигура 2021">
                <a:extLst>
                  <a:ext uri="{FF2B5EF4-FFF2-40B4-BE49-F238E27FC236}">
                    <a16:creationId xmlns:a16="http://schemas.microsoft.com/office/drawing/2014/main" id="{FF458F13-EE2A-7757-8786-8BE98055DD19}"/>
                  </a:ext>
                </a:extLst>
              </p:cNvPr>
              <p:cNvSpPr/>
              <p:nvPr/>
            </p:nvSpPr>
            <p:spPr>
              <a:xfrm>
                <a:off x="5163938" y="1197417"/>
                <a:ext cx="250839" cy="117581"/>
              </a:xfrm>
              <a:custGeom>
                <a:avLst/>
                <a:gdLst>
                  <a:gd name="connsiteX0" fmla="*/ 128947 w 250838"/>
                  <a:gd name="connsiteY0" fmla="*/ 116405 h 117580"/>
                  <a:gd name="connsiteX1" fmla="*/ 5879 w 250838"/>
                  <a:gd name="connsiteY1" fmla="*/ 18421 h 117580"/>
                  <a:gd name="connsiteX2" fmla="*/ 16853 w 250838"/>
                  <a:gd name="connsiteY2" fmla="*/ 5879 h 117580"/>
                  <a:gd name="connsiteX3" fmla="*/ 128947 w 250838"/>
                  <a:gd name="connsiteY3" fmla="*/ 94456 h 117580"/>
                  <a:gd name="connsiteX4" fmla="*/ 241040 w 250838"/>
                  <a:gd name="connsiteY4" fmla="*/ 5879 h 117580"/>
                  <a:gd name="connsiteX5" fmla="*/ 252015 w 250838"/>
                  <a:gd name="connsiteY5" fmla="*/ 18421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838" h="117580">
                    <a:moveTo>
                      <a:pt x="128947" y="116405"/>
                    </a:moveTo>
                    <a:lnTo>
                      <a:pt x="5879" y="18421"/>
                    </a:lnTo>
                    <a:lnTo>
                      <a:pt x="16853" y="5879"/>
                    </a:lnTo>
                    <a:lnTo>
                      <a:pt x="128947" y="94456"/>
                    </a:lnTo>
                    <a:lnTo>
                      <a:pt x="241040" y="5879"/>
                    </a:lnTo>
                    <a:lnTo>
                      <a:pt x="252015" y="184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3" name="Полилиния: фигура 2022">
                <a:extLst>
                  <a:ext uri="{FF2B5EF4-FFF2-40B4-BE49-F238E27FC236}">
                    <a16:creationId xmlns:a16="http://schemas.microsoft.com/office/drawing/2014/main" id="{52E501C6-B3C0-9A96-9DD1-337A371EDB47}"/>
                  </a:ext>
                </a:extLst>
              </p:cNvPr>
              <p:cNvSpPr/>
              <p:nvPr/>
            </p:nvSpPr>
            <p:spPr>
              <a:xfrm>
                <a:off x="5302683" y="1301671"/>
                <a:ext cx="86226" cy="117581"/>
              </a:xfrm>
              <a:custGeom>
                <a:avLst/>
                <a:gdLst>
                  <a:gd name="connsiteX0" fmla="*/ 45073 w 86225"/>
                  <a:gd name="connsiteY0" fmla="*/ 5879 h 117580"/>
                  <a:gd name="connsiteX1" fmla="*/ 5879 w 86225"/>
                  <a:gd name="connsiteY1" fmla="*/ 27827 h 117580"/>
                  <a:gd name="connsiteX2" fmla="*/ 5879 w 86225"/>
                  <a:gd name="connsiteY2" fmla="*/ 74860 h 117580"/>
                  <a:gd name="connsiteX3" fmla="*/ 41937 w 86225"/>
                  <a:gd name="connsiteY3" fmla="*/ 113269 h 117580"/>
                  <a:gd name="connsiteX4" fmla="*/ 45073 w 86225"/>
                  <a:gd name="connsiteY4" fmla="*/ 114837 h 117580"/>
                  <a:gd name="connsiteX5" fmla="*/ 48208 w 86225"/>
                  <a:gd name="connsiteY5" fmla="*/ 113269 h 117580"/>
                  <a:gd name="connsiteX6" fmla="*/ 84266 w 86225"/>
                  <a:gd name="connsiteY6" fmla="*/ 74860 h 117580"/>
                  <a:gd name="connsiteX7" fmla="*/ 84266 w 86225"/>
                  <a:gd name="connsiteY7" fmla="*/ 27827 h 117580"/>
                  <a:gd name="connsiteX8" fmla="*/ 45073 w 86225"/>
                  <a:gd name="connsiteY8" fmla="*/ 5879 h 117580"/>
                  <a:gd name="connsiteX9" fmla="*/ 40369 w 86225"/>
                  <a:gd name="connsiteY9" fmla="*/ 74076 h 117580"/>
                  <a:gd name="connsiteX10" fmla="*/ 24692 w 86225"/>
                  <a:gd name="connsiteY10" fmla="*/ 58398 h 117580"/>
                  <a:gd name="connsiteX11" fmla="*/ 30179 w 86225"/>
                  <a:gd name="connsiteY11" fmla="*/ 52911 h 117580"/>
                  <a:gd name="connsiteX12" fmla="*/ 40369 w 86225"/>
                  <a:gd name="connsiteY12" fmla="*/ 63102 h 117580"/>
                  <a:gd name="connsiteX13" fmla="*/ 62318 w 86225"/>
                  <a:gd name="connsiteY13" fmla="*/ 41153 h 117580"/>
                  <a:gd name="connsiteX14" fmla="*/ 67805 w 86225"/>
                  <a:gd name="connsiteY14" fmla="*/ 46640 h 117580"/>
                  <a:gd name="connsiteX15" fmla="*/ 40369 w 86225"/>
                  <a:gd name="connsiteY15" fmla="*/ 74076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225" h="117580">
                    <a:moveTo>
                      <a:pt x="45073" y="5879"/>
                    </a:moveTo>
                    <a:lnTo>
                      <a:pt x="5879" y="27827"/>
                    </a:lnTo>
                    <a:lnTo>
                      <a:pt x="5879" y="74860"/>
                    </a:lnTo>
                    <a:cubicBezTo>
                      <a:pt x="5879" y="96024"/>
                      <a:pt x="33315" y="109350"/>
                      <a:pt x="41937" y="113269"/>
                    </a:cubicBezTo>
                    <a:lnTo>
                      <a:pt x="45073" y="114837"/>
                    </a:lnTo>
                    <a:lnTo>
                      <a:pt x="48208" y="113269"/>
                    </a:lnTo>
                    <a:cubicBezTo>
                      <a:pt x="59182" y="108566"/>
                      <a:pt x="84266" y="95240"/>
                      <a:pt x="84266" y="74860"/>
                    </a:cubicBezTo>
                    <a:lnTo>
                      <a:pt x="84266" y="27827"/>
                    </a:lnTo>
                    <a:lnTo>
                      <a:pt x="45073" y="5879"/>
                    </a:lnTo>
                    <a:close/>
                    <a:moveTo>
                      <a:pt x="40369" y="74076"/>
                    </a:moveTo>
                    <a:lnTo>
                      <a:pt x="24692" y="58398"/>
                    </a:lnTo>
                    <a:lnTo>
                      <a:pt x="30179" y="52911"/>
                    </a:lnTo>
                    <a:lnTo>
                      <a:pt x="40369" y="63102"/>
                    </a:lnTo>
                    <a:lnTo>
                      <a:pt x="62318" y="41153"/>
                    </a:lnTo>
                    <a:lnTo>
                      <a:pt x="67805" y="46640"/>
                    </a:lnTo>
                    <a:lnTo>
                      <a:pt x="40369" y="740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4" name="Полилиния: фигура 2023">
                <a:extLst>
                  <a:ext uri="{FF2B5EF4-FFF2-40B4-BE49-F238E27FC236}">
                    <a16:creationId xmlns:a16="http://schemas.microsoft.com/office/drawing/2014/main" id="{E6303D4E-CA36-A8E1-A520-28F46FF9B54A}"/>
                  </a:ext>
                </a:extLst>
              </p:cNvPr>
              <p:cNvSpPr/>
              <p:nvPr/>
            </p:nvSpPr>
            <p:spPr>
              <a:xfrm>
                <a:off x="5161587" y="1194281"/>
                <a:ext cx="258678" cy="180290"/>
              </a:xfrm>
              <a:custGeom>
                <a:avLst/>
                <a:gdLst>
                  <a:gd name="connsiteX0" fmla="*/ 5879 w 258677"/>
                  <a:gd name="connsiteY0" fmla="*/ 5879 h 180290"/>
                  <a:gd name="connsiteX1" fmla="*/ 5879 w 258677"/>
                  <a:gd name="connsiteY1" fmla="*/ 178331 h 180290"/>
                  <a:gd name="connsiteX2" fmla="*/ 131298 w 258677"/>
                  <a:gd name="connsiteY2" fmla="*/ 178331 h 180290"/>
                  <a:gd name="connsiteX3" fmla="*/ 131298 w 258677"/>
                  <a:gd name="connsiteY3" fmla="*/ 162653 h 180290"/>
                  <a:gd name="connsiteX4" fmla="*/ 21556 w 258677"/>
                  <a:gd name="connsiteY4" fmla="*/ 162653 h 180290"/>
                  <a:gd name="connsiteX5" fmla="*/ 21556 w 258677"/>
                  <a:gd name="connsiteY5" fmla="*/ 21556 h 180290"/>
                  <a:gd name="connsiteX6" fmla="*/ 241040 w 258677"/>
                  <a:gd name="connsiteY6" fmla="*/ 21556 h 180290"/>
                  <a:gd name="connsiteX7" fmla="*/ 241040 w 258677"/>
                  <a:gd name="connsiteY7" fmla="*/ 125811 h 180290"/>
                  <a:gd name="connsiteX8" fmla="*/ 241040 w 258677"/>
                  <a:gd name="connsiteY8" fmla="*/ 162653 h 180290"/>
                  <a:gd name="connsiteX9" fmla="*/ 241040 w 258677"/>
                  <a:gd name="connsiteY9" fmla="*/ 178331 h 180290"/>
                  <a:gd name="connsiteX10" fmla="*/ 256718 w 258677"/>
                  <a:gd name="connsiteY10" fmla="*/ 178331 h 180290"/>
                  <a:gd name="connsiteX11" fmla="*/ 256718 w 258677"/>
                  <a:gd name="connsiteY11" fmla="*/ 5879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8677" h="180290">
                    <a:moveTo>
                      <a:pt x="5879" y="5879"/>
                    </a:moveTo>
                    <a:lnTo>
                      <a:pt x="5879" y="178331"/>
                    </a:lnTo>
                    <a:lnTo>
                      <a:pt x="131298" y="178331"/>
                    </a:lnTo>
                    <a:lnTo>
                      <a:pt x="131298" y="162653"/>
                    </a:lnTo>
                    <a:lnTo>
                      <a:pt x="21556" y="162653"/>
                    </a:lnTo>
                    <a:lnTo>
                      <a:pt x="21556" y="21556"/>
                    </a:lnTo>
                    <a:lnTo>
                      <a:pt x="241040" y="21556"/>
                    </a:lnTo>
                    <a:lnTo>
                      <a:pt x="241040" y="125811"/>
                    </a:lnTo>
                    <a:lnTo>
                      <a:pt x="241040" y="162653"/>
                    </a:lnTo>
                    <a:lnTo>
                      <a:pt x="241040" y="178331"/>
                    </a:lnTo>
                    <a:lnTo>
                      <a:pt x="256718" y="178331"/>
                    </a:lnTo>
                    <a:lnTo>
                      <a:pt x="25671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5" name="Полилиния: фигура 2024">
                <a:extLst>
                  <a:ext uri="{FF2B5EF4-FFF2-40B4-BE49-F238E27FC236}">
                    <a16:creationId xmlns:a16="http://schemas.microsoft.com/office/drawing/2014/main" id="{ABCE6E5C-4501-27A8-3045-5A1A1BB7BF84}"/>
                  </a:ext>
                </a:extLst>
              </p:cNvPr>
              <p:cNvSpPr/>
              <p:nvPr/>
            </p:nvSpPr>
            <p:spPr>
              <a:xfrm>
                <a:off x="5163938" y="1291481"/>
                <a:ext cx="94065" cy="78387"/>
              </a:xfrm>
              <a:custGeom>
                <a:avLst/>
                <a:gdLst>
                  <a:gd name="connsiteX0" fmla="*/ 81131 w 94064"/>
                  <a:gd name="connsiteY0" fmla="*/ 5879 h 78387"/>
                  <a:gd name="connsiteX1" fmla="*/ 5879 w 94064"/>
                  <a:gd name="connsiteY1" fmla="*/ 65453 h 78387"/>
                  <a:gd name="connsiteX2" fmla="*/ 16853 w 94064"/>
                  <a:gd name="connsiteY2" fmla="*/ 77995 h 78387"/>
                  <a:gd name="connsiteX3" fmla="*/ 94457 w 94064"/>
                  <a:gd name="connsiteY3" fmla="*/ 16069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64" h="78387">
                    <a:moveTo>
                      <a:pt x="81131" y="5879"/>
                    </a:moveTo>
                    <a:lnTo>
                      <a:pt x="5879" y="65453"/>
                    </a:lnTo>
                    <a:lnTo>
                      <a:pt x="16853" y="77995"/>
                    </a:lnTo>
                    <a:lnTo>
                      <a:pt x="94457" y="160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400" name="Группа 1399">
            <a:extLst>
              <a:ext uri="{FF2B5EF4-FFF2-40B4-BE49-F238E27FC236}">
                <a16:creationId xmlns:a16="http://schemas.microsoft.com/office/drawing/2014/main" id="{92D49524-5AD9-D092-1FF1-3748011EEFC5}"/>
              </a:ext>
            </a:extLst>
          </p:cNvPr>
          <p:cNvGrpSpPr/>
          <p:nvPr/>
        </p:nvGrpSpPr>
        <p:grpSpPr>
          <a:xfrm>
            <a:off x="2382958" y="3801597"/>
            <a:ext cx="1641662" cy="285110"/>
            <a:chOff x="2538022" y="3801600"/>
            <a:chExt cx="1641662" cy="285110"/>
          </a:xfrm>
        </p:grpSpPr>
        <p:sp>
          <p:nvSpPr>
            <p:cNvPr id="1377" name="TextBox 1376">
              <a:extLst>
                <a:ext uri="{FF2B5EF4-FFF2-40B4-BE49-F238E27FC236}">
                  <a16:creationId xmlns:a16="http://schemas.microsoft.com/office/drawing/2014/main" id="{51AC33CD-03D8-3CB1-E55C-40116F314E8A}"/>
                </a:ext>
              </a:extLst>
            </p:cNvPr>
            <p:cNvSpPr txBox="1"/>
            <p:nvPr/>
          </p:nvSpPr>
          <p:spPr>
            <a:xfrm>
              <a:off x="2817679" y="3801600"/>
              <a:ext cx="1082348" cy="189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90000"/>
                </a:lnSpc>
                <a:defRPr sz="700">
                  <a:ln/>
                  <a:solidFill>
                    <a:srgbClr val="000000"/>
                  </a:solidFill>
                  <a:latin typeface="Kaspersky Sans Display"/>
                  <a:rtl val="0"/>
                </a:defRPr>
              </a:lvl1pPr>
            </a:lstStyle>
            <a:p>
              <a:r>
                <a:rPr lang="ru-RU" dirty="0">
                  <a:sym typeface="Kaspersky Sans Display"/>
                </a:rPr>
                <a:t>Конечные устройства</a:t>
              </a:r>
            </a:p>
          </p:txBody>
        </p:sp>
        <p:sp>
          <p:nvSpPr>
            <p:cNvPr id="1378" name="Полилиния: фигура 1377">
              <a:extLst>
                <a:ext uri="{FF2B5EF4-FFF2-40B4-BE49-F238E27FC236}">
                  <a16:creationId xmlns:a16="http://schemas.microsoft.com/office/drawing/2014/main" id="{5C2196ED-20BB-4CEF-7ED3-6D115B0CAE9D}"/>
                </a:ext>
              </a:extLst>
            </p:cNvPr>
            <p:cNvSpPr/>
            <p:nvPr/>
          </p:nvSpPr>
          <p:spPr>
            <a:xfrm>
              <a:off x="2538022" y="3962471"/>
              <a:ext cx="1641662" cy="124239"/>
            </a:xfrm>
            <a:custGeom>
              <a:avLst/>
              <a:gdLst>
                <a:gd name="connsiteX0" fmla="*/ 0 w 2547861"/>
                <a:gd name="connsiteY0" fmla="*/ 244421 h 244421"/>
                <a:gd name="connsiteX1" fmla="*/ 0 w 2547861"/>
                <a:gd name="connsiteY1" fmla="*/ 112881 h 244421"/>
                <a:gd name="connsiteX2" fmla="*/ 8601 w 2547861"/>
                <a:gd name="connsiteY2" fmla="*/ 69666 h 244421"/>
                <a:gd name="connsiteX3" fmla="*/ 33090 w 2547861"/>
                <a:gd name="connsiteY3" fmla="*/ 33032 h 244421"/>
                <a:gd name="connsiteX4" fmla="*/ 69742 w 2547861"/>
                <a:gd name="connsiteY4" fmla="*/ 8572 h 244421"/>
                <a:gd name="connsiteX5" fmla="*/ 112957 w 2547861"/>
                <a:gd name="connsiteY5" fmla="*/ 0 h 244421"/>
                <a:gd name="connsiteX6" fmla="*/ 2434990 w 2547861"/>
                <a:gd name="connsiteY6" fmla="*/ 0 h 244421"/>
                <a:gd name="connsiteX7" fmla="*/ 2514801 w 2547861"/>
                <a:gd name="connsiteY7" fmla="*/ 33061 h 244421"/>
                <a:gd name="connsiteX8" fmla="*/ 2547861 w 2547861"/>
                <a:gd name="connsiteY8" fmla="*/ 112881 h 244421"/>
                <a:gd name="connsiteX9" fmla="*/ 2547861 w 2547861"/>
                <a:gd name="connsiteY9" fmla="*/ 244421 h 24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861" h="244421">
                  <a:moveTo>
                    <a:pt x="0" y="244421"/>
                  </a:moveTo>
                  <a:lnTo>
                    <a:pt x="0" y="112881"/>
                  </a:lnTo>
                  <a:cubicBezTo>
                    <a:pt x="0" y="98050"/>
                    <a:pt x="2924" y="83363"/>
                    <a:pt x="8601" y="69666"/>
                  </a:cubicBezTo>
                  <a:cubicBezTo>
                    <a:pt x="14278" y="55969"/>
                    <a:pt x="22603" y="43519"/>
                    <a:pt x="33090" y="33032"/>
                  </a:cubicBezTo>
                  <a:cubicBezTo>
                    <a:pt x="43577" y="22555"/>
                    <a:pt x="56036" y="14240"/>
                    <a:pt x="69742" y="8572"/>
                  </a:cubicBezTo>
                  <a:cubicBezTo>
                    <a:pt x="83439" y="2905"/>
                    <a:pt x="98127" y="-10"/>
                    <a:pt x="112957" y="0"/>
                  </a:cubicBezTo>
                  <a:lnTo>
                    <a:pt x="2434990" y="0"/>
                  </a:lnTo>
                  <a:cubicBezTo>
                    <a:pt x="2464928" y="0"/>
                    <a:pt x="2493636" y="11896"/>
                    <a:pt x="2514801" y="33061"/>
                  </a:cubicBezTo>
                  <a:cubicBezTo>
                    <a:pt x="2535974" y="54235"/>
                    <a:pt x="2547861" y="82944"/>
                    <a:pt x="2547861" y="112881"/>
                  </a:cubicBezTo>
                  <a:lnTo>
                    <a:pt x="2547861" y="244421"/>
                  </a:lnTo>
                </a:path>
              </a:pathLst>
            </a:custGeom>
            <a:noFill/>
            <a:ln w="9525" cap="flat">
              <a:solidFill>
                <a:srgbClr val="2A3541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/>
            </a:p>
          </p:txBody>
        </p:sp>
      </p:grpSp>
      <p:sp>
        <p:nvSpPr>
          <p:cNvPr id="1787" name="TextBox 1786">
            <a:extLst>
              <a:ext uri="{FF2B5EF4-FFF2-40B4-BE49-F238E27FC236}">
                <a16:creationId xmlns:a16="http://schemas.microsoft.com/office/drawing/2014/main" id="{9022AEA1-ED10-166F-9ABB-EA961443F792}"/>
              </a:ext>
            </a:extLst>
          </p:cNvPr>
          <p:cNvSpPr txBox="1"/>
          <p:nvPr/>
        </p:nvSpPr>
        <p:spPr>
          <a:xfrm>
            <a:off x="2107753" y="4522300"/>
            <a:ext cx="540000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бизнеса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805" name="TextBox 1804">
            <a:extLst>
              <a:ext uri="{FF2B5EF4-FFF2-40B4-BE49-F238E27FC236}">
                <a16:creationId xmlns:a16="http://schemas.microsoft.com/office/drawing/2014/main" id="{4011EF75-BF3A-973B-1CB3-3724C2AD2974}"/>
              </a:ext>
            </a:extLst>
          </p:cNvPr>
          <p:cNvSpPr txBox="1"/>
          <p:nvPr/>
        </p:nvSpPr>
        <p:spPr>
          <a:xfrm>
            <a:off x="3181296" y="4522300"/>
            <a:ext cx="595674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для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виртуальных и облачных сред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773" name="TextBox 1772">
            <a:extLst>
              <a:ext uri="{FF2B5EF4-FFF2-40B4-BE49-F238E27FC236}">
                <a16:creationId xmlns:a16="http://schemas.microsoft.com/office/drawing/2014/main" id="{AC5CFEFC-922A-BB31-0D8E-7298371165EF}"/>
              </a:ext>
            </a:extLst>
          </p:cNvPr>
          <p:cNvSpPr txBox="1"/>
          <p:nvPr/>
        </p:nvSpPr>
        <p:spPr>
          <a:xfrm>
            <a:off x="2658443" y="4522300"/>
            <a:ext cx="540000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Embedded System Security</a:t>
            </a:r>
          </a:p>
        </p:txBody>
      </p:sp>
      <p:grpSp>
        <p:nvGrpSpPr>
          <p:cNvPr id="1983" name="Группа 1982">
            <a:extLst>
              <a:ext uri="{FF2B5EF4-FFF2-40B4-BE49-F238E27FC236}">
                <a16:creationId xmlns:a16="http://schemas.microsoft.com/office/drawing/2014/main" id="{8566BAD7-1B43-F88F-8FF1-3EA3D9ECA445}"/>
              </a:ext>
            </a:extLst>
          </p:cNvPr>
          <p:cNvGrpSpPr>
            <a:grpSpLocks noChangeAspect="1"/>
          </p:cNvGrpSpPr>
          <p:nvPr/>
        </p:nvGrpSpPr>
        <p:grpSpPr>
          <a:xfrm>
            <a:off x="2782634" y="4124151"/>
            <a:ext cx="291621" cy="322043"/>
            <a:chOff x="7955757" y="3653727"/>
            <a:chExt cx="441325" cy="487363"/>
          </a:xfrm>
          <a:solidFill>
            <a:schemeClr val="tx1"/>
          </a:solidFill>
        </p:grpSpPr>
        <p:sp>
          <p:nvSpPr>
            <p:cNvPr id="1984" name="Freeform 45">
              <a:extLst>
                <a:ext uri="{FF2B5EF4-FFF2-40B4-BE49-F238E27FC236}">
                  <a16:creationId xmlns:a16="http://schemas.microsoft.com/office/drawing/2014/main" id="{78F65B9A-2EED-4BAF-4CE2-26E94ACD0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757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85" name="Рисунок 894">
              <a:extLst>
                <a:ext uri="{FF2B5EF4-FFF2-40B4-BE49-F238E27FC236}">
                  <a16:creationId xmlns:a16="http://schemas.microsoft.com/office/drawing/2014/main" id="{C12C099E-5D35-64BF-5E78-79105DCB21CB}"/>
                </a:ext>
              </a:extLst>
            </p:cNvPr>
            <p:cNvGrpSpPr/>
            <p:nvPr/>
          </p:nvGrpSpPr>
          <p:grpSpPr>
            <a:xfrm>
              <a:off x="8045121" y="3789626"/>
              <a:ext cx="258678" cy="239080"/>
              <a:chOff x="8045121" y="3789626"/>
              <a:chExt cx="258678" cy="239080"/>
            </a:xfrm>
            <a:grpFill/>
          </p:grpSpPr>
          <p:sp>
            <p:nvSpPr>
              <p:cNvPr id="1986" name="Полилиния: фигура 1985">
                <a:extLst>
                  <a:ext uri="{FF2B5EF4-FFF2-40B4-BE49-F238E27FC236}">
                    <a16:creationId xmlns:a16="http://schemas.microsoft.com/office/drawing/2014/main" id="{64ED7C72-4ED1-0B86-3599-5474E99C450C}"/>
                  </a:ext>
                </a:extLst>
              </p:cNvPr>
              <p:cNvSpPr/>
              <p:nvPr/>
            </p:nvSpPr>
            <p:spPr>
              <a:xfrm>
                <a:off x="8068637" y="3813142"/>
                <a:ext cx="211645" cy="31355"/>
              </a:xfrm>
              <a:custGeom>
                <a:avLst/>
                <a:gdLst>
                  <a:gd name="connsiteX0" fmla="*/ 5879 w 211645"/>
                  <a:gd name="connsiteY0" fmla="*/ 5879 h 31354"/>
                  <a:gd name="connsiteX1" fmla="*/ 209686 w 211645"/>
                  <a:gd name="connsiteY1" fmla="*/ 5879 h 31354"/>
                  <a:gd name="connsiteX2" fmla="*/ 209686 w 211645"/>
                  <a:gd name="connsiteY2" fmla="*/ 29395 h 31354"/>
                  <a:gd name="connsiteX3" fmla="*/ 5879 w 211645"/>
                  <a:gd name="connsiteY3" fmla="*/ 29395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645" h="31354">
                    <a:moveTo>
                      <a:pt x="5879" y="5879"/>
                    </a:moveTo>
                    <a:lnTo>
                      <a:pt x="209686" y="5879"/>
                    </a:lnTo>
                    <a:lnTo>
                      <a:pt x="209686" y="29395"/>
                    </a:lnTo>
                    <a:lnTo>
                      <a:pt x="5879" y="293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7" name="Полилиния: фигура 1986">
                <a:extLst>
                  <a:ext uri="{FF2B5EF4-FFF2-40B4-BE49-F238E27FC236}">
                    <a16:creationId xmlns:a16="http://schemas.microsoft.com/office/drawing/2014/main" id="{099DB17F-1D4F-BFC1-AAD7-1F5C6C8B6D48}"/>
                  </a:ext>
                </a:extLst>
              </p:cNvPr>
              <p:cNvSpPr/>
              <p:nvPr/>
            </p:nvSpPr>
            <p:spPr>
              <a:xfrm>
                <a:off x="8092153" y="3836658"/>
                <a:ext cx="23516" cy="180290"/>
              </a:xfrm>
              <a:custGeom>
                <a:avLst/>
                <a:gdLst>
                  <a:gd name="connsiteX0" fmla="*/ 5879 w 23516"/>
                  <a:gd name="connsiteY0" fmla="*/ 5879 h 180290"/>
                  <a:gd name="connsiteX1" fmla="*/ 21556 w 23516"/>
                  <a:gd name="connsiteY1" fmla="*/ 5879 h 180290"/>
                  <a:gd name="connsiteX2" fmla="*/ 21556 w 23516"/>
                  <a:gd name="connsiteY2" fmla="*/ 178331 h 180290"/>
                  <a:gd name="connsiteX3" fmla="*/ 5879 w 23516"/>
                  <a:gd name="connsiteY3" fmla="*/ 178331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180290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178331"/>
                    </a:lnTo>
                    <a:lnTo>
                      <a:pt x="5879" y="1783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8" name="Полилиния: фигура 1987">
                <a:extLst>
                  <a:ext uri="{FF2B5EF4-FFF2-40B4-BE49-F238E27FC236}">
                    <a16:creationId xmlns:a16="http://schemas.microsoft.com/office/drawing/2014/main" id="{75D44E00-E922-A9D7-9A5F-100285E7F62F}"/>
                  </a:ext>
                </a:extLst>
              </p:cNvPr>
              <p:cNvSpPr/>
              <p:nvPr/>
            </p:nvSpPr>
            <p:spPr>
              <a:xfrm>
                <a:off x="8233250" y="3836658"/>
                <a:ext cx="23516" cy="180290"/>
              </a:xfrm>
              <a:custGeom>
                <a:avLst/>
                <a:gdLst>
                  <a:gd name="connsiteX0" fmla="*/ 5879 w 23516"/>
                  <a:gd name="connsiteY0" fmla="*/ 5879 h 180290"/>
                  <a:gd name="connsiteX1" fmla="*/ 21556 w 23516"/>
                  <a:gd name="connsiteY1" fmla="*/ 5879 h 180290"/>
                  <a:gd name="connsiteX2" fmla="*/ 21556 w 23516"/>
                  <a:gd name="connsiteY2" fmla="*/ 178331 h 180290"/>
                  <a:gd name="connsiteX3" fmla="*/ 5879 w 23516"/>
                  <a:gd name="connsiteY3" fmla="*/ 178331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180290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178331"/>
                    </a:lnTo>
                    <a:lnTo>
                      <a:pt x="5879" y="1783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9" name="Полилиния: фигура 1988">
                <a:extLst>
                  <a:ext uri="{FF2B5EF4-FFF2-40B4-BE49-F238E27FC236}">
                    <a16:creationId xmlns:a16="http://schemas.microsoft.com/office/drawing/2014/main" id="{49CF3E22-02AD-19B7-8EEF-F85537E7DEE6}"/>
                  </a:ext>
                </a:extLst>
              </p:cNvPr>
              <p:cNvSpPr/>
              <p:nvPr/>
            </p:nvSpPr>
            <p:spPr>
              <a:xfrm>
                <a:off x="8092153" y="4001271"/>
                <a:ext cx="164613" cy="23516"/>
              </a:xfrm>
              <a:custGeom>
                <a:avLst/>
                <a:gdLst>
                  <a:gd name="connsiteX0" fmla="*/ 5879 w 164613"/>
                  <a:gd name="connsiteY0" fmla="*/ 5879 h 23516"/>
                  <a:gd name="connsiteX1" fmla="*/ 162653 w 164613"/>
                  <a:gd name="connsiteY1" fmla="*/ 5879 h 23516"/>
                  <a:gd name="connsiteX2" fmla="*/ 162653 w 164613"/>
                  <a:gd name="connsiteY2" fmla="*/ 21556 h 23516"/>
                  <a:gd name="connsiteX3" fmla="*/ 5879 w 164613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613" h="23516">
                    <a:moveTo>
                      <a:pt x="5879" y="5879"/>
                    </a:moveTo>
                    <a:lnTo>
                      <a:pt x="162653" y="5879"/>
                    </a:lnTo>
                    <a:lnTo>
                      <a:pt x="162653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0" name="Полилиния: фигура 1989">
                <a:extLst>
                  <a:ext uri="{FF2B5EF4-FFF2-40B4-BE49-F238E27FC236}">
                    <a16:creationId xmlns:a16="http://schemas.microsoft.com/office/drawing/2014/main" id="{0FA32100-B95C-F980-8EBA-8BA3C669F750}"/>
                  </a:ext>
                </a:extLst>
              </p:cNvPr>
              <p:cNvSpPr/>
              <p:nvPr/>
            </p:nvSpPr>
            <p:spPr>
              <a:xfrm>
                <a:off x="8162701" y="3922884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21556 w 23516"/>
                  <a:gd name="connsiteY1" fmla="*/ 5879 h 39193"/>
                  <a:gd name="connsiteX2" fmla="*/ 21556 w 23516"/>
                  <a:gd name="connsiteY2" fmla="*/ 37234 h 39193"/>
                  <a:gd name="connsiteX3" fmla="*/ 5879 w 23516"/>
                  <a:gd name="connsiteY3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1" name="Полилиния: фигура 1990">
                <a:extLst>
                  <a:ext uri="{FF2B5EF4-FFF2-40B4-BE49-F238E27FC236}">
                    <a16:creationId xmlns:a16="http://schemas.microsoft.com/office/drawing/2014/main" id="{0A25EFB9-E93F-32DC-40E6-ADA0932CCC11}"/>
                  </a:ext>
                </a:extLst>
              </p:cNvPr>
              <p:cNvSpPr/>
              <p:nvPr/>
            </p:nvSpPr>
            <p:spPr>
              <a:xfrm>
                <a:off x="8045121" y="3789626"/>
                <a:ext cx="258678" cy="78387"/>
              </a:xfrm>
              <a:custGeom>
                <a:avLst/>
                <a:gdLst>
                  <a:gd name="connsiteX0" fmla="*/ 5879 w 258677"/>
                  <a:gd name="connsiteY0" fmla="*/ 5879 h 78387"/>
                  <a:gd name="connsiteX1" fmla="*/ 5879 w 258677"/>
                  <a:gd name="connsiteY1" fmla="*/ 76427 h 78387"/>
                  <a:gd name="connsiteX2" fmla="*/ 60750 w 258677"/>
                  <a:gd name="connsiteY2" fmla="*/ 76427 h 78387"/>
                  <a:gd name="connsiteX3" fmla="*/ 60750 w 258677"/>
                  <a:gd name="connsiteY3" fmla="*/ 64669 h 78387"/>
                  <a:gd name="connsiteX4" fmla="*/ 17637 w 258677"/>
                  <a:gd name="connsiteY4" fmla="*/ 64669 h 78387"/>
                  <a:gd name="connsiteX5" fmla="*/ 17637 w 258677"/>
                  <a:gd name="connsiteY5" fmla="*/ 17637 h 78387"/>
                  <a:gd name="connsiteX6" fmla="*/ 244960 w 258677"/>
                  <a:gd name="connsiteY6" fmla="*/ 17637 h 78387"/>
                  <a:gd name="connsiteX7" fmla="*/ 244960 w 258677"/>
                  <a:gd name="connsiteY7" fmla="*/ 64669 h 78387"/>
                  <a:gd name="connsiteX8" fmla="*/ 201847 w 258677"/>
                  <a:gd name="connsiteY8" fmla="*/ 64669 h 78387"/>
                  <a:gd name="connsiteX9" fmla="*/ 201847 w 258677"/>
                  <a:gd name="connsiteY9" fmla="*/ 76427 h 78387"/>
                  <a:gd name="connsiteX10" fmla="*/ 256718 w 258677"/>
                  <a:gd name="connsiteY10" fmla="*/ 76427 h 78387"/>
                  <a:gd name="connsiteX11" fmla="*/ 256718 w 258677"/>
                  <a:gd name="connsiteY11" fmla="*/ 5879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8677" h="78387">
                    <a:moveTo>
                      <a:pt x="5879" y="5879"/>
                    </a:moveTo>
                    <a:lnTo>
                      <a:pt x="5879" y="76427"/>
                    </a:lnTo>
                    <a:lnTo>
                      <a:pt x="60750" y="76427"/>
                    </a:lnTo>
                    <a:lnTo>
                      <a:pt x="60750" y="64669"/>
                    </a:lnTo>
                    <a:lnTo>
                      <a:pt x="17637" y="64669"/>
                    </a:lnTo>
                    <a:lnTo>
                      <a:pt x="17637" y="17637"/>
                    </a:lnTo>
                    <a:lnTo>
                      <a:pt x="244960" y="17637"/>
                    </a:lnTo>
                    <a:lnTo>
                      <a:pt x="244960" y="64669"/>
                    </a:lnTo>
                    <a:lnTo>
                      <a:pt x="201847" y="64669"/>
                    </a:lnTo>
                    <a:lnTo>
                      <a:pt x="201847" y="76427"/>
                    </a:lnTo>
                    <a:lnTo>
                      <a:pt x="256718" y="76427"/>
                    </a:lnTo>
                    <a:lnTo>
                      <a:pt x="25671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2" name="Полилиния: фигура 1991">
                <a:extLst>
                  <a:ext uri="{FF2B5EF4-FFF2-40B4-BE49-F238E27FC236}">
                    <a16:creationId xmlns:a16="http://schemas.microsoft.com/office/drawing/2014/main" id="{93BFD0B6-5787-6454-8B4D-5E246D6CD5BB}"/>
                  </a:ext>
                </a:extLst>
              </p:cNvPr>
              <p:cNvSpPr/>
              <p:nvPr/>
            </p:nvSpPr>
            <p:spPr>
              <a:xfrm>
                <a:off x="8131346" y="3828819"/>
                <a:ext cx="86226" cy="54871"/>
              </a:xfrm>
              <a:custGeom>
                <a:avLst/>
                <a:gdLst>
                  <a:gd name="connsiteX0" fmla="*/ 5879 w 86225"/>
                  <a:gd name="connsiteY0" fmla="*/ 13718 h 54870"/>
                  <a:gd name="connsiteX1" fmla="*/ 45073 w 86225"/>
                  <a:gd name="connsiteY1" fmla="*/ 52911 h 54870"/>
                  <a:gd name="connsiteX2" fmla="*/ 84266 w 86225"/>
                  <a:gd name="connsiteY2" fmla="*/ 13718 h 54870"/>
                  <a:gd name="connsiteX3" fmla="*/ 83482 w 86225"/>
                  <a:gd name="connsiteY3" fmla="*/ 5879 h 54870"/>
                  <a:gd name="connsiteX4" fmla="*/ 6663 w 86225"/>
                  <a:gd name="connsiteY4" fmla="*/ 5879 h 54870"/>
                  <a:gd name="connsiteX5" fmla="*/ 5879 w 86225"/>
                  <a:gd name="connsiteY5" fmla="*/ 13718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225" h="54870">
                    <a:moveTo>
                      <a:pt x="5879" y="13718"/>
                    </a:moveTo>
                    <a:cubicBezTo>
                      <a:pt x="5879" y="35666"/>
                      <a:pt x="23124" y="52911"/>
                      <a:pt x="45073" y="52911"/>
                    </a:cubicBezTo>
                    <a:cubicBezTo>
                      <a:pt x="67021" y="52911"/>
                      <a:pt x="84266" y="35666"/>
                      <a:pt x="84266" y="13718"/>
                    </a:cubicBezTo>
                    <a:cubicBezTo>
                      <a:pt x="84266" y="11366"/>
                      <a:pt x="84266" y="8231"/>
                      <a:pt x="83482" y="5879"/>
                    </a:cubicBezTo>
                    <a:lnTo>
                      <a:pt x="6663" y="5879"/>
                    </a:lnTo>
                    <a:cubicBezTo>
                      <a:pt x="6663" y="8231"/>
                      <a:pt x="5879" y="11366"/>
                      <a:pt x="5879" y="1371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3" name="Полилиния: фигура 1992">
                <a:extLst>
                  <a:ext uri="{FF2B5EF4-FFF2-40B4-BE49-F238E27FC236}">
                    <a16:creationId xmlns:a16="http://schemas.microsoft.com/office/drawing/2014/main" id="{8ABCCE3F-21E9-F2A4-01D2-73EC88208127}"/>
                  </a:ext>
                </a:extLst>
              </p:cNvPr>
              <p:cNvSpPr/>
              <p:nvPr/>
            </p:nvSpPr>
            <p:spPr>
              <a:xfrm>
                <a:off x="8092153" y="3973835"/>
                <a:ext cx="54871" cy="54871"/>
              </a:xfrm>
              <a:custGeom>
                <a:avLst/>
                <a:gdLst>
                  <a:gd name="connsiteX0" fmla="*/ 5879 w 54871"/>
                  <a:gd name="connsiteY0" fmla="*/ 5879 h 54870"/>
                  <a:gd name="connsiteX1" fmla="*/ 5879 w 54871"/>
                  <a:gd name="connsiteY1" fmla="*/ 48992 h 54870"/>
                  <a:gd name="connsiteX2" fmla="*/ 48992 w 54871"/>
                  <a:gd name="connsiteY2" fmla="*/ 48992 h 54870"/>
                  <a:gd name="connsiteX3" fmla="*/ 5879 w 54871"/>
                  <a:gd name="connsiteY3" fmla="*/ 5879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54870">
                    <a:moveTo>
                      <a:pt x="5879" y="5879"/>
                    </a:moveTo>
                    <a:lnTo>
                      <a:pt x="5879" y="48992"/>
                    </a:lnTo>
                    <a:lnTo>
                      <a:pt x="48992" y="48992"/>
                    </a:lnTo>
                    <a:cubicBezTo>
                      <a:pt x="48992" y="25476"/>
                      <a:pt x="29395" y="5879"/>
                      <a:pt x="587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4" name="Полилиния: фигура 1993">
                <a:extLst>
                  <a:ext uri="{FF2B5EF4-FFF2-40B4-BE49-F238E27FC236}">
                    <a16:creationId xmlns:a16="http://schemas.microsoft.com/office/drawing/2014/main" id="{6AA581D0-8F8A-2F38-3F9E-5EE08E30CEF6}"/>
                  </a:ext>
                </a:extLst>
              </p:cNvPr>
              <p:cNvSpPr/>
              <p:nvPr/>
            </p:nvSpPr>
            <p:spPr>
              <a:xfrm>
                <a:off x="8205814" y="3973835"/>
                <a:ext cx="54871" cy="54871"/>
              </a:xfrm>
              <a:custGeom>
                <a:avLst/>
                <a:gdLst>
                  <a:gd name="connsiteX0" fmla="*/ 48992 w 54871"/>
                  <a:gd name="connsiteY0" fmla="*/ 5879 h 54870"/>
                  <a:gd name="connsiteX1" fmla="*/ 5879 w 54871"/>
                  <a:gd name="connsiteY1" fmla="*/ 48992 h 54870"/>
                  <a:gd name="connsiteX2" fmla="*/ 48992 w 54871"/>
                  <a:gd name="connsiteY2" fmla="*/ 48992 h 54870"/>
                  <a:gd name="connsiteX3" fmla="*/ 48992 w 54871"/>
                  <a:gd name="connsiteY3" fmla="*/ 5879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54870">
                    <a:moveTo>
                      <a:pt x="48992" y="5879"/>
                    </a:moveTo>
                    <a:cubicBezTo>
                      <a:pt x="25476" y="5879"/>
                      <a:pt x="5879" y="25476"/>
                      <a:pt x="5879" y="48992"/>
                    </a:cubicBezTo>
                    <a:lnTo>
                      <a:pt x="48992" y="48992"/>
                    </a:lnTo>
                    <a:lnTo>
                      <a:pt x="48992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995" name="Группа 1994">
            <a:extLst>
              <a:ext uri="{FF2B5EF4-FFF2-40B4-BE49-F238E27FC236}">
                <a16:creationId xmlns:a16="http://schemas.microsoft.com/office/drawing/2014/main" id="{4EF1A485-BD96-568C-151A-9EC1A6A022E0}"/>
              </a:ext>
            </a:extLst>
          </p:cNvPr>
          <p:cNvGrpSpPr>
            <a:grpSpLocks noChangeAspect="1"/>
          </p:cNvGrpSpPr>
          <p:nvPr/>
        </p:nvGrpSpPr>
        <p:grpSpPr>
          <a:xfrm>
            <a:off x="2231944" y="4124151"/>
            <a:ext cx="291621" cy="322043"/>
            <a:chOff x="5072223" y="1044017"/>
            <a:chExt cx="441325" cy="487363"/>
          </a:xfrm>
          <a:solidFill>
            <a:schemeClr val="tx1"/>
          </a:solidFill>
        </p:grpSpPr>
        <p:sp>
          <p:nvSpPr>
            <p:cNvPr id="1996" name="Freeform 33">
              <a:extLst>
                <a:ext uri="{FF2B5EF4-FFF2-40B4-BE49-F238E27FC236}">
                  <a16:creationId xmlns:a16="http://schemas.microsoft.com/office/drawing/2014/main" id="{178C9760-8BC5-B3F0-18D5-6F50E56095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97" name="Рисунок 49">
              <a:extLst>
                <a:ext uri="{FF2B5EF4-FFF2-40B4-BE49-F238E27FC236}">
                  <a16:creationId xmlns:a16="http://schemas.microsoft.com/office/drawing/2014/main" id="{75FD19AC-AA5A-24DD-7266-CBFA4FCA0E16}"/>
                </a:ext>
              </a:extLst>
            </p:cNvPr>
            <p:cNvGrpSpPr/>
            <p:nvPr/>
          </p:nvGrpSpPr>
          <p:grpSpPr>
            <a:xfrm>
              <a:off x="5153748" y="1127652"/>
              <a:ext cx="276706" cy="307278"/>
              <a:chOff x="5153748" y="1127652"/>
              <a:chExt cx="276706" cy="307278"/>
            </a:xfrm>
            <a:grpFill/>
          </p:grpSpPr>
          <p:sp>
            <p:nvSpPr>
              <p:cNvPr id="1998" name="Полилиния: фигура 1997">
                <a:extLst>
                  <a:ext uri="{FF2B5EF4-FFF2-40B4-BE49-F238E27FC236}">
                    <a16:creationId xmlns:a16="http://schemas.microsoft.com/office/drawing/2014/main" id="{AC27C139-76BD-CC9B-F885-429E30252254}"/>
                  </a:ext>
                </a:extLst>
              </p:cNvPr>
              <p:cNvSpPr/>
              <p:nvPr/>
            </p:nvSpPr>
            <p:spPr>
              <a:xfrm>
                <a:off x="5220377" y="1204471"/>
                <a:ext cx="141097" cy="156774"/>
              </a:xfrm>
              <a:custGeom>
                <a:avLst/>
                <a:gdLst>
                  <a:gd name="connsiteX0" fmla="*/ 5879 w 141096"/>
                  <a:gd name="connsiteY0" fmla="*/ 119540 h 156774"/>
                  <a:gd name="connsiteX1" fmla="*/ 5879 w 141096"/>
                  <a:gd name="connsiteY1" fmla="*/ 44289 h 156774"/>
                  <a:gd name="connsiteX2" fmla="*/ 72508 w 141096"/>
                  <a:gd name="connsiteY2" fmla="*/ 5879 h 156774"/>
                  <a:gd name="connsiteX3" fmla="*/ 139137 w 141096"/>
                  <a:gd name="connsiteY3" fmla="*/ 44289 h 156774"/>
                  <a:gd name="connsiteX4" fmla="*/ 139137 w 141096"/>
                  <a:gd name="connsiteY4" fmla="*/ 119540 h 156774"/>
                  <a:gd name="connsiteX5" fmla="*/ 72508 w 141096"/>
                  <a:gd name="connsiteY5" fmla="*/ 157950 h 15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096" h="156774">
                    <a:moveTo>
                      <a:pt x="5879" y="119540"/>
                    </a:moveTo>
                    <a:lnTo>
                      <a:pt x="5879" y="44289"/>
                    </a:lnTo>
                    <a:lnTo>
                      <a:pt x="72508" y="5879"/>
                    </a:lnTo>
                    <a:lnTo>
                      <a:pt x="139137" y="44289"/>
                    </a:lnTo>
                    <a:lnTo>
                      <a:pt x="139137" y="119540"/>
                    </a:lnTo>
                    <a:lnTo>
                      <a:pt x="72508" y="1579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9" name="Полилиния: фигура 1998">
                <a:extLst>
                  <a:ext uri="{FF2B5EF4-FFF2-40B4-BE49-F238E27FC236}">
                    <a16:creationId xmlns:a16="http://schemas.microsoft.com/office/drawing/2014/main" id="{4C1E9543-7881-AC35-9B30-50E02A1950B2}"/>
                  </a:ext>
                </a:extLst>
              </p:cNvPr>
              <p:cNvSpPr/>
              <p:nvPr/>
            </p:nvSpPr>
            <p:spPr>
              <a:xfrm>
                <a:off x="5297196" y="1215446"/>
                <a:ext cx="133258" cy="219484"/>
              </a:xfrm>
              <a:custGeom>
                <a:avLst/>
                <a:gdLst>
                  <a:gd name="connsiteX0" fmla="*/ 81915 w 133258"/>
                  <a:gd name="connsiteY0" fmla="*/ 32531 h 219483"/>
                  <a:gd name="connsiteX1" fmla="*/ 81915 w 133258"/>
                  <a:gd name="connsiteY1" fmla="*/ 120324 h 219483"/>
                  <a:gd name="connsiteX2" fmla="*/ 5879 w 133258"/>
                  <a:gd name="connsiteY2" fmla="*/ 164221 h 219483"/>
                  <a:gd name="connsiteX3" fmla="*/ 5879 w 133258"/>
                  <a:gd name="connsiteY3" fmla="*/ 218308 h 219483"/>
                  <a:gd name="connsiteX4" fmla="*/ 128947 w 133258"/>
                  <a:gd name="connsiteY4" fmla="*/ 147760 h 219483"/>
                  <a:gd name="connsiteX5" fmla="*/ 128947 w 133258"/>
                  <a:gd name="connsiteY5" fmla="*/ 5879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258" h="219483">
                    <a:moveTo>
                      <a:pt x="81915" y="32531"/>
                    </a:moveTo>
                    <a:lnTo>
                      <a:pt x="81915" y="120324"/>
                    </a:lnTo>
                    <a:lnTo>
                      <a:pt x="5879" y="164221"/>
                    </a:lnTo>
                    <a:lnTo>
                      <a:pt x="5879" y="218308"/>
                    </a:lnTo>
                    <a:lnTo>
                      <a:pt x="128947" y="147760"/>
                    </a:lnTo>
                    <a:lnTo>
                      <a:pt x="128947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0" name="Полилиния: фигура 1999">
                <a:extLst>
                  <a:ext uri="{FF2B5EF4-FFF2-40B4-BE49-F238E27FC236}">
                    <a16:creationId xmlns:a16="http://schemas.microsoft.com/office/drawing/2014/main" id="{E1DDF5A9-D02A-C069-B900-3DED5A6A5CFF}"/>
                  </a:ext>
                </a:extLst>
              </p:cNvPr>
              <p:cNvSpPr/>
              <p:nvPr/>
            </p:nvSpPr>
            <p:spPr>
              <a:xfrm>
                <a:off x="5163938" y="1127652"/>
                <a:ext cx="250839" cy="109742"/>
              </a:xfrm>
              <a:custGeom>
                <a:avLst/>
                <a:gdLst>
                  <a:gd name="connsiteX0" fmla="*/ 52911 w 250838"/>
                  <a:gd name="connsiteY0" fmla="*/ 103863 h 109741"/>
                  <a:gd name="connsiteX1" fmla="*/ 128947 w 250838"/>
                  <a:gd name="connsiteY1" fmla="*/ 59966 h 109741"/>
                  <a:gd name="connsiteX2" fmla="*/ 204982 w 250838"/>
                  <a:gd name="connsiteY2" fmla="*/ 103863 h 109741"/>
                  <a:gd name="connsiteX3" fmla="*/ 252015 w 250838"/>
                  <a:gd name="connsiteY3" fmla="*/ 76427 h 109741"/>
                  <a:gd name="connsiteX4" fmla="*/ 128947 w 250838"/>
                  <a:gd name="connsiteY4" fmla="*/ 5879 h 109741"/>
                  <a:gd name="connsiteX5" fmla="*/ 5879 w 250838"/>
                  <a:gd name="connsiteY5" fmla="*/ 76427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838" h="109741">
                    <a:moveTo>
                      <a:pt x="52911" y="103863"/>
                    </a:moveTo>
                    <a:lnTo>
                      <a:pt x="128947" y="59966"/>
                    </a:lnTo>
                    <a:lnTo>
                      <a:pt x="204982" y="103863"/>
                    </a:lnTo>
                    <a:lnTo>
                      <a:pt x="252015" y="76427"/>
                    </a:lnTo>
                    <a:lnTo>
                      <a:pt x="128947" y="5879"/>
                    </a:lnTo>
                    <a:lnTo>
                      <a:pt x="5879" y="764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1" name="Полилиния: фигура 2000">
                <a:extLst>
                  <a:ext uri="{FF2B5EF4-FFF2-40B4-BE49-F238E27FC236}">
                    <a16:creationId xmlns:a16="http://schemas.microsoft.com/office/drawing/2014/main" id="{86526DDA-3DF4-AE5D-B2C3-FA1F74D8100D}"/>
                  </a:ext>
                </a:extLst>
              </p:cNvPr>
              <p:cNvSpPr/>
              <p:nvPr/>
            </p:nvSpPr>
            <p:spPr>
              <a:xfrm>
                <a:off x="5153748" y="1215446"/>
                <a:ext cx="133258" cy="219484"/>
              </a:xfrm>
              <a:custGeom>
                <a:avLst/>
                <a:gdLst>
                  <a:gd name="connsiteX0" fmla="*/ 129731 w 133258"/>
                  <a:gd name="connsiteY0" fmla="*/ 164221 h 219483"/>
                  <a:gd name="connsiteX1" fmla="*/ 52911 w 133258"/>
                  <a:gd name="connsiteY1" fmla="*/ 120324 h 219483"/>
                  <a:gd name="connsiteX2" fmla="*/ 52911 w 133258"/>
                  <a:gd name="connsiteY2" fmla="*/ 32531 h 219483"/>
                  <a:gd name="connsiteX3" fmla="*/ 5879 w 133258"/>
                  <a:gd name="connsiteY3" fmla="*/ 5879 h 219483"/>
                  <a:gd name="connsiteX4" fmla="*/ 5879 w 133258"/>
                  <a:gd name="connsiteY4" fmla="*/ 147760 h 219483"/>
                  <a:gd name="connsiteX5" fmla="*/ 129731 w 133258"/>
                  <a:gd name="connsiteY5" fmla="*/ 218308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258" h="219483">
                    <a:moveTo>
                      <a:pt x="129731" y="164221"/>
                    </a:moveTo>
                    <a:lnTo>
                      <a:pt x="52911" y="120324"/>
                    </a:lnTo>
                    <a:lnTo>
                      <a:pt x="52911" y="32531"/>
                    </a:lnTo>
                    <a:lnTo>
                      <a:pt x="5879" y="5879"/>
                    </a:lnTo>
                    <a:lnTo>
                      <a:pt x="5879" y="147760"/>
                    </a:lnTo>
                    <a:lnTo>
                      <a:pt x="129731" y="218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2002" name="Группа 2001">
            <a:extLst>
              <a:ext uri="{FF2B5EF4-FFF2-40B4-BE49-F238E27FC236}">
                <a16:creationId xmlns:a16="http://schemas.microsoft.com/office/drawing/2014/main" id="{C50AE28B-1D3E-FA65-0AE0-A9ACB0D67558}"/>
              </a:ext>
            </a:extLst>
          </p:cNvPr>
          <p:cNvGrpSpPr>
            <a:grpSpLocks noChangeAspect="1"/>
          </p:cNvGrpSpPr>
          <p:nvPr/>
        </p:nvGrpSpPr>
        <p:grpSpPr>
          <a:xfrm>
            <a:off x="3333323" y="4124151"/>
            <a:ext cx="291621" cy="322043"/>
            <a:chOff x="5072223" y="1211657"/>
            <a:chExt cx="441325" cy="487363"/>
          </a:xfrm>
          <a:solidFill>
            <a:schemeClr val="tx1"/>
          </a:solidFill>
        </p:grpSpPr>
        <p:sp>
          <p:nvSpPr>
            <p:cNvPr id="2003" name="Freeform 33">
              <a:extLst>
                <a:ext uri="{FF2B5EF4-FFF2-40B4-BE49-F238E27FC236}">
                  <a16:creationId xmlns:a16="http://schemas.microsoft.com/office/drawing/2014/main" id="{571A5DFC-B30F-3EC2-BD19-1610491276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21165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004" name="Рисунок 474">
              <a:extLst>
                <a:ext uri="{FF2B5EF4-FFF2-40B4-BE49-F238E27FC236}">
                  <a16:creationId xmlns:a16="http://schemas.microsoft.com/office/drawing/2014/main" id="{67CB2E49-EE87-CCC4-DFD6-2D4191DEAC4C}"/>
                </a:ext>
              </a:extLst>
            </p:cNvPr>
            <p:cNvGrpSpPr/>
            <p:nvPr/>
          </p:nvGrpSpPr>
          <p:grpSpPr>
            <a:xfrm>
              <a:off x="5137717" y="1322728"/>
              <a:ext cx="305710" cy="227322"/>
              <a:chOff x="5137717" y="1322728"/>
              <a:chExt cx="305710" cy="227322"/>
            </a:xfrm>
            <a:grpFill/>
          </p:grpSpPr>
          <p:sp>
            <p:nvSpPr>
              <p:cNvPr id="2005" name="Полилиния: фигура 2004">
                <a:extLst>
                  <a:ext uri="{FF2B5EF4-FFF2-40B4-BE49-F238E27FC236}">
                    <a16:creationId xmlns:a16="http://schemas.microsoft.com/office/drawing/2014/main" id="{1EC3871F-F650-3892-6055-455B2BB7C73A}"/>
                  </a:ext>
                </a:extLst>
              </p:cNvPr>
              <p:cNvSpPr/>
              <p:nvPr/>
            </p:nvSpPr>
            <p:spPr>
              <a:xfrm>
                <a:off x="5189022" y="1455986"/>
                <a:ext cx="39194" cy="47032"/>
              </a:xfrm>
              <a:custGeom>
                <a:avLst/>
                <a:gdLst>
                  <a:gd name="connsiteX0" fmla="*/ 40369 w 39193"/>
                  <a:gd name="connsiteY0" fmla="*/ 5879 h 47032"/>
                  <a:gd name="connsiteX1" fmla="*/ 40369 w 39193"/>
                  <a:gd name="connsiteY1" fmla="*/ 45073 h 47032"/>
                  <a:gd name="connsiteX2" fmla="*/ 31747 w 39193"/>
                  <a:gd name="connsiteY2" fmla="*/ 45073 h 47032"/>
                  <a:gd name="connsiteX3" fmla="*/ 31747 w 39193"/>
                  <a:gd name="connsiteY3" fmla="*/ 29395 h 47032"/>
                  <a:gd name="connsiteX4" fmla="*/ 14502 w 39193"/>
                  <a:gd name="connsiteY4" fmla="*/ 29395 h 47032"/>
                  <a:gd name="connsiteX5" fmla="*/ 14502 w 39193"/>
                  <a:gd name="connsiteY5" fmla="*/ 45073 h 47032"/>
                  <a:gd name="connsiteX6" fmla="*/ 5879 w 39193"/>
                  <a:gd name="connsiteY6" fmla="*/ 45073 h 47032"/>
                  <a:gd name="connsiteX7" fmla="*/ 5879 w 39193"/>
                  <a:gd name="connsiteY7" fmla="*/ 5879 h 47032"/>
                  <a:gd name="connsiteX8" fmla="*/ 14502 w 39193"/>
                  <a:gd name="connsiteY8" fmla="*/ 5879 h 47032"/>
                  <a:gd name="connsiteX9" fmla="*/ 14502 w 39193"/>
                  <a:gd name="connsiteY9" fmla="*/ 21556 h 47032"/>
                  <a:gd name="connsiteX10" fmla="*/ 31747 w 39193"/>
                  <a:gd name="connsiteY10" fmla="*/ 21556 h 47032"/>
                  <a:gd name="connsiteX11" fmla="*/ 31747 w 39193"/>
                  <a:gd name="connsiteY11" fmla="*/ 5879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47032">
                    <a:moveTo>
                      <a:pt x="40369" y="5879"/>
                    </a:moveTo>
                    <a:lnTo>
                      <a:pt x="40369" y="45073"/>
                    </a:lnTo>
                    <a:lnTo>
                      <a:pt x="31747" y="45073"/>
                    </a:lnTo>
                    <a:lnTo>
                      <a:pt x="31747" y="29395"/>
                    </a:lnTo>
                    <a:lnTo>
                      <a:pt x="14502" y="29395"/>
                    </a:lnTo>
                    <a:lnTo>
                      <a:pt x="14502" y="45073"/>
                    </a:lnTo>
                    <a:lnTo>
                      <a:pt x="5879" y="45073"/>
                    </a:lnTo>
                    <a:lnTo>
                      <a:pt x="5879" y="5879"/>
                    </a:lnTo>
                    <a:lnTo>
                      <a:pt x="14502" y="5879"/>
                    </a:lnTo>
                    <a:lnTo>
                      <a:pt x="14502" y="21556"/>
                    </a:lnTo>
                    <a:lnTo>
                      <a:pt x="31747" y="21556"/>
                    </a:lnTo>
                    <a:lnTo>
                      <a:pt x="31747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6" name="Полилиния: фигура 2005">
                <a:extLst>
                  <a:ext uri="{FF2B5EF4-FFF2-40B4-BE49-F238E27FC236}">
                    <a16:creationId xmlns:a16="http://schemas.microsoft.com/office/drawing/2014/main" id="{0F01FD3A-C6FD-4217-023B-5BCB96BE2770}"/>
                  </a:ext>
                </a:extLst>
              </p:cNvPr>
              <p:cNvSpPr/>
              <p:nvPr/>
            </p:nvSpPr>
            <p:spPr>
              <a:xfrm>
                <a:off x="5226648" y="1455986"/>
                <a:ext cx="47032" cy="47032"/>
              </a:xfrm>
              <a:custGeom>
                <a:avLst/>
                <a:gdLst>
                  <a:gd name="connsiteX0" fmla="*/ 28611 w 47032"/>
                  <a:gd name="connsiteY0" fmla="*/ 30963 h 47032"/>
                  <a:gd name="connsiteX1" fmla="*/ 28611 w 47032"/>
                  <a:gd name="connsiteY1" fmla="*/ 45073 h 47032"/>
                  <a:gd name="connsiteX2" fmla="*/ 19989 w 47032"/>
                  <a:gd name="connsiteY2" fmla="*/ 45073 h 47032"/>
                  <a:gd name="connsiteX3" fmla="*/ 19989 w 47032"/>
                  <a:gd name="connsiteY3" fmla="*/ 31747 h 47032"/>
                  <a:gd name="connsiteX4" fmla="*/ 5879 w 47032"/>
                  <a:gd name="connsiteY4" fmla="*/ 5879 h 47032"/>
                  <a:gd name="connsiteX5" fmla="*/ 15285 w 47032"/>
                  <a:gd name="connsiteY5" fmla="*/ 5879 h 47032"/>
                  <a:gd name="connsiteX6" fmla="*/ 22340 w 47032"/>
                  <a:gd name="connsiteY6" fmla="*/ 18421 h 47032"/>
                  <a:gd name="connsiteX7" fmla="*/ 23908 w 47032"/>
                  <a:gd name="connsiteY7" fmla="*/ 23124 h 47032"/>
                  <a:gd name="connsiteX8" fmla="*/ 24692 w 47032"/>
                  <a:gd name="connsiteY8" fmla="*/ 23124 h 47032"/>
                  <a:gd name="connsiteX9" fmla="*/ 26260 w 47032"/>
                  <a:gd name="connsiteY9" fmla="*/ 18421 h 47032"/>
                  <a:gd name="connsiteX10" fmla="*/ 33315 w 47032"/>
                  <a:gd name="connsiteY10" fmla="*/ 5879 h 47032"/>
                  <a:gd name="connsiteX11" fmla="*/ 42721 w 47032"/>
                  <a:gd name="connsiteY11" fmla="*/ 5879 h 47032"/>
                  <a:gd name="connsiteX12" fmla="*/ 28611 w 47032"/>
                  <a:gd name="connsiteY12" fmla="*/ 3096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32" h="47032">
                    <a:moveTo>
                      <a:pt x="28611" y="30963"/>
                    </a:moveTo>
                    <a:lnTo>
                      <a:pt x="28611" y="45073"/>
                    </a:lnTo>
                    <a:lnTo>
                      <a:pt x="19989" y="45073"/>
                    </a:lnTo>
                    <a:lnTo>
                      <a:pt x="19989" y="31747"/>
                    </a:lnTo>
                    <a:lnTo>
                      <a:pt x="5879" y="5879"/>
                    </a:lnTo>
                    <a:lnTo>
                      <a:pt x="15285" y="5879"/>
                    </a:lnTo>
                    <a:lnTo>
                      <a:pt x="22340" y="18421"/>
                    </a:lnTo>
                    <a:cubicBezTo>
                      <a:pt x="23124" y="19205"/>
                      <a:pt x="23124" y="20773"/>
                      <a:pt x="23908" y="23124"/>
                    </a:cubicBezTo>
                    <a:lnTo>
                      <a:pt x="24692" y="23124"/>
                    </a:lnTo>
                    <a:cubicBezTo>
                      <a:pt x="25476" y="20773"/>
                      <a:pt x="25476" y="19989"/>
                      <a:pt x="26260" y="18421"/>
                    </a:cubicBezTo>
                    <a:lnTo>
                      <a:pt x="33315" y="5879"/>
                    </a:lnTo>
                    <a:lnTo>
                      <a:pt x="42721" y="5879"/>
                    </a:lnTo>
                    <a:lnTo>
                      <a:pt x="28611" y="30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7" name="Полилиния: фигура 2006">
                <a:extLst>
                  <a:ext uri="{FF2B5EF4-FFF2-40B4-BE49-F238E27FC236}">
                    <a16:creationId xmlns:a16="http://schemas.microsoft.com/office/drawing/2014/main" id="{B3FC594A-64DF-3CA6-11A2-1A4CBB6C22C4}"/>
                  </a:ext>
                </a:extLst>
              </p:cNvPr>
              <p:cNvSpPr/>
              <p:nvPr/>
            </p:nvSpPr>
            <p:spPr>
              <a:xfrm>
                <a:off x="5265841" y="1455986"/>
                <a:ext cx="39194" cy="47032"/>
              </a:xfrm>
              <a:custGeom>
                <a:avLst/>
                <a:gdLst>
                  <a:gd name="connsiteX0" fmla="*/ 5879 w 39193"/>
                  <a:gd name="connsiteY0" fmla="*/ 5879 h 47032"/>
                  <a:gd name="connsiteX1" fmla="*/ 23124 w 39193"/>
                  <a:gd name="connsiteY1" fmla="*/ 5879 h 47032"/>
                  <a:gd name="connsiteX2" fmla="*/ 36450 w 39193"/>
                  <a:gd name="connsiteY2" fmla="*/ 16069 h 47032"/>
                  <a:gd name="connsiteX3" fmla="*/ 32531 w 39193"/>
                  <a:gd name="connsiteY3" fmla="*/ 23124 h 47032"/>
                  <a:gd name="connsiteX4" fmla="*/ 32531 w 39193"/>
                  <a:gd name="connsiteY4" fmla="*/ 23908 h 47032"/>
                  <a:gd name="connsiteX5" fmla="*/ 39586 w 39193"/>
                  <a:gd name="connsiteY5" fmla="*/ 33315 h 47032"/>
                  <a:gd name="connsiteX6" fmla="*/ 26260 w 39193"/>
                  <a:gd name="connsiteY6" fmla="*/ 45073 h 47032"/>
                  <a:gd name="connsiteX7" fmla="*/ 6663 w 39193"/>
                  <a:gd name="connsiteY7" fmla="*/ 45073 h 47032"/>
                  <a:gd name="connsiteX8" fmla="*/ 6663 w 39193"/>
                  <a:gd name="connsiteY8" fmla="*/ 5879 h 47032"/>
                  <a:gd name="connsiteX9" fmla="*/ 23124 w 39193"/>
                  <a:gd name="connsiteY9" fmla="*/ 20773 h 47032"/>
                  <a:gd name="connsiteX10" fmla="*/ 27827 w 39193"/>
                  <a:gd name="connsiteY10" fmla="*/ 16853 h 47032"/>
                  <a:gd name="connsiteX11" fmla="*/ 23124 w 39193"/>
                  <a:gd name="connsiteY11" fmla="*/ 13718 h 47032"/>
                  <a:gd name="connsiteX12" fmla="*/ 14502 w 39193"/>
                  <a:gd name="connsiteY12" fmla="*/ 13718 h 47032"/>
                  <a:gd name="connsiteX13" fmla="*/ 14502 w 39193"/>
                  <a:gd name="connsiteY13" fmla="*/ 20773 h 47032"/>
                  <a:gd name="connsiteX14" fmla="*/ 23124 w 39193"/>
                  <a:gd name="connsiteY14" fmla="*/ 20773 h 47032"/>
                  <a:gd name="connsiteX15" fmla="*/ 25476 w 39193"/>
                  <a:gd name="connsiteY15" fmla="*/ 37234 h 47032"/>
                  <a:gd name="connsiteX16" fmla="*/ 30179 w 39193"/>
                  <a:gd name="connsiteY16" fmla="*/ 33315 h 47032"/>
                  <a:gd name="connsiteX17" fmla="*/ 25476 w 39193"/>
                  <a:gd name="connsiteY17" fmla="*/ 29395 h 47032"/>
                  <a:gd name="connsiteX18" fmla="*/ 15285 w 39193"/>
                  <a:gd name="connsiteY18" fmla="*/ 29395 h 47032"/>
                  <a:gd name="connsiteX19" fmla="*/ 15285 w 39193"/>
                  <a:gd name="connsiteY19" fmla="*/ 37234 h 47032"/>
                  <a:gd name="connsiteX20" fmla="*/ 25476 w 39193"/>
                  <a:gd name="connsiteY20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193" h="47032">
                    <a:moveTo>
                      <a:pt x="5879" y="5879"/>
                    </a:moveTo>
                    <a:lnTo>
                      <a:pt x="23124" y="5879"/>
                    </a:lnTo>
                    <a:cubicBezTo>
                      <a:pt x="31747" y="5879"/>
                      <a:pt x="36450" y="9798"/>
                      <a:pt x="36450" y="16069"/>
                    </a:cubicBezTo>
                    <a:cubicBezTo>
                      <a:pt x="36450" y="18421"/>
                      <a:pt x="35666" y="21556"/>
                      <a:pt x="32531" y="23124"/>
                    </a:cubicBezTo>
                    <a:lnTo>
                      <a:pt x="32531" y="23908"/>
                    </a:lnTo>
                    <a:cubicBezTo>
                      <a:pt x="37234" y="25476"/>
                      <a:pt x="39586" y="28611"/>
                      <a:pt x="39586" y="33315"/>
                    </a:cubicBezTo>
                    <a:cubicBezTo>
                      <a:pt x="39586" y="39585"/>
                      <a:pt x="35666" y="45073"/>
                      <a:pt x="26260" y="45073"/>
                    </a:cubicBezTo>
                    <a:lnTo>
                      <a:pt x="6663" y="45073"/>
                    </a:lnTo>
                    <a:lnTo>
                      <a:pt x="6663" y="5879"/>
                    </a:lnTo>
                    <a:close/>
                    <a:moveTo>
                      <a:pt x="23124" y="20773"/>
                    </a:moveTo>
                    <a:cubicBezTo>
                      <a:pt x="26260" y="20773"/>
                      <a:pt x="27827" y="19205"/>
                      <a:pt x="27827" y="16853"/>
                    </a:cubicBezTo>
                    <a:cubicBezTo>
                      <a:pt x="27827" y="14502"/>
                      <a:pt x="26260" y="13718"/>
                      <a:pt x="23124" y="13718"/>
                    </a:cubicBezTo>
                    <a:lnTo>
                      <a:pt x="14502" y="13718"/>
                    </a:lnTo>
                    <a:lnTo>
                      <a:pt x="14502" y="20773"/>
                    </a:lnTo>
                    <a:lnTo>
                      <a:pt x="23124" y="20773"/>
                    </a:lnTo>
                    <a:close/>
                    <a:moveTo>
                      <a:pt x="25476" y="37234"/>
                    </a:moveTo>
                    <a:cubicBezTo>
                      <a:pt x="28611" y="37234"/>
                      <a:pt x="30179" y="35666"/>
                      <a:pt x="30179" y="33315"/>
                    </a:cubicBezTo>
                    <a:cubicBezTo>
                      <a:pt x="30179" y="30179"/>
                      <a:pt x="27827" y="29395"/>
                      <a:pt x="25476" y="29395"/>
                    </a:cubicBezTo>
                    <a:lnTo>
                      <a:pt x="15285" y="29395"/>
                    </a:lnTo>
                    <a:lnTo>
                      <a:pt x="15285" y="37234"/>
                    </a:lnTo>
                    <a:lnTo>
                      <a:pt x="25476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8" name="Полилиния: фигура 2007">
                <a:extLst>
                  <a:ext uri="{FF2B5EF4-FFF2-40B4-BE49-F238E27FC236}">
                    <a16:creationId xmlns:a16="http://schemas.microsoft.com/office/drawing/2014/main" id="{DD0B8045-0990-D0F3-8C6C-5F9D63A86B95}"/>
                  </a:ext>
                </a:extLst>
              </p:cNvPr>
              <p:cNvSpPr/>
              <p:nvPr/>
            </p:nvSpPr>
            <p:spPr>
              <a:xfrm>
                <a:off x="5304251" y="1455986"/>
                <a:ext cx="39194" cy="47032"/>
              </a:xfrm>
              <a:custGeom>
                <a:avLst/>
                <a:gdLst>
                  <a:gd name="connsiteX0" fmla="*/ 5879 w 39193"/>
                  <a:gd name="connsiteY0" fmla="*/ 5879 h 47032"/>
                  <a:gd name="connsiteX1" fmla="*/ 23124 w 39193"/>
                  <a:gd name="connsiteY1" fmla="*/ 5879 h 47032"/>
                  <a:gd name="connsiteX2" fmla="*/ 36450 w 39193"/>
                  <a:gd name="connsiteY2" fmla="*/ 18421 h 47032"/>
                  <a:gd name="connsiteX3" fmla="*/ 25476 w 39193"/>
                  <a:gd name="connsiteY3" fmla="*/ 30179 h 47032"/>
                  <a:gd name="connsiteX4" fmla="*/ 25476 w 39193"/>
                  <a:gd name="connsiteY4" fmla="*/ 30963 h 47032"/>
                  <a:gd name="connsiteX5" fmla="*/ 36450 w 39193"/>
                  <a:gd name="connsiteY5" fmla="*/ 44289 h 47032"/>
                  <a:gd name="connsiteX6" fmla="*/ 26260 w 39193"/>
                  <a:gd name="connsiteY6" fmla="*/ 44289 h 47032"/>
                  <a:gd name="connsiteX7" fmla="*/ 16069 w 39193"/>
                  <a:gd name="connsiteY7" fmla="*/ 30179 h 47032"/>
                  <a:gd name="connsiteX8" fmla="*/ 15285 w 39193"/>
                  <a:gd name="connsiteY8" fmla="*/ 30179 h 47032"/>
                  <a:gd name="connsiteX9" fmla="*/ 15285 w 39193"/>
                  <a:gd name="connsiteY9" fmla="*/ 45073 h 47032"/>
                  <a:gd name="connsiteX10" fmla="*/ 6663 w 39193"/>
                  <a:gd name="connsiteY10" fmla="*/ 45073 h 47032"/>
                  <a:gd name="connsiteX11" fmla="*/ 6663 w 39193"/>
                  <a:gd name="connsiteY11" fmla="*/ 5879 h 47032"/>
                  <a:gd name="connsiteX12" fmla="*/ 22340 w 39193"/>
                  <a:gd name="connsiteY12" fmla="*/ 23124 h 47032"/>
                  <a:gd name="connsiteX13" fmla="*/ 27827 w 39193"/>
                  <a:gd name="connsiteY13" fmla="*/ 18421 h 47032"/>
                  <a:gd name="connsiteX14" fmla="*/ 22340 w 39193"/>
                  <a:gd name="connsiteY14" fmla="*/ 13718 h 47032"/>
                  <a:gd name="connsiteX15" fmla="*/ 14502 w 39193"/>
                  <a:gd name="connsiteY15" fmla="*/ 13718 h 47032"/>
                  <a:gd name="connsiteX16" fmla="*/ 14502 w 39193"/>
                  <a:gd name="connsiteY16" fmla="*/ 23908 h 47032"/>
                  <a:gd name="connsiteX17" fmla="*/ 22340 w 39193"/>
                  <a:gd name="connsiteY17" fmla="*/ 23908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193" h="47032">
                    <a:moveTo>
                      <a:pt x="5879" y="5879"/>
                    </a:moveTo>
                    <a:lnTo>
                      <a:pt x="23124" y="5879"/>
                    </a:lnTo>
                    <a:cubicBezTo>
                      <a:pt x="31747" y="5879"/>
                      <a:pt x="36450" y="12150"/>
                      <a:pt x="36450" y="18421"/>
                    </a:cubicBezTo>
                    <a:cubicBezTo>
                      <a:pt x="36450" y="24692"/>
                      <a:pt x="32531" y="29395"/>
                      <a:pt x="25476" y="30179"/>
                    </a:cubicBezTo>
                    <a:lnTo>
                      <a:pt x="25476" y="30963"/>
                    </a:lnTo>
                    <a:lnTo>
                      <a:pt x="36450" y="44289"/>
                    </a:lnTo>
                    <a:lnTo>
                      <a:pt x="26260" y="44289"/>
                    </a:lnTo>
                    <a:lnTo>
                      <a:pt x="16069" y="30179"/>
                    </a:lnTo>
                    <a:lnTo>
                      <a:pt x="15285" y="30179"/>
                    </a:lnTo>
                    <a:lnTo>
                      <a:pt x="15285" y="45073"/>
                    </a:lnTo>
                    <a:lnTo>
                      <a:pt x="6663" y="45073"/>
                    </a:lnTo>
                    <a:lnTo>
                      <a:pt x="6663" y="5879"/>
                    </a:lnTo>
                    <a:close/>
                    <a:moveTo>
                      <a:pt x="22340" y="23124"/>
                    </a:moveTo>
                    <a:cubicBezTo>
                      <a:pt x="25476" y="23124"/>
                      <a:pt x="27827" y="20773"/>
                      <a:pt x="27827" y="18421"/>
                    </a:cubicBezTo>
                    <a:cubicBezTo>
                      <a:pt x="27827" y="15285"/>
                      <a:pt x="25476" y="13718"/>
                      <a:pt x="22340" y="13718"/>
                    </a:cubicBezTo>
                    <a:lnTo>
                      <a:pt x="14502" y="13718"/>
                    </a:lnTo>
                    <a:lnTo>
                      <a:pt x="14502" y="23908"/>
                    </a:lnTo>
                    <a:lnTo>
                      <a:pt x="22340" y="23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9" name="Полилиния: фигура 2008">
                <a:extLst>
                  <a:ext uri="{FF2B5EF4-FFF2-40B4-BE49-F238E27FC236}">
                    <a16:creationId xmlns:a16="http://schemas.microsoft.com/office/drawing/2014/main" id="{72A0CB7E-FD17-B8FD-C77D-72F75BD6D7C8}"/>
                  </a:ext>
                </a:extLst>
              </p:cNvPr>
              <p:cNvSpPr/>
              <p:nvPr/>
            </p:nvSpPr>
            <p:spPr>
              <a:xfrm>
                <a:off x="5340309" y="1455986"/>
                <a:ext cx="15677" cy="47032"/>
              </a:xfrm>
              <a:custGeom>
                <a:avLst/>
                <a:gdLst>
                  <a:gd name="connsiteX0" fmla="*/ 5879 w 15677"/>
                  <a:gd name="connsiteY0" fmla="*/ 5879 h 47032"/>
                  <a:gd name="connsiteX1" fmla="*/ 14502 w 15677"/>
                  <a:gd name="connsiteY1" fmla="*/ 5879 h 47032"/>
                  <a:gd name="connsiteX2" fmla="*/ 14502 w 15677"/>
                  <a:gd name="connsiteY2" fmla="*/ 45073 h 47032"/>
                  <a:gd name="connsiteX3" fmla="*/ 5879 w 15677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47032">
                    <a:moveTo>
                      <a:pt x="5879" y="5879"/>
                    </a:moveTo>
                    <a:lnTo>
                      <a:pt x="14502" y="5879"/>
                    </a:lnTo>
                    <a:lnTo>
                      <a:pt x="14502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0" name="Полилиния: фигура 2009">
                <a:extLst>
                  <a:ext uri="{FF2B5EF4-FFF2-40B4-BE49-F238E27FC236}">
                    <a16:creationId xmlns:a16="http://schemas.microsoft.com/office/drawing/2014/main" id="{ECF8AD49-A759-19FF-C30C-9D1F4B595EFA}"/>
                  </a:ext>
                </a:extLst>
              </p:cNvPr>
              <p:cNvSpPr/>
              <p:nvPr/>
            </p:nvSpPr>
            <p:spPr>
              <a:xfrm>
                <a:off x="5356771" y="1455986"/>
                <a:ext cx="39194" cy="47032"/>
              </a:xfrm>
              <a:custGeom>
                <a:avLst/>
                <a:gdLst>
                  <a:gd name="connsiteX0" fmla="*/ 39586 w 39193"/>
                  <a:gd name="connsiteY0" fmla="*/ 25476 h 47032"/>
                  <a:gd name="connsiteX1" fmla="*/ 21556 w 39193"/>
                  <a:gd name="connsiteY1" fmla="*/ 45073 h 47032"/>
                  <a:gd name="connsiteX2" fmla="*/ 5879 w 39193"/>
                  <a:gd name="connsiteY2" fmla="*/ 45073 h 47032"/>
                  <a:gd name="connsiteX3" fmla="*/ 5879 w 39193"/>
                  <a:gd name="connsiteY3" fmla="*/ 5879 h 47032"/>
                  <a:gd name="connsiteX4" fmla="*/ 21556 w 39193"/>
                  <a:gd name="connsiteY4" fmla="*/ 5879 h 47032"/>
                  <a:gd name="connsiteX5" fmla="*/ 39586 w 39193"/>
                  <a:gd name="connsiteY5" fmla="*/ 25476 h 47032"/>
                  <a:gd name="connsiteX6" fmla="*/ 30963 w 39193"/>
                  <a:gd name="connsiteY6" fmla="*/ 25476 h 47032"/>
                  <a:gd name="connsiteX7" fmla="*/ 20773 w 39193"/>
                  <a:gd name="connsiteY7" fmla="*/ 13718 h 47032"/>
                  <a:gd name="connsiteX8" fmla="*/ 13718 w 39193"/>
                  <a:gd name="connsiteY8" fmla="*/ 13718 h 47032"/>
                  <a:gd name="connsiteX9" fmla="*/ 13718 w 39193"/>
                  <a:gd name="connsiteY9" fmla="*/ 37234 h 47032"/>
                  <a:gd name="connsiteX10" fmla="*/ 20773 w 39193"/>
                  <a:gd name="connsiteY10" fmla="*/ 37234 h 47032"/>
                  <a:gd name="connsiteX11" fmla="*/ 30963 w 39193"/>
                  <a:gd name="connsiteY11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47032">
                    <a:moveTo>
                      <a:pt x="39586" y="25476"/>
                    </a:moveTo>
                    <a:cubicBezTo>
                      <a:pt x="39586" y="37234"/>
                      <a:pt x="32531" y="45073"/>
                      <a:pt x="21556" y="45073"/>
                    </a:cubicBezTo>
                    <a:lnTo>
                      <a:pt x="5879" y="45073"/>
                    </a:lnTo>
                    <a:lnTo>
                      <a:pt x="5879" y="5879"/>
                    </a:lnTo>
                    <a:lnTo>
                      <a:pt x="21556" y="5879"/>
                    </a:lnTo>
                    <a:cubicBezTo>
                      <a:pt x="31747" y="5879"/>
                      <a:pt x="39586" y="13718"/>
                      <a:pt x="39586" y="25476"/>
                    </a:cubicBezTo>
                    <a:moveTo>
                      <a:pt x="30963" y="25476"/>
                    </a:moveTo>
                    <a:cubicBezTo>
                      <a:pt x="30963" y="19205"/>
                      <a:pt x="28611" y="13718"/>
                      <a:pt x="20773" y="13718"/>
                    </a:cubicBezTo>
                    <a:lnTo>
                      <a:pt x="13718" y="13718"/>
                    </a:lnTo>
                    <a:lnTo>
                      <a:pt x="13718" y="37234"/>
                    </a:lnTo>
                    <a:lnTo>
                      <a:pt x="20773" y="37234"/>
                    </a:lnTo>
                    <a:cubicBezTo>
                      <a:pt x="27827" y="37234"/>
                      <a:pt x="30963" y="30963"/>
                      <a:pt x="3096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1" name="Полилиния: фигура 2010">
                <a:extLst>
                  <a:ext uri="{FF2B5EF4-FFF2-40B4-BE49-F238E27FC236}">
                    <a16:creationId xmlns:a16="http://schemas.microsoft.com/office/drawing/2014/main" id="{E7C4C236-512E-6407-C11F-B77260943F14}"/>
                  </a:ext>
                </a:extLst>
              </p:cNvPr>
              <p:cNvSpPr/>
              <p:nvPr/>
            </p:nvSpPr>
            <p:spPr>
              <a:xfrm>
                <a:off x="5137717" y="1338405"/>
                <a:ext cx="305710" cy="211645"/>
              </a:xfrm>
              <a:custGeom>
                <a:avLst/>
                <a:gdLst>
                  <a:gd name="connsiteX0" fmla="*/ 261774 w 305709"/>
                  <a:gd name="connsiteY0" fmla="*/ 81131 h 211645"/>
                  <a:gd name="connsiteX1" fmla="*/ 182603 w 305709"/>
                  <a:gd name="connsiteY1" fmla="*/ 5879 h 211645"/>
                  <a:gd name="connsiteX2" fmla="*/ 155168 w 305709"/>
                  <a:gd name="connsiteY2" fmla="*/ 10582 h 211645"/>
                  <a:gd name="connsiteX3" fmla="*/ 155168 w 305709"/>
                  <a:gd name="connsiteY3" fmla="*/ 27827 h 211645"/>
                  <a:gd name="connsiteX4" fmla="*/ 182603 w 305709"/>
                  <a:gd name="connsiteY4" fmla="*/ 21556 h 211645"/>
                  <a:gd name="connsiteX5" fmla="*/ 246097 w 305709"/>
                  <a:gd name="connsiteY5" fmla="*/ 81915 h 211645"/>
                  <a:gd name="connsiteX6" fmla="*/ 246881 w 305709"/>
                  <a:gd name="connsiteY6" fmla="*/ 92105 h 211645"/>
                  <a:gd name="connsiteX7" fmla="*/ 256287 w 305709"/>
                  <a:gd name="connsiteY7" fmla="*/ 96024 h 211645"/>
                  <a:gd name="connsiteX8" fmla="*/ 287642 w 305709"/>
                  <a:gd name="connsiteY8" fmla="*/ 150111 h 211645"/>
                  <a:gd name="connsiteX9" fmla="*/ 235122 w 305709"/>
                  <a:gd name="connsiteY9" fmla="*/ 194792 h 211645"/>
                  <a:gd name="connsiteX10" fmla="*/ 74429 w 305709"/>
                  <a:gd name="connsiteY10" fmla="*/ 194792 h 211645"/>
                  <a:gd name="connsiteX11" fmla="*/ 21909 w 305709"/>
                  <a:gd name="connsiteY11" fmla="*/ 149327 h 211645"/>
                  <a:gd name="connsiteX12" fmla="*/ 54832 w 305709"/>
                  <a:gd name="connsiteY12" fmla="*/ 96024 h 211645"/>
                  <a:gd name="connsiteX13" fmla="*/ 60319 w 305709"/>
                  <a:gd name="connsiteY13" fmla="*/ 94456 h 211645"/>
                  <a:gd name="connsiteX14" fmla="*/ 50913 w 305709"/>
                  <a:gd name="connsiteY14" fmla="*/ 81131 h 211645"/>
                  <a:gd name="connsiteX15" fmla="*/ 49345 w 305709"/>
                  <a:gd name="connsiteY15" fmla="*/ 81131 h 211645"/>
                  <a:gd name="connsiteX16" fmla="*/ 6232 w 305709"/>
                  <a:gd name="connsiteY16" fmla="*/ 150895 h 211645"/>
                  <a:gd name="connsiteX17" fmla="*/ 74429 w 305709"/>
                  <a:gd name="connsiteY17" fmla="*/ 210469 h 211645"/>
                  <a:gd name="connsiteX18" fmla="*/ 235906 w 305709"/>
                  <a:gd name="connsiteY18" fmla="*/ 210469 h 211645"/>
                  <a:gd name="connsiteX19" fmla="*/ 303319 w 305709"/>
                  <a:gd name="connsiteY19" fmla="*/ 151679 h 211645"/>
                  <a:gd name="connsiteX20" fmla="*/ 261774 w 305709"/>
                  <a:gd name="connsiteY20" fmla="*/ 81131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709" h="211645">
                    <a:moveTo>
                      <a:pt x="261774" y="81131"/>
                    </a:moveTo>
                    <a:cubicBezTo>
                      <a:pt x="259422" y="39585"/>
                      <a:pt x="224932" y="5879"/>
                      <a:pt x="182603" y="5879"/>
                    </a:cubicBezTo>
                    <a:cubicBezTo>
                      <a:pt x="173197" y="5879"/>
                      <a:pt x="163790" y="7447"/>
                      <a:pt x="155168" y="10582"/>
                    </a:cubicBezTo>
                    <a:lnTo>
                      <a:pt x="155168" y="27827"/>
                    </a:lnTo>
                    <a:cubicBezTo>
                      <a:pt x="163790" y="23908"/>
                      <a:pt x="173197" y="21556"/>
                      <a:pt x="182603" y="21556"/>
                    </a:cubicBezTo>
                    <a:cubicBezTo>
                      <a:pt x="216310" y="21556"/>
                      <a:pt x="244529" y="48208"/>
                      <a:pt x="246097" y="81915"/>
                    </a:cubicBezTo>
                    <a:lnTo>
                      <a:pt x="246881" y="92105"/>
                    </a:lnTo>
                    <a:lnTo>
                      <a:pt x="256287" y="96024"/>
                    </a:lnTo>
                    <a:cubicBezTo>
                      <a:pt x="277452" y="104647"/>
                      <a:pt x="290777" y="126595"/>
                      <a:pt x="287642" y="150111"/>
                    </a:cubicBezTo>
                    <a:cubicBezTo>
                      <a:pt x="284506" y="175979"/>
                      <a:pt x="261774" y="194792"/>
                      <a:pt x="235122" y="194792"/>
                    </a:cubicBezTo>
                    <a:lnTo>
                      <a:pt x="74429" y="194792"/>
                    </a:lnTo>
                    <a:cubicBezTo>
                      <a:pt x="46993" y="194792"/>
                      <a:pt x="25045" y="175195"/>
                      <a:pt x="21909" y="149327"/>
                    </a:cubicBezTo>
                    <a:cubicBezTo>
                      <a:pt x="19558" y="125811"/>
                      <a:pt x="32884" y="103863"/>
                      <a:pt x="54832" y="96024"/>
                    </a:cubicBezTo>
                    <a:lnTo>
                      <a:pt x="60319" y="94456"/>
                    </a:lnTo>
                    <a:cubicBezTo>
                      <a:pt x="56400" y="90537"/>
                      <a:pt x="53264" y="85834"/>
                      <a:pt x="50913" y="81131"/>
                    </a:cubicBezTo>
                    <a:cubicBezTo>
                      <a:pt x="50913" y="81131"/>
                      <a:pt x="50129" y="81131"/>
                      <a:pt x="49345" y="81131"/>
                    </a:cubicBezTo>
                    <a:cubicBezTo>
                      <a:pt x="21126" y="91321"/>
                      <a:pt x="3097" y="119540"/>
                      <a:pt x="6232" y="150895"/>
                    </a:cubicBezTo>
                    <a:cubicBezTo>
                      <a:pt x="10151" y="184602"/>
                      <a:pt x="39155" y="210469"/>
                      <a:pt x="74429" y="210469"/>
                    </a:cubicBezTo>
                    <a:lnTo>
                      <a:pt x="235906" y="210469"/>
                    </a:lnTo>
                    <a:cubicBezTo>
                      <a:pt x="270397" y="210469"/>
                      <a:pt x="299400" y="185386"/>
                      <a:pt x="303319" y="151679"/>
                    </a:cubicBezTo>
                    <a:cubicBezTo>
                      <a:pt x="307239" y="120324"/>
                      <a:pt x="289993" y="92105"/>
                      <a:pt x="261774" y="811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2" name="Полилиния: фигура 2011">
                <a:extLst>
                  <a:ext uri="{FF2B5EF4-FFF2-40B4-BE49-F238E27FC236}">
                    <a16:creationId xmlns:a16="http://schemas.microsoft.com/office/drawing/2014/main" id="{D56F1746-A6D7-5818-64B8-20B1AF98CCF4}"/>
                  </a:ext>
                </a:extLst>
              </p:cNvPr>
              <p:cNvSpPr/>
              <p:nvPr/>
            </p:nvSpPr>
            <p:spPr>
              <a:xfrm>
                <a:off x="5192941" y="1322728"/>
                <a:ext cx="86226" cy="117581"/>
              </a:xfrm>
              <a:custGeom>
                <a:avLst/>
                <a:gdLst>
                  <a:gd name="connsiteX0" fmla="*/ 45073 w 86225"/>
                  <a:gd name="connsiteY0" fmla="*/ 23908 h 117580"/>
                  <a:gd name="connsiteX1" fmla="*/ 68589 w 86225"/>
                  <a:gd name="connsiteY1" fmla="*/ 38018 h 117580"/>
                  <a:gd name="connsiteX2" fmla="*/ 68589 w 86225"/>
                  <a:gd name="connsiteY2" fmla="*/ 74076 h 117580"/>
                  <a:gd name="connsiteX3" fmla="*/ 45073 w 86225"/>
                  <a:gd name="connsiteY3" fmla="*/ 98376 h 117580"/>
                  <a:gd name="connsiteX4" fmla="*/ 21556 w 86225"/>
                  <a:gd name="connsiteY4" fmla="*/ 74076 h 117580"/>
                  <a:gd name="connsiteX5" fmla="*/ 21556 w 86225"/>
                  <a:gd name="connsiteY5" fmla="*/ 38018 h 117580"/>
                  <a:gd name="connsiteX6" fmla="*/ 45073 w 86225"/>
                  <a:gd name="connsiteY6" fmla="*/ 23908 h 117580"/>
                  <a:gd name="connsiteX7" fmla="*/ 45073 w 86225"/>
                  <a:gd name="connsiteY7" fmla="*/ 5879 h 117580"/>
                  <a:gd name="connsiteX8" fmla="*/ 5879 w 86225"/>
                  <a:gd name="connsiteY8" fmla="*/ 29395 h 117580"/>
                  <a:gd name="connsiteX9" fmla="*/ 5879 w 86225"/>
                  <a:gd name="connsiteY9" fmla="*/ 74860 h 117580"/>
                  <a:gd name="connsiteX10" fmla="*/ 45073 w 86225"/>
                  <a:gd name="connsiteY10" fmla="*/ 116405 h 117580"/>
                  <a:gd name="connsiteX11" fmla="*/ 84266 w 86225"/>
                  <a:gd name="connsiteY11" fmla="*/ 74860 h 117580"/>
                  <a:gd name="connsiteX12" fmla="*/ 84266 w 86225"/>
                  <a:gd name="connsiteY12" fmla="*/ 29395 h 117580"/>
                  <a:gd name="connsiteX13" fmla="*/ 45073 w 86225"/>
                  <a:gd name="connsiteY13" fmla="*/ 5879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225" h="117580">
                    <a:moveTo>
                      <a:pt x="45073" y="23908"/>
                    </a:moveTo>
                    <a:lnTo>
                      <a:pt x="68589" y="38018"/>
                    </a:lnTo>
                    <a:lnTo>
                      <a:pt x="68589" y="74076"/>
                    </a:lnTo>
                    <a:cubicBezTo>
                      <a:pt x="68589" y="85050"/>
                      <a:pt x="54479" y="94456"/>
                      <a:pt x="45073" y="98376"/>
                    </a:cubicBezTo>
                    <a:cubicBezTo>
                      <a:pt x="36450" y="94456"/>
                      <a:pt x="21556" y="85050"/>
                      <a:pt x="21556" y="74076"/>
                    </a:cubicBezTo>
                    <a:lnTo>
                      <a:pt x="21556" y="38018"/>
                    </a:lnTo>
                    <a:lnTo>
                      <a:pt x="45073" y="23908"/>
                    </a:lnTo>
                    <a:moveTo>
                      <a:pt x="45073" y="5879"/>
                    </a:moveTo>
                    <a:lnTo>
                      <a:pt x="5879" y="29395"/>
                    </a:lnTo>
                    <a:lnTo>
                      <a:pt x="5879" y="74860"/>
                    </a:lnTo>
                    <a:cubicBezTo>
                      <a:pt x="5879" y="103079"/>
                      <a:pt x="45073" y="116405"/>
                      <a:pt x="45073" y="116405"/>
                    </a:cubicBezTo>
                    <a:cubicBezTo>
                      <a:pt x="45073" y="116405"/>
                      <a:pt x="84266" y="103079"/>
                      <a:pt x="84266" y="74860"/>
                    </a:cubicBezTo>
                    <a:lnTo>
                      <a:pt x="84266" y="29395"/>
                    </a:lnTo>
                    <a:lnTo>
                      <a:pt x="45073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396" name="Группа 1395">
            <a:extLst>
              <a:ext uri="{FF2B5EF4-FFF2-40B4-BE49-F238E27FC236}">
                <a16:creationId xmlns:a16="http://schemas.microsoft.com/office/drawing/2014/main" id="{D2FED896-C019-DEF4-EAB6-309D7393F16A}"/>
              </a:ext>
            </a:extLst>
          </p:cNvPr>
          <p:cNvGrpSpPr/>
          <p:nvPr/>
        </p:nvGrpSpPr>
        <p:grpSpPr>
          <a:xfrm>
            <a:off x="3884512" y="4124151"/>
            <a:ext cx="290624" cy="322043"/>
            <a:chOff x="3222000" y="2719311"/>
            <a:chExt cx="290624" cy="322043"/>
          </a:xfrm>
        </p:grpSpPr>
        <p:grpSp>
          <p:nvGrpSpPr>
            <p:cNvPr id="1379" name="Группа 1378">
              <a:extLst>
                <a:ext uri="{FF2B5EF4-FFF2-40B4-BE49-F238E27FC236}">
                  <a16:creationId xmlns:a16="http://schemas.microsoft.com/office/drawing/2014/main" id="{4882C4A6-EC7C-3DA8-D015-6F13597EB119}"/>
                </a:ext>
              </a:extLst>
            </p:cNvPr>
            <p:cNvGrpSpPr/>
            <p:nvPr/>
          </p:nvGrpSpPr>
          <p:grpSpPr>
            <a:xfrm>
              <a:off x="3276187" y="2799332"/>
              <a:ext cx="182251" cy="162000"/>
              <a:chOff x="-629426" y="2837194"/>
              <a:chExt cx="192870" cy="171440"/>
            </a:xfrm>
            <a:solidFill>
              <a:srgbClr val="1D1D1B"/>
            </a:solidFill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442CCDD3-860A-CBC8-989F-01EA79A62E96}"/>
                  </a:ext>
                </a:extLst>
              </p:cNvPr>
              <p:cNvSpPr/>
              <p:nvPr/>
            </p:nvSpPr>
            <p:spPr>
              <a:xfrm>
                <a:off x="-559778" y="2886242"/>
                <a:ext cx="53575" cy="70704"/>
              </a:xfrm>
              <a:custGeom>
                <a:avLst/>
                <a:gdLst>
                  <a:gd name="connsiteX0" fmla="*/ 176174 w 381000"/>
                  <a:gd name="connsiteY0" fmla="*/ 500011 h 502814"/>
                  <a:gd name="connsiteX1" fmla="*/ 204864 w 381000"/>
                  <a:gd name="connsiteY1" fmla="*/ 500097 h 502814"/>
                  <a:gd name="connsiteX2" fmla="*/ 220218 w 381000"/>
                  <a:gd name="connsiteY2" fmla="*/ 493581 h 502814"/>
                  <a:gd name="connsiteX3" fmla="*/ 285750 w 381000"/>
                  <a:gd name="connsiteY3" fmla="*/ 457387 h 502814"/>
                  <a:gd name="connsiteX4" fmla="*/ 381000 w 381000"/>
                  <a:gd name="connsiteY4" fmla="*/ 311844 h 502814"/>
                  <a:gd name="connsiteX5" fmla="*/ 381000 w 381000"/>
                  <a:gd name="connsiteY5" fmla="*/ 121773 h 502814"/>
                  <a:gd name="connsiteX6" fmla="*/ 361264 w 381000"/>
                  <a:gd name="connsiteY6" fmla="*/ 88388 h 502814"/>
                  <a:gd name="connsiteX7" fmla="*/ 209131 w 381000"/>
                  <a:gd name="connsiteY7" fmla="*/ 4720 h 502814"/>
                  <a:gd name="connsiteX8" fmla="*/ 172002 w 381000"/>
                  <a:gd name="connsiteY8" fmla="*/ 4939 h 502814"/>
                  <a:gd name="connsiteX9" fmla="*/ 19336 w 381000"/>
                  <a:gd name="connsiteY9" fmla="*/ 91350 h 502814"/>
                  <a:gd name="connsiteX10" fmla="*/ 0 w 381000"/>
                  <a:gd name="connsiteY10" fmla="*/ 124507 h 502814"/>
                  <a:gd name="connsiteX11" fmla="*/ 0 w 381000"/>
                  <a:gd name="connsiteY11" fmla="*/ 311844 h 502814"/>
                  <a:gd name="connsiteX12" fmla="*/ 95250 w 381000"/>
                  <a:gd name="connsiteY12" fmla="*/ 457387 h 502814"/>
                  <a:gd name="connsiteX13" fmla="*/ 160782 w 381000"/>
                  <a:gd name="connsiteY13" fmla="*/ 493581 h 502814"/>
                  <a:gd name="connsiteX14" fmla="*/ 176174 w 381000"/>
                  <a:gd name="connsiteY14" fmla="*/ 500011 h 502814"/>
                  <a:gd name="connsiteX15" fmla="*/ 76200 w 381000"/>
                  <a:gd name="connsiteY15" fmla="*/ 311463 h 502814"/>
                  <a:gd name="connsiteX16" fmla="*/ 76200 w 381000"/>
                  <a:gd name="connsiteY16" fmla="*/ 146490 h 502814"/>
                  <a:gd name="connsiteX17" fmla="*/ 190881 w 381000"/>
                  <a:gd name="connsiteY17" fmla="*/ 81339 h 502814"/>
                  <a:gd name="connsiteX18" fmla="*/ 304800 w 381000"/>
                  <a:gd name="connsiteY18" fmla="*/ 143823 h 502814"/>
                  <a:gd name="connsiteX19" fmla="*/ 304800 w 381000"/>
                  <a:gd name="connsiteY19" fmla="*/ 311463 h 502814"/>
                  <a:gd name="connsiteX20" fmla="*/ 243078 w 381000"/>
                  <a:gd name="connsiteY20" fmla="*/ 394140 h 502814"/>
                  <a:gd name="connsiteX21" fmla="*/ 190500 w 381000"/>
                  <a:gd name="connsiteY21" fmla="*/ 423096 h 502814"/>
                  <a:gd name="connsiteX22" fmla="*/ 137922 w 381000"/>
                  <a:gd name="connsiteY22" fmla="*/ 394140 h 502814"/>
                  <a:gd name="connsiteX23" fmla="*/ 76200 w 381000"/>
                  <a:gd name="connsiteY23" fmla="*/ 311463 h 502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1000" h="502814">
                    <a:moveTo>
                      <a:pt x="176174" y="500011"/>
                    </a:moveTo>
                    <a:cubicBezTo>
                      <a:pt x="185356" y="503726"/>
                      <a:pt x="195653" y="503745"/>
                      <a:pt x="204864" y="500097"/>
                    </a:cubicBezTo>
                    <a:cubicBezTo>
                      <a:pt x="210036" y="498049"/>
                      <a:pt x="215179" y="495934"/>
                      <a:pt x="220218" y="493581"/>
                    </a:cubicBezTo>
                    <a:cubicBezTo>
                      <a:pt x="244221" y="482913"/>
                      <a:pt x="265938" y="470721"/>
                      <a:pt x="285750" y="457387"/>
                    </a:cubicBezTo>
                    <a:cubicBezTo>
                      <a:pt x="364617" y="404427"/>
                      <a:pt x="381000" y="348801"/>
                      <a:pt x="381000" y="311844"/>
                    </a:cubicBezTo>
                    <a:lnTo>
                      <a:pt x="381000" y="121773"/>
                    </a:lnTo>
                    <a:cubicBezTo>
                      <a:pt x="381000" y="107876"/>
                      <a:pt x="373437" y="95084"/>
                      <a:pt x="361264" y="88388"/>
                    </a:cubicBezTo>
                    <a:lnTo>
                      <a:pt x="209131" y="4720"/>
                    </a:lnTo>
                    <a:cubicBezTo>
                      <a:pt x="197549" y="-1652"/>
                      <a:pt x="183499" y="-1566"/>
                      <a:pt x="172002" y="4939"/>
                    </a:cubicBezTo>
                    <a:lnTo>
                      <a:pt x="19336" y="91350"/>
                    </a:lnTo>
                    <a:cubicBezTo>
                      <a:pt x="7382" y="98113"/>
                      <a:pt x="0" y="110781"/>
                      <a:pt x="0" y="124507"/>
                    </a:cubicBezTo>
                    <a:lnTo>
                      <a:pt x="0" y="311844"/>
                    </a:lnTo>
                    <a:cubicBezTo>
                      <a:pt x="0" y="348801"/>
                      <a:pt x="16383" y="404427"/>
                      <a:pt x="95250" y="457387"/>
                    </a:cubicBezTo>
                    <a:cubicBezTo>
                      <a:pt x="115062" y="470721"/>
                      <a:pt x="137160" y="482913"/>
                      <a:pt x="160782" y="493581"/>
                    </a:cubicBezTo>
                    <a:cubicBezTo>
                      <a:pt x="165868" y="495810"/>
                      <a:pt x="171012" y="497925"/>
                      <a:pt x="176174" y="500011"/>
                    </a:cubicBezTo>
                    <a:close/>
                    <a:moveTo>
                      <a:pt x="76200" y="311463"/>
                    </a:moveTo>
                    <a:lnTo>
                      <a:pt x="76200" y="146490"/>
                    </a:lnTo>
                    <a:lnTo>
                      <a:pt x="190881" y="81339"/>
                    </a:lnTo>
                    <a:lnTo>
                      <a:pt x="304800" y="143823"/>
                    </a:lnTo>
                    <a:lnTo>
                      <a:pt x="304800" y="311463"/>
                    </a:lnTo>
                    <a:cubicBezTo>
                      <a:pt x="304800" y="345372"/>
                      <a:pt x="271272" y="375090"/>
                      <a:pt x="243078" y="394140"/>
                    </a:cubicBezTo>
                    <a:cubicBezTo>
                      <a:pt x="224028" y="407094"/>
                      <a:pt x="204216" y="417000"/>
                      <a:pt x="190500" y="423096"/>
                    </a:cubicBezTo>
                    <a:cubicBezTo>
                      <a:pt x="176784" y="417000"/>
                      <a:pt x="157353" y="407094"/>
                      <a:pt x="137922" y="394140"/>
                    </a:cubicBezTo>
                    <a:cubicBezTo>
                      <a:pt x="109728" y="375090"/>
                      <a:pt x="76200" y="345372"/>
                      <a:pt x="76200" y="3114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EADE3A18-B51B-F3D7-5AD5-5A749475B8EA}"/>
                  </a:ext>
                </a:extLst>
              </p:cNvPr>
              <p:cNvSpPr/>
              <p:nvPr/>
            </p:nvSpPr>
            <p:spPr>
              <a:xfrm>
                <a:off x="-538348" y="2853267"/>
                <a:ext cx="10715" cy="10715"/>
              </a:xfrm>
              <a:custGeom>
                <a:avLst/>
                <a:gdLst>
                  <a:gd name="connsiteX0" fmla="*/ 38100 w 76200"/>
                  <a:gd name="connsiteY0" fmla="*/ 76200 h 76200"/>
                  <a:gd name="connsiteX1" fmla="*/ 76200 w 76200"/>
                  <a:gd name="connsiteY1" fmla="*/ 38100 h 76200"/>
                  <a:gd name="connsiteX2" fmla="*/ 38100 w 76200"/>
                  <a:gd name="connsiteY2" fmla="*/ 0 h 76200"/>
                  <a:gd name="connsiteX3" fmla="*/ 0 w 76200"/>
                  <a:gd name="connsiteY3" fmla="*/ 38100 h 76200"/>
                  <a:gd name="connsiteX4" fmla="*/ 38100 w 76200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38100" y="76200"/>
                    </a:moveTo>
                    <a:cubicBezTo>
                      <a:pt x="59141" y="76200"/>
                      <a:pt x="76200" y="59142"/>
                      <a:pt x="76200" y="38100"/>
                    </a:cubicBezTo>
                    <a:cubicBezTo>
                      <a:pt x="76200" y="17058"/>
                      <a:pt x="59141" y="0"/>
                      <a:pt x="38100" y="0"/>
                    </a:cubicBezTo>
                    <a:cubicBezTo>
                      <a:pt x="17059" y="0"/>
                      <a:pt x="0" y="17058"/>
                      <a:pt x="0" y="38100"/>
                    </a:cubicBezTo>
                    <a:cubicBezTo>
                      <a:pt x="0" y="59142"/>
                      <a:pt x="17059" y="76200"/>
                      <a:pt x="381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253C6255-C697-FBD2-83AE-AA968B28017D}"/>
                  </a:ext>
                </a:extLst>
              </p:cNvPr>
              <p:cNvSpPr/>
              <p:nvPr/>
            </p:nvSpPr>
            <p:spPr>
              <a:xfrm>
                <a:off x="-570493" y="2981847"/>
                <a:ext cx="21430" cy="10715"/>
              </a:xfrm>
              <a:custGeom>
                <a:avLst/>
                <a:gdLst>
                  <a:gd name="connsiteX0" fmla="*/ 38100 w 152400"/>
                  <a:gd name="connsiteY0" fmla="*/ 0 h 76200"/>
                  <a:gd name="connsiteX1" fmla="*/ 0 w 152400"/>
                  <a:gd name="connsiteY1" fmla="*/ 38100 h 76200"/>
                  <a:gd name="connsiteX2" fmla="*/ 38100 w 152400"/>
                  <a:gd name="connsiteY2" fmla="*/ 76200 h 76200"/>
                  <a:gd name="connsiteX3" fmla="*/ 114300 w 152400"/>
                  <a:gd name="connsiteY3" fmla="*/ 76200 h 76200"/>
                  <a:gd name="connsiteX4" fmla="*/ 152400 w 152400"/>
                  <a:gd name="connsiteY4" fmla="*/ 38100 h 76200"/>
                  <a:gd name="connsiteX5" fmla="*/ 114300 w 152400"/>
                  <a:gd name="connsiteY5" fmla="*/ 0 h 76200"/>
                  <a:gd name="connsiteX6" fmla="*/ 38100 w 152400"/>
                  <a:gd name="connsiteY6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38100" y="0"/>
                    </a:move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cubicBezTo>
                      <a:pt x="135255" y="76200"/>
                      <a:pt x="152400" y="59055"/>
                      <a:pt x="152400" y="38100"/>
                    </a:cubicBezTo>
                    <a:cubicBezTo>
                      <a:pt x="152400" y="17145"/>
                      <a:pt x="135255" y="0"/>
                      <a:pt x="114300" y="0"/>
                    </a:cubicBezTo>
                    <a:lnTo>
                      <a:pt x="381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069055CF-B122-05C1-7200-B906AFEC6D0B}"/>
                  </a:ext>
                </a:extLst>
              </p:cNvPr>
              <p:cNvSpPr/>
              <p:nvPr/>
            </p:nvSpPr>
            <p:spPr>
              <a:xfrm>
                <a:off x="-543706" y="2981847"/>
                <a:ext cx="21430" cy="10715"/>
              </a:xfrm>
              <a:custGeom>
                <a:avLst/>
                <a:gdLst>
                  <a:gd name="connsiteX0" fmla="*/ 0 w 152400"/>
                  <a:gd name="connsiteY0" fmla="*/ 38100 h 76200"/>
                  <a:gd name="connsiteX1" fmla="*/ 38100 w 152400"/>
                  <a:gd name="connsiteY1" fmla="*/ 0 h 76200"/>
                  <a:gd name="connsiteX2" fmla="*/ 114300 w 152400"/>
                  <a:gd name="connsiteY2" fmla="*/ 0 h 76200"/>
                  <a:gd name="connsiteX3" fmla="*/ 152400 w 152400"/>
                  <a:gd name="connsiteY3" fmla="*/ 38100 h 76200"/>
                  <a:gd name="connsiteX4" fmla="*/ 114300 w 152400"/>
                  <a:gd name="connsiteY4" fmla="*/ 76200 h 76200"/>
                  <a:gd name="connsiteX5" fmla="*/ 38100 w 152400"/>
                  <a:gd name="connsiteY5" fmla="*/ 76200 h 76200"/>
                  <a:gd name="connsiteX6" fmla="*/ 0 w 152400"/>
                  <a:gd name="connsiteY6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0" y="38100"/>
                    </a:moveTo>
                    <a:cubicBezTo>
                      <a:pt x="0" y="17145"/>
                      <a:pt x="17145" y="0"/>
                      <a:pt x="38100" y="0"/>
                    </a:cubicBezTo>
                    <a:lnTo>
                      <a:pt x="114300" y="0"/>
                    </a:lnTo>
                    <a:cubicBezTo>
                      <a:pt x="135255" y="0"/>
                      <a:pt x="152400" y="17145"/>
                      <a:pt x="152400" y="38100"/>
                    </a:cubicBezTo>
                    <a:cubicBezTo>
                      <a:pt x="152400" y="59055"/>
                      <a:pt x="135255" y="76200"/>
                      <a:pt x="114300" y="76200"/>
                    </a:cubicBezTo>
                    <a:lnTo>
                      <a:pt x="38100" y="76200"/>
                    </a:lnTo>
                    <a:cubicBezTo>
                      <a:pt x="17145" y="76200"/>
                      <a:pt x="0" y="59055"/>
                      <a:pt x="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7C4F97FF-41FA-8C33-65D2-02EDC5104FD6}"/>
                  </a:ext>
                </a:extLst>
              </p:cNvPr>
              <p:cNvSpPr/>
              <p:nvPr/>
            </p:nvSpPr>
            <p:spPr>
              <a:xfrm>
                <a:off x="-516919" y="2981847"/>
                <a:ext cx="21430" cy="10715"/>
              </a:xfrm>
              <a:custGeom>
                <a:avLst/>
                <a:gdLst>
                  <a:gd name="connsiteX0" fmla="*/ 38100 w 152400"/>
                  <a:gd name="connsiteY0" fmla="*/ 0 h 76200"/>
                  <a:gd name="connsiteX1" fmla="*/ 0 w 152400"/>
                  <a:gd name="connsiteY1" fmla="*/ 38100 h 76200"/>
                  <a:gd name="connsiteX2" fmla="*/ 38100 w 152400"/>
                  <a:gd name="connsiteY2" fmla="*/ 76200 h 76200"/>
                  <a:gd name="connsiteX3" fmla="*/ 114300 w 152400"/>
                  <a:gd name="connsiteY3" fmla="*/ 76200 h 76200"/>
                  <a:gd name="connsiteX4" fmla="*/ 152400 w 152400"/>
                  <a:gd name="connsiteY4" fmla="*/ 38100 h 76200"/>
                  <a:gd name="connsiteX5" fmla="*/ 114300 w 152400"/>
                  <a:gd name="connsiteY5" fmla="*/ 0 h 76200"/>
                  <a:gd name="connsiteX6" fmla="*/ 38100 w 152400"/>
                  <a:gd name="connsiteY6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38100" y="0"/>
                    </a:move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cubicBezTo>
                      <a:pt x="135255" y="76200"/>
                      <a:pt x="152400" y="59055"/>
                      <a:pt x="152400" y="38100"/>
                    </a:cubicBezTo>
                    <a:cubicBezTo>
                      <a:pt x="152400" y="17145"/>
                      <a:pt x="135255" y="0"/>
                      <a:pt x="114300" y="0"/>
                    </a:cubicBezTo>
                    <a:lnTo>
                      <a:pt x="381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987A7FBE-7C1F-0F84-C4AA-8722C3BD6958}"/>
                  </a:ext>
                </a:extLst>
              </p:cNvPr>
              <p:cNvSpPr/>
              <p:nvPr/>
            </p:nvSpPr>
            <p:spPr>
              <a:xfrm>
                <a:off x="-586566" y="2837194"/>
                <a:ext cx="107150" cy="171440"/>
              </a:xfrm>
              <a:custGeom>
                <a:avLst/>
                <a:gdLst>
                  <a:gd name="connsiteX0" fmla="*/ 762000 w 762000"/>
                  <a:gd name="connsiteY0" fmla="*/ 1143000 h 1219200"/>
                  <a:gd name="connsiteX1" fmla="*/ 685800 w 762000"/>
                  <a:gd name="connsiteY1" fmla="*/ 1219200 h 1219200"/>
                  <a:gd name="connsiteX2" fmla="*/ 76200 w 762000"/>
                  <a:gd name="connsiteY2" fmla="*/ 1219200 h 1219200"/>
                  <a:gd name="connsiteX3" fmla="*/ 0 w 762000"/>
                  <a:gd name="connsiteY3" fmla="*/ 1143000 h 1219200"/>
                  <a:gd name="connsiteX4" fmla="*/ 0 w 762000"/>
                  <a:gd name="connsiteY4" fmla="*/ 76200 h 1219200"/>
                  <a:gd name="connsiteX5" fmla="*/ 76200 w 762000"/>
                  <a:gd name="connsiteY5" fmla="*/ 0 h 1219200"/>
                  <a:gd name="connsiteX6" fmla="*/ 685800 w 762000"/>
                  <a:gd name="connsiteY6" fmla="*/ 0 h 1219200"/>
                  <a:gd name="connsiteX7" fmla="*/ 762000 w 762000"/>
                  <a:gd name="connsiteY7" fmla="*/ 76200 h 1219200"/>
                  <a:gd name="connsiteX8" fmla="*/ 762000 w 762000"/>
                  <a:gd name="connsiteY8" fmla="*/ 1143000 h 1219200"/>
                  <a:gd name="connsiteX9" fmla="*/ 76200 w 762000"/>
                  <a:gd name="connsiteY9" fmla="*/ 76200 h 1219200"/>
                  <a:gd name="connsiteX10" fmla="*/ 76200 w 762000"/>
                  <a:gd name="connsiteY10" fmla="*/ 1143000 h 1219200"/>
                  <a:gd name="connsiteX11" fmla="*/ 685800 w 762000"/>
                  <a:gd name="connsiteY11" fmla="*/ 1143000 h 1219200"/>
                  <a:gd name="connsiteX12" fmla="*/ 685800 w 762000"/>
                  <a:gd name="connsiteY12" fmla="*/ 76200 h 1219200"/>
                  <a:gd name="connsiteX13" fmla="*/ 76200 w 762000"/>
                  <a:gd name="connsiteY13" fmla="*/ 76200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000" h="1219200">
                    <a:moveTo>
                      <a:pt x="762000" y="1143000"/>
                    </a:moveTo>
                    <a:cubicBezTo>
                      <a:pt x="762000" y="1184910"/>
                      <a:pt x="727710" y="1219200"/>
                      <a:pt x="685800" y="1219200"/>
                    </a:cubicBezTo>
                    <a:lnTo>
                      <a:pt x="76200" y="1219200"/>
                    </a:lnTo>
                    <a:cubicBezTo>
                      <a:pt x="34290" y="1219200"/>
                      <a:pt x="0" y="1184910"/>
                      <a:pt x="0" y="1143000"/>
                    </a:cubicBez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lnTo>
                      <a:pt x="685800" y="0"/>
                    </a:lnTo>
                    <a:cubicBezTo>
                      <a:pt x="727710" y="0"/>
                      <a:pt x="762000" y="34290"/>
                      <a:pt x="762000" y="76200"/>
                    </a:cubicBezTo>
                    <a:lnTo>
                      <a:pt x="762000" y="1143000"/>
                    </a:lnTo>
                    <a:close/>
                    <a:moveTo>
                      <a:pt x="76200" y="76200"/>
                    </a:moveTo>
                    <a:lnTo>
                      <a:pt x="76200" y="1143000"/>
                    </a:lnTo>
                    <a:lnTo>
                      <a:pt x="685800" y="1143000"/>
                    </a:lnTo>
                    <a:lnTo>
                      <a:pt x="685800" y="76200"/>
                    </a:lnTo>
                    <a:lnTo>
                      <a:pt x="7620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862E6385-3294-771D-C447-B49689464311}"/>
                  </a:ext>
                </a:extLst>
              </p:cNvPr>
              <p:cNvSpPr/>
              <p:nvPr/>
            </p:nvSpPr>
            <p:spPr>
              <a:xfrm>
                <a:off x="-468701" y="2863982"/>
                <a:ext cx="32145" cy="117865"/>
              </a:xfrm>
              <a:custGeom>
                <a:avLst/>
                <a:gdLst>
                  <a:gd name="connsiteX0" fmla="*/ 152400 w 228600"/>
                  <a:gd name="connsiteY0" fmla="*/ 838200 h 838200"/>
                  <a:gd name="connsiteX1" fmla="*/ 228600 w 228600"/>
                  <a:gd name="connsiteY1" fmla="*/ 762000 h 838200"/>
                  <a:gd name="connsiteX2" fmla="*/ 228600 w 228600"/>
                  <a:gd name="connsiteY2" fmla="*/ 76200 h 838200"/>
                  <a:gd name="connsiteX3" fmla="*/ 152400 w 228600"/>
                  <a:gd name="connsiteY3" fmla="*/ 0 h 838200"/>
                  <a:gd name="connsiteX4" fmla="*/ 0 w 228600"/>
                  <a:gd name="connsiteY4" fmla="*/ 0 h 838200"/>
                  <a:gd name="connsiteX5" fmla="*/ 0 w 228600"/>
                  <a:gd name="connsiteY5" fmla="*/ 76200 h 838200"/>
                  <a:gd name="connsiteX6" fmla="*/ 152400 w 228600"/>
                  <a:gd name="connsiteY6" fmla="*/ 76200 h 838200"/>
                  <a:gd name="connsiteX7" fmla="*/ 152400 w 228600"/>
                  <a:gd name="connsiteY7" fmla="*/ 762000 h 838200"/>
                  <a:gd name="connsiteX8" fmla="*/ 0 w 228600"/>
                  <a:gd name="connsiteY8" fmla="*/ 762000 h 838200"/>
                  <a:gd name="connsiteX9" fmla="*/ 0 w 228600"/>
                  <a:gd name="connsiteY9" fmla="*/ 838200 h 838200"/>
                  <a:gd name="connsiteX10" fmla="*/ 152400 w 228600"/>
                  <a:gd name="connsiteY10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838200">
                    <a:moveTo>
                      <a:pt x="152400" y="838200"/>
                    </a:moveTo>
                    <a:cubicBezTo>
                      <a:pt x="194310" y="838200"/>
                      <a:pt x="228600" y="803910"/>
                      <a:pt x="228600" y="762000"/>
                    </a:cubicBezTo>
                    <a:lnTo>
                      <a:pt x="228600" y="76200"/>
                    </a:lnTo>
                    <a:cubicBezTo>
                      <a:pt x="228600" y="34290"/>
                      <a:pt x="194310" y="0"/>
                      <a:pt x="152400" y="0"/>
                    </a:cubicBezTo>
                    <a:lnTo>
                      <a:pt x="0" y="0"/>
                    </a:lnTo>
                    <a:lnTo>
                      <a:pt x="0" y="76200"/>
                    </a:lnTo>
                    <a:lnTo>
                      <a:pt x="152400" y="76200"/>
                    </a:lnTo>
                    <a:lnTo>
                      <a:pt x="152400" y="762000"/>
                    </a:lnTo>
                    <a:lnTo>
                      <a:pt x="0" y="762000"/>
                    </a:lnTo>
                    <a:lnTo>
                      <a:pt x="0" y="838200"/>
                    </a:lnTo>
                    <a:lnTo>
                      <a:pt x="152400" y="838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24FA0A94-EF66-B942-5C89-AF4927E1627A}"/>
                  </a:ext>
                </a:extLst>
              </p:cNvPr>
              <p:cNvSpPr/>
              <p:nvPr/>
            </p:nvSpPr>
            <p:spPr>
              <a:xfrm>
                <a:off x="-468701" y="2955059"/>
                <a:ext cx="16072" cy="10715"/>
              </a:xfrm>
              <a:custGeom>
                <a:avLst/>
                <a:gdLst>
                  <a:gd name="connsiteX0" fmla="*/ 0 w 114300"/>
                  <a:gd name="connsiteY0" fmla="*/ 76200 h 76200"/>
                  <a:gd name="connsiteX1" fmla="*/ 76200 w 114300"/>
                  <a:gd name="connsiteY1" fmla="*/ 76200 h 76200"/>
                  <a:gd name="connsiteX2" fmla="*/ 114300 w 114300"/>
                  <a:gd name="connsiteY2" fmla="*/ 38100 h 76200"/>
                  <a:gd name="connsiteX3" fmla="*/ 76200 w 114300"/>
                  <a:gd name="connsiteY3" fmla="*/ 0 h 76200"/>
                  <a:gd name="connsiteX4" fmla="*/ 0 w 114300"/>
                  <a:gd name="connsiteY4" fmla="*/ 0 h 76200"/>
                  <a:gd name="connsiteX5" fmla="*/ 0 w 114300"/>
                  <a:gd name="connsiteY5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76200">
                    <a:moveTo>
                      <a:pt x="0" y="76200"/>
                    </a:moveTo>
                    <a:lnTo>
                      <a:pt x="76200" y="76200"/>
                    </a:lnTo>
                    <a:cubicBezTo>
                      <a:pt x="97155" y="76200"/>
                      <a:pt x="114300" y="59055"/>
                      <a:pt x="114300" y="38100"/>
                    </a:cubicBezTo>
                    <a:cubicBezTo>
                      <a:pt x="114300" y="17145"/>
                      <a:pt x="97155" y="0"/>
                      <a:pt x="76200" y="0"/>
                    </a:cubicBezTo>
                    <a:lnTo>
                      <a:pt x="0" y="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2CC59C51-9EEF-E842-5505-99B6414E5D0E}"/>
                  </a:ext>
                </a:extLst>
              </p:cNvPr>
              <p:cNvSpPr/>
              <p:nvPr/>
            </p:nvSpPr>
            <p:spPr>
              <a:xfrm>
                <a:off x="-629426" y="2863982"/>
                <a:ext cx="32145" cy="117865"/>
              </a:xfrm>
              <a:custGeom>
                <a:avLst/>
                <a:gdLst>
                  <a:gd name="connsiteX0" fmla="*/ 228600 w 228600"/>
                  <a:gd name="connsiteY0" fmla="*/ 0 h 838200"/>
                  <a:gd name="connsiteX1" fmla="*/ 76200 w 228600"/>
                  <a:gd name="connsiteY1" fmla="*/ 0 h 838200"/>
                  <a:gd name="connsiteX2" fmla="*/ 0 w 228600"/>
                  <a:gd name="connsiteY2" fmla="*/ 76200 h 838200"/>
                  <a:gd name="connsiteX3" fmla="*/ 0 w 228600"/>
                  <a:gd name="connsiteY3" fmla="*/ 762000 h 838200"/>
                  <a:gd name="connsiteX4" fmla="*/ 76200 w 228600"/>
                  <a:gd name="connsiteY4" fmla="*/ 838200 h 838200"/>
                  <a:gd name="connsiteX5" fmla="*/ 228600 w 228600"/>
                  <a:gd name="connsiteY5" fmla="*/ 838200 h 838200"/>
                  <a:gd name="connsiteX6" fmla="*/ 228600 w 228600"/>
                  <a:gd name="connsiteY6" fmla="*/ 762000 h 838200"/>
                  <a:gd name="connsiteX7" fmla="*/ 76200 w 228600"/>
                  <a:gd name="connsiteY7" fmla="*/ 762000 h 838200"/>
                  <a:gd name="connsiteX8" fmla="*/ 76200 w 228600"/>
                  <a:gd name="connsiteY8" fmla="*/ 76200 h 838200"/>
                  <a:gd name="connsiteX9" fmla="*/ 228600 w 228600"/>
                  <a:gd name="connsiteY9" fmla="*/ 76200 h 838200"/>
                  <a:gd name="connsiteX10" fmla="*/ 228600 w 228600"/>
                  <a:gd name="connsiteY10" fmla="*/ 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838200">
                    <a:moveTo>
                      <a:pt x="228600" y="0"/>
                    </a:moveTo>
                    <a:lnTo>
                      <a:pt x="76200" y="0"/>
                    </a:lnTo>
                    <a:cubicBezTo>
                      <a:pt x="34290" y="0"/>
                      <a:pt x="0" y="34290"/>
                      <a:pt x="0" y="76200"/>
                    </a:cubicBezTo>
                    <a:lnTo>
                      <a:pt x="0" y="762000"/>
                    </a:lnTo>
                    <a:cubicBezTo>
                      <a:pt x="0" y="803910"/>
                      <a:pt x="34290" y="838200"/>
                      <a:pt x="76200" y="838200"/>
                    </a:cubicBezTo>
                    <a:lnTo>
                      <a:pt x="228600" y="838200"/>
                    </a:lnTo>
                    <a:lnTo>
                      <a:pt x="228600" y="762000"/>
                    </a:lnTo>
                    <a:lnTo>
                      <a:pt x="76200" y="762000"/>
                    </a:lnTo>
                    <a:lnTo>
                      <a:pt x="76200" y="76200"/>
                    </a:lnTo>
                    <a:lnTo>
                      <a:pt x="228600" y="76200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69A64FFF-0014-DD9F-6E10-E02E277BAAF2}"/>
                  </a:ext>
                </a:extLst>
              </p:cNvPr>
              <p:cNvSpPr/>
              <p:nvPr/>
            </p:nvSpPr>
            <p:spPr>
              <a:xfrm>
                <a:off x="-613353" y="2955059"/>
                <a:ext cx="16072" cy="10715"/>
              </a:xfrm>
              <a:custGeom>
                <a:avLst/>
                <a:gdLst>
                  <a:gd name="connsiteX0" fmla="*/ 114300 w 114300"/>
                  <a:gd name="connsiteY0" fmla="*/ 0 h 76200"/>
                  <a:gd name="connsiteX1" fmla="*/ 38100 w 114300"/>
                  <a:gd name="connsiteY1" fmla="*/ 0 h 76200"/>
                  <a:gd name="connsiteX2" fmla="*/ 0 w 114300"/>
                  <a:gd name="connsiteY2" fmla="*/ 38100 h 76200"/>
                  <a:gd name="connsiteX3" fmla="*/ 38100 w 114300"/>
                  <a:gd name="connsiteY3" fmla="*/ 76200 h 76200"/>
                  <a:gd name="connsiteX4" fmla="*/ 114300 w 114300"/>
                  <a:gd name="connsiteY4" fmla="*/ 76200 h 76200"/>
                  <a:gd name="connsiteX5" fmla="*/ 114300 w 114300"/>
                  <a:gd name="connsiteY5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76200">
                    <a:moveTo>
                      <a:pt x="114300" y="0"/>
                    </a:moveTo>
                    <a:lnTo>
                      <a:pt x="38100" y="0"/>
                    </a:ln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lnTo>
                      <a:pt x="1143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394" name="Полилиния: фигура 1393">
              <a:extLst>
                <a:ext uri="{FF2B5EF4-FFF2-40B4-BE49-F238E27FC236}">
                  <a16:creationId xmlns:a16="http://schemas.microsoft.com/office/drawing/2014/main" id="{BEF0FB15-77B7-CC7B-151D-CCCA097586D2}"/>
                </a:ext>
              </a:extLst>
            </p:cNvPr>
            <p:cNvSpPr/>
            <p:nvPr/>
          </p:nvSpPr>
          <p:spPr>
            <a:xfrm>
              <a:off x="3222000" y="2719311"/>
              <a:ext cx="290624" cy="322043"/>
            </a:xfrm>
            <a:custGeom>
              <a:avLst/>
              <a:gdLst>
                <a:gd name="connsiteX0" fmla="*/ 414026 w 440117"/>
                <a:gd name="connsiteY0" fmla="*/ 103046 h 487698"/>
                <a:gd name="connsiteX1" fmla="*/ 245758 w 440117"/>
                <a:gd name="connsiteY1" fmla="*/ 6844 h 487698"/>
                <a:gd name="connsiteX2" fmla="*/ 194360 w 440117"/>
                <a:gd name="connsiteY2" fmla="*/ 6844 h 487698"/>
                <a:gd name="connsiteX3" fmla="*/ 26093 w 440117"/>
                <a:gd name="connsiteY3" fmla="*/ 103046 h 487698"/>
                <a:gd name="connsiteX4" fmla="*/ 0 w 440117"/>
                <a:gd name="connsiteY4" fmla="*/ 148040 h 487698"/>
                <a:gd name="connsiteX5" fmla="*/ 0 w 440117"/>
                <a:gd name="connsiteY5" fmla="*/ 339579 h 487698"/>
                <a:gd name="connsiteX6" fmla="*/ 26093 w 440117"/>
                <a:gd name="connsiteY6" fmla="*/ 384653 h 487698"/>
                <a:gd name="connsiteX7" fmla="*/ 194360 w 440117"/>
                <a:gd name="connsiteY7" fmla="*/ 480854 h 487698"/>
                <a:gd name="connsiteX8" fmla="*/ 245758 w 440117"/>
                <a:gd name="connsiteY8" fmla="*/ 480854 h 487698"/>
                <a:gd name="connsiteX9" fmla="*/ 414026 w 440117"/>
                <a:gd name="connsiteY9" fmla="*/ 384653 h 487698"/>
                <a:gd name="connsiteX10" fmla="*/ 440118 w 440117"/>
                <a:gd name="connsiteY10" fmla="*/ 339579 h 487698"/>
                <a:gd name="connsiteX11" fmla="*/ 440118 w 440117"/>
                <a:gd name="connsiteY11" fmla="*/ 148040 h 487698"/>
                <a:gd name="connsiteX12" fmla="*/ 414026 w 440117"/>
                <a:gd name="connsiteY12" fmla="*/ 103046 h 487698"/>
                <a:gd name="connsiteX13" fmla="*/ 33913 w 440117"/>
                <a:gd name="connsiteY13" fmla="*/ 371005 h 487698"/>
                <a:gd name="connsiteX14" fmla="*/ 15719 w 440117"/>
                <a:gd name="connsiteY14" fmla="*/ 339579 h 487698"/>
                <a:gd name="connsiteX15" fmla="*/ 15719 w 440117"/>
                <a:gd name="connsiteY15" fmla="*/ 148040 h 487698"/>
                <a:gd name="connsiteX16" fmla="*/ 33884 w 440117"/>
                <a:gd name="connsiteY16" fmla="*/ 116709 h 487698"/>
                <a:gd name="connsiteX17" fmla="*/ 202155 w 440117"/>
                <a:gd name="connsiteY17" fmla="*/ 20504 h 487698"/>
                <a:gd name="connsiteX18" fmla="*/ 237961 w 440117"/>
                <a:gd name="connsiteY18" fmla="*/ 20503 h 487698"/>
                <a:gd name="connsiteX19" fmla="*/ 406229 w 440117"/>
                <a:gd name="connsiteY19" fmla="*/ 116706 h 487698"/>
                <a:gd name="connsiteX20" fmla="*/ 424398 w 440117"/>
                <a:gd name="connsiteY20" fmla="*/ 148040 h 487698"/>
                <a:gd name="connsiteX21" fmla="*/ 424398 w 440117"/>
                <a:gd name="connsiteY21" fmla="*/ 339579 h 487698"/>
                <a:gd name="connsiteX22" fmla="*/ 406235 w 440117"/>
                <a:gd name="connsiteY22" fmla="*/ 370989 h 487698"/>
                <a:gd name="connsiteX23" fmla="*/ 237963 w 440117"/>
                <a:gd name="connsiteY23" fmla="*/ 467195 h 487698"/>
                <a:gd name="connsiteX24" fmla="*/ 202157 w 440117"/>
                <a:gd name="connsiteY24" fmla="*/ 467195 h 487698"/>
                <a:gd name="connsiteX25" fmla="*/ 33934 w 440117"/>
                <a:gd name="connsiteY25" fmla="*/ 371017 h 487698"/>
                <a:gd name="connsiteX26" fmla="*/ 33913 w 440117"/>
                <a:gd name="connsiteY26" fmla="*/ 371005 h 48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0117" h="487698">
                  <a:moveTo>
                    <a:pt x="414026" y="103046"/>
                  </a:moveTo>
                  <a:lnTo>
                    <a:pt x="245758" y="6844"/>
                  </a:lnTo>
                  <a:cubicBezTo>
                    <a:pt x="229805" y="-2281"/>
                    <a:pt x="210313" y="-2281"/>
                    <a:pt x="194360" y="6844"/>
                  </a:cubicBezTo>
                  <a:lnTo>
                    <a:pt x="26093" y="103046"/>
                  </a:lnTo>
                  <a:cubicBezTo>
                    <a:pt x="9981" y="112249"/>
                    <a:pt x="0" y="129476"/>
                    <a:pt x="0" y="148040"/>
                  </a:cubicBezTo>
                  <a:lnTo>
                    <a:pt x="0" y="339579"/>
                  </a:lnTo>
                  <a:cubicBezTo>
                    <a:pt x="0" y="358222"/>
                    <a:pt x="9981" y="375371"/>
                    <a:pt x="26093" y="384653"/>
                  </a:cubicBezTo>
                  <a:lnTo>
                    <a:pt x="194360" y="480854"/>
                  </a:lnTo>
                  <a:cubicBezTo>
                    <a:pt x="210313" y="489980"/>
                    <a:pt x="229805" y="489980"/>
                    <a:pt x="245758" y="480854"/>
                  </a:cubicBezTo>
                  <a:lnTo>
                    <a:pt x="414026" y="384653"/>
                  </a:lnTo>
                  <a:cubicBezTo>
                    <a:pt x="430136" y="375448"/>
                    <a:pt x="440118" y="358222"/>
                    <a:pt x="440118" y="339579"/>
                  </a:cubicBezTo>
                  <a:lnTo>
                    <a:pt x="440118" y="148040"/>
                  </a:lnTo>
                  <a:cubicBezTo>
                    <a:pt x="440118" y="129397"/>
                    <a:pt x="430136" y="112249"/>
                    <a:pt x="414026" y="103046"/>
                  </a:cubicBezTo>
                  <a:close/>
                  <a:moveTo>
                    <a:pt x="33913" y="371005"/>
                  </a:moveTo>
                  <a:cubicBezTo>
                    <a:pt x="22655" y="364509"/>
                    <a:pt x="15719" y="352548"/>
                    <a:pt x="15719" y="339579"/>
                  </a:cubicBezTo>
                  <a:lnTo>
                    <a:pt x="15719" y="148040"/>
                  </a:lnTo>
                  <a:cubicBezTo>
                    <a:pt x="15719" y="135117"/>
                    <a:pt x="22680" y="123109"/>
                    <a:pt x="33884" y="116709"/>
                  </a:cubicBezTo>
                  <a:lnTo>
                    <a:pt x="202155" y="20504"/>
                  </a:lnTo>
                  <a:cubicBezTo>
                    <a:pt x="213277" y="14143"/>
                    <a:pt x="226839" y="14142"/>
                    <a:pt x="237961" y="20503"/>
                  </a:cubicBezTo>
                  <a:lnTo>
                    <a:pt x="406229" y="116706"/>
                  </a:lnTo>
                  <a:cubicBezTo>
                    <a:pt x="417444" y="123113"/>
                    <a:pt x="424398" y="135052"/>
                    <a:pt x="424398" y="148040"/>
                  </a:cubicBezTo>
                  <a:lnTo>
                    <a:pt x="424398" y="339579"/>
                  </a:lnTo>
                  <a:cubicBezTo>
                    <a:pt x="424398" y="352594"/>
                    <a:pt x="417426" y="364596"/>
                    <a:pt x="406235" y="370989"/>
                  </a:cubicBezTo>
                  <a:lnTo>
                    <a:pt x="237963" y="467195"/>
                  </a:lnTo>
                  <a:cubicBezTo>
                    <a:pt x="226841" y="473555"/>
                    <a:pt x="213279" y="473557"/>
                    <a:pt x="202157" y="467195"/>
                  </a:cubicBezTo>
                  <a:lnTo>
                    <a:pt x="33934" y="371017"/>
                  </a:lnTo>
                  <a:cubicBezTo>
                    <a:pt x="33927" y="371013"/>
                    <a:pt x="33920" y="371009"/>
                    <a:pt x="33913" y="371005"/>
                  </a:cubicBezTo>
                  <a:close/>
                </a:path>
              </a:pathLst>
            </a:custGeom>
            <a:solidFill>
              <a:srgbClr val="00A88E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399" name="TextBox 1398">
            <a:extLst>
              <a:ext uri="{FF2B5EF4-FFF2-40B4-BE49-F238E27FC236}">
                <a16:creationId xmlns:a16="http://schemas.microsoft.com/office/drawing/2014/main" id="{77CCD574-3FCF-F6C3-1919-6E46BA22FDF6}"/>
              </a:ext>
            </a:extLst>
          </p:cNvPr>
          <p:cNvSpPr txBox="1"/>
          <p:nvPr/>
        </p:nvSpPr>
        <p:spPr>
          <a:xfrm>
            <a:off x="3759823" y="4522300"/>
            <a:ext cx="540000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Secure Mobility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Management</a:t>
            </a:r>
          </a:p>
        </p:txBody>
      </p:sp>
      <p:grpSp>
        <p:nvGrpSpPr>
          <p:cNvPr id="1775" name="Группа 1774">
            <a:extLst>
              <a:ext uri="{FF2B5EF4-FFF2-40B4-BE49-F238E27FC236}">
                <a16:creationId xmlns:a16="http://schemas.microsoft.com/office/drawing/2014/main" id="{3F3585A9-94F2-291A-7B88-ABAEC0E16209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1521208"/>
            <a:ext cx="314438" cy="349500"/>
            <a:chOff x="-784124" y="1595592"/>
            <a:chExt cx="262032" cy="291250"/>
          </a:xfrm>
        </p:grpSpPr>
        <p:sp>
          <p:nvSpPr>
            <p:cNvPr id="1533" name="Полилиния: фигура 1532">
              <a:extLst>
                <a:ext uri="{FF2B5EF4-FFF2-40B4-BE49-F238E27FC236}">
                  <a16:creationId xmlns:a16="http://schemas.microsoft.com/office/drawing/2014/main" id="{96D6194D-B3CD-4AE7-3AB5-3718A6A56F2C}"/>
                </a:ext>
              </a:extLst>
            </p:cNvPr>
            <p:cNvSpPr/>
            <p:nvPr/>
          </p:nvSpPr>
          <p:spPr>
            <a:xfrm>
              <a:off x="-784124" y="1595592"/>
              <a:ext cx="262032" cy="291250"/>
            </a:xfrm>
            <a:custGeom>
              <a:avLst/>
              <a:gdLst>
                <a:gd name="connsiteX0" fmla="*/ 130969 w 262032"/>
                <a:gd name="connsiteY0" fmla="*/ 0 h 291250"/>
                <a:gd name="connsiteX1" fmla="*/ 115634 w 262032"/>
                <a:gd name="connsiteY1" fmla="*/ 4096 h 291250"/>
                <a:gd name="connsiteX2" fmla="*/ 15526 w 262032"/>
                <a:gd name="connsiteY2" fmla="*/ 61532 h 291250"/>
                <a:gd name="connsiteX3" fmla="*/ 0 w 262032"/>
                <a:gd name="connsiteY3" fmla="*/ 88392 h 291250"/>
                <a:gd name="connsiteX4" fmla="*/ 0 w 262032"/>
                <a:gd name="connsiteY4" fmla="*/ 202883 h 291250"/>
                <a:gd name="connsiteX5" fmla="*/ 15526 w 262032"/>
                <a:gd name="connsiteY5" fmla="*/ 229743 h 291250"/>
                <a:gd name="connsiteX6" fmla="*/ 115729 w 262032"/>
                <a:gd name="connsiteY6" fmla="*/ 287179 h 291250"/>
                <a:gd name="connsiteX7" fmla="*/ 146304 w 262032"/>
                <a:gd name="connsiteY7" fmla="*/ 287179 h 291250"/>
                <a:gd name="connsiteX8" fmla="*/ 246507 w 262032"/>
                <a:gd name="connsiteY8" fmla="*/ 229743 h 291250"/>
                <a:gd name="connsiteX9" fmla="*/ 262033 w 262032"/>
                <a:gd name="connsiteY9" fmla="*/ 202883 h 291250"/>
                <a:gd name="connsiteX10" fmla="*/ 262033 w 262032"/>
                <a:gd name="connsiteY10" fmla="*/ 88392 h 291250"/>
                <a:gd name="connsiteX11" fmla="*/ 246507 w 262032"/>
                <a:gd name="connsiteY11" fmla="*/ 61532 h 291250"/>
                <a:gd name="connsiteX12" fmla="*/ 146304 w 262032"/>
                <a:gd name="connsiteY12" fmla="*/ 4096 h 291250"/>
                <a:gd name="connsiteX13" fmla="*/ 130969 w 262032"/>
                <a:gd name="connsiteY13" fmla="*/ 0 h 291250"/>
                <a:gd name="connsiteX14" fmla="*/ 130969 w 262032"/>
                <a:gd name="connsiteY14" fmla="*/ 9335 h 291250"/>
                <a:gd name="connsiteX15" fmla="*/ 141637 w 262032"/>
                <a:gd name="connsiteY15" fmla="*/ 12192 h 291250"/>
                <a:gd name="connsiteX16" fmla="*/ 241840 w 262032"/>
                <a:gd name="connsiteY16" fmla="*/ 69723 h 291250"/>
                <a:gd name="connsiteX17" fmla="*/ 252603 w 262032"/>
                <a:gd name="connsiteY17" fmla="*/ 88487 h 291250"/>
                <a:gd name="connsiteX18" fmla="*/ 252603 w 262032"/>
                <a:gd name="connsiteY18" fmla="*/ 202787 h 291250"/>
                <a:gd name="connsiteX19" fmla="*/ 241840 w 262032"/>
                <a:gd name="connsiteY19" fmla="*/ 221552 h 291250"/>
                <a:gd name="connsiteX20" fmla="*/ 141637 w 262032"/>
                <a:gd name="connsiteY20" fmla="*/ 278987 h 291250"/>
                <a:gd name="connsiteX21" fmla="*/ 120396 w 262032"/>
                <a:gd name="connsiteY21" fmla="*/ 278987 h 291250"/>
                <a:gd name="connsiteX22" fmla="*/ 20193 w 262032"/>
                <a:gd name="connsiteY22" fmla="*/ 221456 h 291250"/>
                <a:gd name="connsiteX23" fmla="*/ 9430 w 262032"/>
                <a:gd name="connsiteY23" fmla="*/ 202692 h 291250"/>
                <a:gd name="connsiteX24" fmla="*/ 9430 w 262032"/>
                <a:gd name="connsiteY24" fmla="*/ 88297 h 291250"/>
                <a:gd name="connsiteX25" fmla="*/ 20193 w 262032"/>
                <a:gd name="connsiteY25" fmla="*/ 69533 h 291250"/>
                <a:gd name="connsiteX26" fmla="*/ 120396 w 262032"/>
                <a:gd name="connsiteY26" fmla="*/ 12192 h 291250"/>
                <a:gd name="connsiteX27" fmla="*/ 130969 w 262032"/>
                <a:gd name="connsiteY27" fmla="*/ 9335 h 2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250">
                  <a:moveTo>
                    <a:pt x="130969" y="0"/>
                  </a:moveTo>
                  <a:cubicBezTo>
                    <a:pt x="125635" y="0"/>
                    <a:pt x="120301" y="1429"/>
                    <a:pt x="115634" y="4096"/>
                  </a:cubicBezTo>
                  <a:lnTo>
                    <a:pt x="15526" y="61532"/>
                  </a:lnTo>
                  <a:cubicBezTo>
                    <a:pt x="5906" y="67056"/>
                    <a:pt x="0" y="77343"/>
                    <a:pt x="0" y="88392"/>
                  </a:cubicBezTo>
                  <a:lnTo>
                    <a:pt x="0" y="202883"/>
                  </a:lnTo>
                  <a:cubicBezTo>
                    <a:pt x="0" y="214027"/>
                    <a:pt x="5906" y="224219"/>
                    <a:pt x="15526" y="229743"/>
                  </a:cubicBezTo>
                  <a:lnTo>
                    <a:pt x="115729" y="287179"/>
                  </a:lnTo>
                  <a:cubicBezTo>
                    <a:pt x="125254" y="292608"/>
                    <a:pt x="136874" y="292608"/>
                    <a:pt x="146304" y="287179"/>
                  </a:cubicBezTo>
                  <a:lnTo>
                    <a:pt x="246507" y="229743"/>
                  </a:lnTo>
                  <a:cubicBezTo>
                    <a:pt x="256127" y="224219"/>
                    <a:pt x="262033" y="213931"/>
                    <a:pt x="262033" y="202883"/>
                  </a:cubicBezTo>
                  <a:lnTo>
                    <a:pt x="262033" y="88392"/>
                  </a:lnTo>
                  <a:cubicBezTo>
                    <a:pt x="262033" y="77248"/>
                    <a:pt x="256127" y="67056"/>
                    <a:pt x="246507" y="61532"/>
                  </a:cubicBezTo>
                  <a:lnTo>
                    <a:pt x="146304" y="4096"/>
                  </a:lnTo>
                  <a:cubicBezTo>
                    <a:pt x="141637" y="1429"/>
                    <a:pt x="136398" y="0"/>
                    <a:pt x="130969" y="0"/>
                  </a:cubicBezTo>
                  <a:moveTo>
                    <a:pt x="130969" y="9335"/>
                  </a:moveTo>
                  <a:cubicBezTo>
                    <a:pt x="134684" y="9335"/>
                    <a:pt x="138398" y="10287"/>
                    <a:pt x="141637" y="12192"/>
                  </a:cubicBezTo>
                  <a:lnTo>
                    <a:pt x="241840" y="69723"/>
                  </a:lnTo>
                  <a:cubicBezTo>
                    <a:pt x="248603" y="73533"/>
                    <a:pt x="252698" y="80772"/>
                    <a:pt x="252603" y="88487"/>
                  </a:cubicBezTo>
                  <a:lnTo>
                    <a:pt x="252603" y="202787"/>
                  </a:lnTo>
                  <a:cubicBezTo>
                    <a:pt x="252603" y="210503"/>
                    <a:pt x="248507" y="217742"/>
                    <a:pt x="241840" y="221552"/>
                  </a:cubicBezTo>
                  <a:lnTo>
                    <a:pt x="141637" y="278987"/>
                  </a:lnTo>
                  <a:cubicBezTo>
                    <a:pt x="135065" y="282702"/>
                    <a:pt x="126968" y="282702"/>
                    <a:pt x="120396" y="278987"/>
                  </a:cubicBezTo>
                  <a:lnTo>
                    <a:pt x="20193" y="221456"/>
                  </a:lnTo>
                  <a:cubicBezTo>
                    <a:pt x="13526" y="217551"/>
                    <a:pt x="9335" y="210407"/>
                    <a:pt x="9430" y="202692"/>
                  </a:cubicBezTo>
                  <a:lnTo>
                    <a:pt x="9430" y="88297"/>
                  </a:lnTo>
                  <a:cubicBezTo>
                    <a:pt x="9430" y="80486"/>
                    <a:pt x="13526" y="73343"/>
                    <a:pt x="20193" y="69533"/>
                  </a:cubicBezTo>
                  <a:lnTo>
                    <a:pt x="120396" y="12192"/>
                  </a:lnTo>
                  <a:cubicBezTo>
                    <a:pt x="123635" y="10382"/>
                    <a:pt x="127254" y="9335"/>
                    <a:pt x="130969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4" name="Полилиния: фигура 1533">
              <a:extLst>
                <a:ext uri="{FF2B5EF4-FFF2-40B4-BE49-F238E27FC236}">
                  <a16:creationId xmlns:a16="http://schemas.microsoft.com/office/drawing/2014/main" id="{5B8A9F5A-4177-76CB-E049-4A5D38F344CD}"/>
                </a:ext>
              </a:extLst>
            </p:cNvPr>
            <p:cNvSpPr/>
            <p:nvPr/>
          </p:nvSpPr>
          <p:spPr>
            <a:xfrm>
              <a:off x="-671443" y="1814191"/>
              <a:ext cx="36766" cy="16287"/>
            </a:xfrm>
            <a:custGeom>
              <a:avLst/>
              <a:gdLst>
                <a:gd name="connsiteX0" fmla="*/ 32099 w 36766"/>
                <a:gd name="connsiteY0" fmla="*/ 0 h 16287"/>
                <a:gd name="connsiteX1" fmla="*/ 18383 w 36766"/>
                <a:gd name="connsiteY1" fmla="*/ 6286 h 16287"/>
                <a:gd name="connsiteX2" fmla="*/ 4667 w 36766"/>
                <a:gd name="connsiteY2" fmla="*/ 0 h 16287"/>
                <a:gd name="connsiteX3" fmla="*/ 0 w 36766"/>
                <a:gd name="connsiteY3" fmla="*/ 8096 h 16287"/>
                <a:gd name="connsiteX4" fmla="*/ 18383 w 36766"/>
                <a:gd name="connsiteY4" fmla="*/ 16288 h 16287"/>
                <a:gd name="connsiteX5" fmla="*/ 36767 w 36766"/>
                <a:gd name="connsiteY5" fmla="*/ 8191 h 16287"/>
                <a:gd name="connsiteX6" fmla="*/ 32099 w 36766"/>
                <a:gd name="connsiteY6" fmla="*/ 0 h 1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66" h="16287">
                  <a:moveTo>
                    <a:pt x="32099" y="0"/>
                  </a:moveTo>
                  <a:cubicBezTo>
                    <a:pt x="26289" y="2953"/>
                    <a:pt x="21336" y="5048"/>
                    <a:pt x="18383" y="6286"/>
                  </a:cubicBezTo>
                  <a:cubicBezTo>
                    <a:pt x="15430" y="5143"/>
                    <a:pt x="10478" y="2953"/>
                    <a:pt x="4667" y="0"/>
                  </a:cubicBezTo>
                  <a:lnTo>
                    <a:pt x="0" y="8096"/>
                  </a:lnTo>
                  <a:cubicBezTo>
                    <a:pt x="5905" y="11239"/>
                    <a:pt x="12097" y="14002"/>
                    <a:pt x="18383" y="16288"/>
                  </a:cubicBezTo>
                  <a:cubicBezTo>
                    <a:pt x="24670" y="14002"/>
                    <a:pt x="30861" y="11335"/>
                    <a:pt x="36767" y="8191"/>
                  </a:cubicBezTo>
                  <a:lnTo>
                    <a:pt x="32099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5" name="Полилиния: фигура 1534">
              <a:extLst>
                <a:ext uri="{FF2B5EF4-FFF2-40B4-BE49-F238E27FC236}">
                  <a16:creationId xmlns:a16="http://schemas.microsoft.com/office/drawing/2014/main" id="{7D538EC1-AAD8-6D60-4DD2-9E85DA4A7B84}"/>
                </a:ext>
              </a:extLst>
            </p:cNvPr>
            <p:cNvSpPr/>
            <p:nvPr/>
          </p:nvSpPr>
          <p:spPr>
            <a:xfrm>
              <a:off x="-718592" y="1651980"/>
              <a:ext cx="131063" cy="140398"/>
            </a:xfrm>
            <a:custGeom>
              <a:avLst/>
              <a:gdLst>
                <a:gd name="connsiteX0" fmla="*/ 15526 w 131063"/>
                <a:gd name="connsiteY0" fmla="*/ 131540 h 140398"/>
                <a:gd name="connsiteX1" fmla="*/ 9334 w 131063"/>
                <a:gd name="connsiteY1" fmla="*/ 110585 h 140398"/>
                <a:gd name="connsiteX2" fmla="*/ 9334 w 131063"/>
                <a:gd name="connsiteY2" fmla="*/ 42863 h 140398"/>
                <a:gd name="connsiteX3" fmla="*/ 65437 w 131063"/>
                <a:gd name="connsiteY3" fmla="*/ 10763 h 140398"/>
                <a:gd name="connsiteX4" fmla="*/ 121539 w 131063"/>
                <a:gd name="connsiteY4" fmla="*/ 42863 h 140398"/>
                <a:gd name="connsiteX5" fmla="*/ 121539 w 131063"/>
                <a:gd name="connsiteY5" fmla="*/ 110300 h 140398"/>
                <a:gd name="connsiteX6" fmla="*/ 115443 w 131063"/>
                <a:gd name="connsiteY6" fmla="*/ 131445 h 140398"/>
                <a:gd name="connsiteX7" fmla="*/ 120777 w 131063"/>
                <a:gd name="connsiteY7" fmla="*/ 140399 h 140398"/>
                <a:gd name="connsiteX8" fmla="*/ 131064 w 131063"/>
                <a:gd name="connsiteY8" fmla="*/ 110300 h 140398"/>
                <a:gd name="connsiteX9" fmla="*/ 131064 w 131063"/>
                <a:gd name="connsiteY9" fmla="*/ 37528 h 140398"/>
                <a:gd name="connsiteX10" fmla="*/ 65532 w 131063"/>
                <a:gd name="connsiteY10" fmla="*/ 0 h 140398"/>
                <a:gd name="connsiteX11" fmla="*/ 0 w 131063"/>
                <a:gd name="connsiteY11" fmla="*/ 37528 h 140398"/>
                <a:gd name="connsiteX12" fmla="*/ 0 w 131063"/>
                <a:gd name="connsiteY12" fmla="*/ 110300 h 140398"/>
                <a:gd name="connsiteX13" fmla="*/ 10287 w 131063"/>
                <a:gd name="connsiteY13" fmla="*/ 140399 h 140398"/>
                <a:gd name="connsiteX14" fmla="*/ 15526 w 131063"/>
                <a:gd name="connsiteY14" fmla="*/ 131445 h 14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063" h="140398">
                  <a:moveTo>
                    <a:pt x="15526" y="131540"/>
                  </a:moveTo>
                  <a:cubicBezTo>
                    <a:pt x="11620" y="125254"/>
                    <a:pt x="9430" y="118015"/>
                    <a:pt x="9334" y="110585"/>
                  </a:cubicBezTo>
                  <a:lnTo>
                    <a:pt x="9334" y="42863"/>
                  </a:lnTo>
                  <a:lnTo>
                    <a:pt x="65437" y="10763"/>
                  </a:lnTo>
                  <a:lnTo>
                    <a:pt x="121539" y="42863"/>
                  </a:lnTo>
                  <a:lnTo>
                    <a:pt x="121539" y="110300"/>
                  </a:lnTo>
                  <a:cubicBezTo>
                    <a:pt x="121539" y="117824"/>
                    <a:pt x="119348" y="125158"/>
                    <a:pt x="115443" y="131445"/>
                  </a:cubicBezTo>
                  <a:lnTo>
                    <a:pt x="120777" y="140399"/>
                  </a:lnTo>
                  <a:cubicBezTo>
                    <a:pt x="127349" y="131731"/>
                    <a:pt x="130873" y="121158"/>
                    <a:pt x="131064" y="110300"/>
                  </a:cubicBezTo>
                  <a:lnTo>
                    <a:pt x="131064" y="37528"/>
                  </a:lnTo>
                  <a:cubicBezTo>
                    <a:pt x="131064" y="37528"/>
                    <a:pt x="65532" y="0"/>
                    <a:pt x="65532" y="0"/>
                  </a:cubicBezTo>
                  <a:lnTo>
                    <a:pt x="0" y="37528"/>
                  </a:lnTo>
                  <a:lnTo>
                    <a:pt x="0" y="110300"/>
                  </a:lnTo>
                  <a:cubicBezTo>
                    <a:pt x="95" y="121158"/>
                    <a:pt x="3715" y="131731"/>
                    <a:pt x="10287" y="140399"/>
                  </a:cubicBezTo>
                  <a:lnTo>
                    <a:pt x="15526" y="131445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8" name="Полилиния: фигура 1567">
              <a:extLst>
                <a:ext uri="{FF2B5EF4-FFF2-40B4-BE49-F238E27FC236}">
                  <a16:creationId xmlns:a16="http://schemas.microsoft.com/office/drawing/2014/main" id="{BF00A3A6-162A-7EEE-B092-2D3CC206264B}"/>
                </a:ext>
              </a:extLst>
            </p:cNvPr>
            <p:cNvSpPr/>
            <p:nvPr/>
          </p:nvSpPr>
          <p:spPr>
            <a:xfrm>
              <a:off x="-713924" y="1765613"/>
              <a:ext cx="59436" cy="64865"/>
            </a:xfrm>
            <a:custGeom>
              <a:avLst/>
              <a:gdLst>
                <a:gd name="connsiteX0" fmla="*/ 49435 w 59436"/>
                <a:gd name="connsiteY0" fmla="*/ 16288 h 64865"/>
                <a:gd name="connsiteX1" fmla="*/ 32385 w 59436"/>
                <a:gd name="connsiteY1" fmla="*/ 46101 h 64865"/>
                <a:gd name="connsiteX2" fmla="*/ 27051 w 59436"/>
                <a:gd name="connsiteY2" fmla="*/ 36671 h 64865"/>
                <a:gd name="connsiteX3" fmla="*/ 16192 w 59436"/>
                <a:gd name="connsiteY3" fmla="*/ 36671 h 64865"/>
                <a:gd name="connsiteX4" fmla="*/ 33052 w 59436"/>
                <a:gd name="connsiteY4" fmla="*/ 7334 h 64865"/>
                <a:gd name="connsiteX5" fmla="*/ 26479 w 59436"/>
                <a:gd name="connsiteY5" fmla="*/ 0 h 64865"/>
                <a:gd name="connsiteX6" fmla="*/ 0 w 59436"/>
                <a:gd name="connsiteY6" fmla="*/ 46101 h 64865"/>
                <a:gd name="connsiteX7" fmla="*/ 21622 w 59436"/>
                <a:gd name="connsiteY7" fmla="*/ 46101 h 64865"/>
                <a:gd name="connsiteX8" fmla="*/ 32385 w 59436"/>
                <a:gd name="connsiteY8" fmla="*/ 64865 h 64865"/>
                <a:gd name="connsiteX9" fmla="*/ 59436 w 59436"/>
                <a:gd name="connsiteY9" fmla="*/ 17907 h 64865"/>
                <a:gd name="connsiteX10" fmla="*/ 49530 w 59436"/>
                <a:gd name="connsiteY10" fmla="*/ 16383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436" h="64865">
                  <a:moveTo>
                    <a:pt x="49435" y="16288"/>
                  </a:moveTo>
                  <a:lnTo>
                    <a:pt x="32385" y="46101"/>
                  </a:lnTo>
                  <a:lnTo>
                    <a:pt x="27051" y="36671"/>
                  </a:lnTo>
                  <a:lnTo>
                    <a:pt x="16192" y="36671"/>
                  </a:lnTo>
                  <a:lnTo>
                    <a:pt x="33052" y="7334"/>
                  </a:lnTo>
                  <a:cubicBezTo>
                    <a:pt x="30575" y="5143"/>
                    <a:pt x="28384" y="2667"/>
                    <a:pt x="26479" y="0"/>
                  </a:cubicBezTo>
                  <a:lnTo>
                    <a:pt x="0" y="46101"/>
                  </a:lnTo>
                  <a:lnTo>
                    <a:pt x="21622" y="46101"/>
                  </a:lnTo>
                  <a:lnTo>
                    <a:pt x="32385" y="64865"/>
                  </a:lnTo>
                  <a:lnTo>
                    <a:pt x="59436" y="17907"/>
                  </a:lnTo>
                  <a:cubicBezTo>
                    <a:pt x="56102" y="17907"/>
                    <a:pt x="52769" y="17335"/>
                    <a:pt x="49530" y="16383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9" name="Полилиния: фигура 1568">
              <a:extLst>
                <a:ext uri="{FF2B5EF4-FFF2-40B4-BE49-F238E27FC236}">
                  <a16:creationId xmlns:a16="http://schemas.microsoft.com/office/drawing/2014/main" id="{60F32ADF-DCF1-C6AB-BAFA-5A30E94F38DF}"/>
                </a:ext>
              </a:extLst>
            </p:cNvPr>
            <p:cNvSpPr/>
            <p:nvPr/>
          </p:nvSpPr>
          <p:spPr>
            <a:xfrm>
              <a:off x="-651631" y="1765613"/>
              <a:ext cx="59340" cy="64865"/>
            </a:xfrm>
            <a:custGeom>
              <a:avLst/>
              <a:gdLst>
                <a:gd name="connsiteX0" fmla="*/ 32861 w 59340"/>
                <a:gd name="connsiteY0" fmla="*/ 0 h 64865"/>
                <a:gd name="connsiteX1" fmla="*/ 26289 w 59340"/>
                <a:gd name="connsiteY1" fmla="*/ 7334 h 64865"/>
                <a:gd name="connsiteX2" fmla="*/ 43148 w 59340"/>
                <a:gd name="connsiteY2" fmla="*/ 36671 h 64865"/>
                <a:gd name="connsiteX3" fmla="*/ 32385 w 59340"/>
                <a:gd name="connsiteY3" fmla="*/ 36671 h 64865"/>
                <a:gd name="connsiteX4" fmla="*/ 27051 w 59340"/>
                <a:gd name="connsiteY4" fmla="*/ 46101 h 64865"/>
                <a:gd name="connsiteX5" fmla="*/ 9906 w 59340"/>
                <a:gd name="connsiteY5" fmla="*/ 16383 h 64865"/>
                <a:gd name="connsiteX6" fmla="*/ 0 w 59340"/>
                <a:gd name="connsiteY6" fmla="*/ 17907 h 64865"/>
                <a:gd name="connsiteX7" fmla="*/ 27051 w 59340"/>
                <a:gd name="connsiteY7" fmla="*/ 64865 h 64865"/>
                <a:gd name="connsiteX8" fmla="*/ 37719 w 59340"/>
                <a:gd name="connsiteY8" fmla="*/ 46101 h 64865"/>
                <a:gd name="connsiteX9" fmla="*/ 59341 w 59340"/>
                <a:gd name="connsiteY9" fmla="*/ 46101 h 64865"/>
                <a:gd name="connsiteX10" fmla="*/ 32861 w 59340"/>
                <a:gd name="connsiteY10" fmla="*/ 95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0" h="64865">
                  <a:moveTo>
                    <a:pt x="32861" y="0"/>
                  </a:moveTo>
                  <a:cubicBezTo>
                    <a:pt x="30956" y="2667"/>
                    <a:pt x="28766" y="5143"/>
                    <a:pt x="26289" y="7334"/>
                  </a:cubicBezTo>
                  <a:lnTo>
                    <a:pt x="43148" y="36671"/>
                  </a:lnTo>
                  <a:lnTo>
                    <a:pt x="32385" y="36671"/>
                  </a:lnTo>
                  <a:lnTo>
                    <a:pt x="27051" y="46101"/>
                  </a:lnTo>
                  <a:lnTo>
                    <a:pt x="9906" y="16383"/>
                  </a:lnTo>
                  <a:cubicBezTo>
                    <a:pt x="6668" y="17335"/>
                    <a:pt x="3334" y="17812"/>
                    <a:pt x="0" y="17907"/>
                  </a:cubicBezTo>
                  <a:lnTo>
                    <a:pt x="27051" y="64865"/>
                  </a:lnTo>
                  <a:lnTo>
                    <a:pt x="37719" y="46101"/>
                  </a:lnTo>
                  <a:lnTo>
                    <a:pt x="59341" y="46101"/>
                  </a:lnTo>
                  <a:lnTo>
                    <a:pt x="32861" y="95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0" name="Полилиния: фигура 1569">
              <a:extLst>
                <a:ext uri="{FF2B5EF4-FFF2-40B4-BE49-F238E27FC236}">
                  <a16:creationId xmlns:a16="http://schemas.microsoft.com/office/drawing/2014/main" id="{25DC5667-47EE-FA43-DB18-956D1D152152}"/>
                </a:ext>
              </a:extLst>
            </p:cNvPr>
            <p:cNvSpPr/>
            <p:nvPr/>
          </p:nvSpPr>
          <p:spPr>
            <a:xfrm>
              <a:off x="-713924" y="1738848"/>
              <a:ext cx="18669" cy="4667"/>
            </a:xfrm>
            <a:custGeom>
              <a:avLst/>
              <a:gdLst>
                <a:gd name="connsiteX0" fmla="*/ 18669 w 18669"/>
                <a:gd name="connsiteY0" fmla="*/ 2381 h 4667"/>
                <a:gd name="connsiteX1" fmla="*/ 18669 w 18669"/>
                <a:gd name="connsiteY1" fmla="*/ 0 h 4667"/>
                <a:gd name="connsiteX2" fmla="*/ 0 w 18669"/>
                <a:gd name="connsiteY2" fmla="*/ 0 h 4667"/>
                <a:gd name="connsiteX3" fmla="*/ 0 w 18669"/>
                <a:gd name="connsiteY3" fmla="*/ 4667 h 4667"/>
                <a:gd name="connsiteX4" fmla="*/ 18669 w 18669"/>
                <a:gd name="connsiteY4" fmla="*/ 4667 h 4667"/>
                <a:gd name="connsiteX5" fmla="*/ 18669 w 18669"/>
                <a:gd name="connsiteY5" fmla="*/ 2381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69" h="4667">
                  <a:moveTo>
                    <a:pt x="18669" y="2381"/>
                  </a:moveTo>
                  <a:lnTo>
                    <a:pt x="18669" y="0"/>
                  </a:lnTo>
                  <a:lnTo>
                    <a:pt x="0" y="0"/>
                  </a:lnTo>
                  <a:lnTo>
                    <a:pt x="0" y="4667"/>
                  </a:lnTo>
                  <a:lnTo>
                    <a:pt x="18669" y="4667"/>
                  </a:lnTo>
                  <a:lnTo>
                    <a:pt x="18669" y="238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1" name="Полилиния: фигура 1570">
              <a:extLst>
                <a:ext uri="{FF2B5EF4-FFF2-40B4-BE49-F238E27FC236}">
                  <a16:creationId xmlns:a16="http://schemas.microsoft.com/office/drawing/2014/main" id="{F71F4EEA-E549-9EEB-1E34-6E6CA51ED95D}"/>
                </a:ext>
              </a:extLst>
            </p:cNvPr>
            <p:cNvSpPr/>
            <p:nvPr/>
          </p:nvSpPr>
          <p:spPr>
            <a:xfrm>
              <a:off x="-706209" y="1687889"/>
              <a:ext cx="25050" cy="25050"/>
            </a:xfrm>
            <a:custGeom>
              <a:avLst/>
              <a:gdLst>
                <a:gd name="connsiteX0" fmla="*/ 25051 w 25050"/>
                <a:gd name="connsiteY0" fmla="*/ 21812 h 25050"/>
                <a:gd name="connsiteX1" fmla="*/ 3334 w 25050"/>
                <a:gd name="connsiteY1" fmla="*/ 0 h 25050"/>
                <a:gd name="connsiteX2" fmla="*/ 0 w 25050"/>
                <a:gd name="connsiteY2" fmla="*/ 3239 h 25050"/>
                <a:gd name="connsiteX3" fmla="*/ 21717 w 25050"/>
                <a:gd name="connsiteY3" fmla="*/ 25051 h 25050"/>
                <a:gd name="connsiteX4" fmla="*/ 25051 w 25050"/>
                <a:gd name="connsiteY4" fmla="*/ 21717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050">
                  <a:moveTo>
                    <a:pt x="25051" y="21812"/>
                  </a:moveTo>
                  <a:lnTo>
                    <a:pt x="3334" y="0"/>
                  </a:lnTo>
                  <a:lnTo>
                    <a:pt x="0" y="3239"/>
                  </a:lnTo>
                  <a:lnTo>
                    <a:pt x="21717" y="25051"/>
                  </a:lnTo>
                  <a:cubicBezTo>
                    <a:pt x="22765" y="23908"/>
                    <a:pt x="23908" y="22765"/>
                    <a:pt x="25051" y="21717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2" name="Полилиния: фигура 1571">
              <a:extLst>
                <a:ext uri="{FF2B5EF4-FFF2-40B4-BE49-F238E27FC236}">
                  <a16:creationId xmlns:a16="http://schemas.microsoft.com/office/drawing/2014/main" id="{1B252CBD-146A-C48A-1BF5-8341915C8059}"/>
                </a:ext>
              </a:extLst>
            </p:cNvPr>
            <p:cNvSpPr/>
            <p:nvPr/>
          </p:nvSpPr>
          <p:spPr>
            <a:xfrm>
              <a:off x="-625056" y="1687794"/>
              <a:ext cx="24955" cy="25241"/>
            </a:xfrm>
            <a:custGeom>
              <a:avLst/>
              <a:gdLst>
                <a:gd name="connsiteX0" fmla="*/ 3239 w 24955"/>
                <a:gd name="connsiteY0" fmla="*/ 25241 h 25241"/>
                <a:gd name="connsiteX1" fmla="*/ 24956 w 24955"/>
                <a:gd name="connsiteY1" fmla="*/ 3334 h 25241"/>
                <a:gd name="connsiteX2" fmla="*/ 21717 w 24955"/>
                <a:gd name="connsiteY2" fmla="*/ 0 h 25241"/>
                <a:gd name="connsiteX3" fmla="*/ 0 w 24955"/>
                <a:gd name="connsiteY3" fmla="*/ 21907 h 25241"/>
                <a:gd name="connsiteX4" fmla="*/ 3239 w 24955"/>
                <a:gd name="connsiteY4" fmla="*/ 25241 h 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55" h="25241">
                  <a:moveTo>
                    <a:pt x="3239" y="25241"/>
                  </a:moveTo>
                  <a:lnTo>
                    <a:pt x="24956" y="3334"/>
                  </a:lnTo>
                  <a:lnTo>
                    <a:pt x="21717" y="0"/>
                  </a:lnTo>
                  <a:lnTo>
                    <a:pt x="0" y="21907"/>
                  </a:lnTo>
                  <a:cubicBezTo>
                    <a:pt x="1143" y="22955"/>
                    <a:pt x="2286" y="24098"/>
                    <a:pt x="3239" y="25241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3" name="Полилиния: фигура 1572">
              <a:extLst>
                <a:ext uri="{FF2B5EF4-FFF2-40B4-BE49-F238E27FC236}">
                  <a16:creationId xmlns:a16="http://schemas.microsoft.com/office/drawing/2014/main" id="{FA74810F-CEEE-B81A-3BBF-60DF10FBE0BC}"/>
                </a:ext>
              </a:extLst>
            </p:cNvPr>
            <p:cNvSpPr/>
            <p:nvPr/>
          </p:nvSpPr>
          <p:spPr>
            <a:xfrm>
              <a:off x="-655441" y="1656647"/>
              <a:ext cx="4667" cy="42291"/>
            </a:xfrm>
            <a:custGeom>
              <a:avLst/>
              <a:gdLst>
                <a:gd name="connsiteX0" fmla="*/ 2286 w 4667"/>
                <a:gd name="connsiteY0" fmla="*/ 42291 h 42291"/>
                <a:gd name="connsiteX1" fmla="*/ 4667 w 4667"/>
                <a:gd name="connsiteY1" fmla="*/ 42291 h 42291"/>
                <a:gd name="connsiteX2" fmla="*/ 4667 w 4667"/>
                <a:gd name="connsiteY2" fmla="*/ 0 h 42291"/>
                <a:gd name="connsiteX3" fmla="*/ 0 w 4667"/>
                <a:gd name="connsiteY3" fmla="*/ 0 h 42291"/>
                <a:gd name="connsiteX4" fmla="*/ 0 w 4667"/>
                <a:gd name="connsiteY4" fmla="*/ 42291 h 42291"/>
                <a:gd name="connsiteX5" fmla="*/ 2286 w 4667"/>
                <a:gd name="connsiteY5" fmla="*/ 42291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42291">
                  <a:moveTo>
                    <a:pt x="2286" y="42291"/>
                  </a:moveTo>
                  <a:lnTo>
                    <a:pt x="4667" y="42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42291"/>
                  </a:lnTo>
                  <a:lnTo>
                    <a:pt x="2286" y="42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4" name="Полилиния: фигура 1573">
              <a:extLst>
                <a:ext uri="{FF2B5EF4-FFF2-40B4-BE49-F238E27FC236}">
                  <a16:creationId xmlns:a16="http://schemas.microsoft.com/office/drawing/2014/main" id="{2A17E053-5EB2-ED38-90C3-AA557831CFE8}"/>
                </a:ext>
              </a:extLst>
            </p:cNvPr>
            <p:cNvSpPr/>
            <p:nvPr/>
          </p:nvSpPr>
          <p:spPr>
            <a:xfrm>
              <a:off x="-655441" y="1790283"/>
              <a:ext cx="4667" cy="35432"/>
            </a:xfrm>
            <a:custGeom>
              <a:avLst/>
              <a:gdLst>
                <a:gd name="connsiteX0" fmla="*/ 2286 w 4667"/>
                <a:gd name="connsiteY0" fmla="*/ 0 h 35432"/>
                <a:gd name="connsiteX1" fmla="*/ 0 w 4667"/>
                <a:gd name="connsiteY1" fmla="*/ 4096 h 35432"/>
                <a:gd name="connsiteX2" fmla="*/ 0 w 4667"/>
                <a:gd name="connsiteY2" fmla="*/ 35433 h 35432"/>
                <a:gd name="connsiteX3" fmla="*/ 4667 w 4667"/>
                <a:gd name="connsiteY3" fmla="*/ 35433 h 35432"/>
                <a:gd name="connsiteX4" fmla="*/ 4667 w 4667"/>
                <a:gd name="connsiteY4" fmla="*/ 4096 h 35432"/>
                <a:gd name="connsiteX5" fmla="*/ 2286 w 4667"/>
                <a:gd name="connsiteY5" fmla="*/ 0 h 3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5432">
                  <a:moveTo>
                    <a:pt x="2286" y="0"/>
                  </a:moveTo>
                  <a:lnTo>
                    <a:pt x="0" y="4096"/>
                  </a:lnTo>
                  <a:lnTo>
                    <a:pt x="0" y="35433"/>
                  </a:lnTo>
                  <a:lnTo>
                    <a:pt x="4667" y="35433"/>
                  </a:lnTo>
                  <a:lnTo>
                    <a:pt x="4667" y="409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5" name="Полилиния: фигура 1574">
              <a:extLst>
                <a:ext uri="{FF2B5EF4-FFF2-40B4-BE49-F238E27FC236}">
                  <a16:creationId xmlns:a16="http://schemas.microsoft.com/office/drawing/2014/main" id="{694B824E-9478-A24D-4A9C-A85D1F18E03D}"/>
                </a:ext>
              </a:extLst>
            </p:cNvPr>
            <p:cNvSpPr/>
            <p:nvPr/>
          </p:nvSpPr>
          <p:spPr>
            <a:xfrm>
              <a:off x="-611150" y="1738848"/>
              <a:ext cx="18668" cy="4667"/>
            </a:xfrm>
            <a:custGeom>
              <a:avLst/>
              <a:gdLst>
                <a:gd name="connsiteX0" fmla="*/ 0 w 18668"/>
                <a:gd name="connsiteY0" fmla="*/ 0 h 4667"/>
                <a:gd name="connsiteX1" fmla="*/ 0 w 18668"/>
                <a:gd name="connsiteY1" fmla="*/ 4667 h 4667"/>
                <a:gd name="connsiteX2" fmla="*/ 18669 w 18668"/>
                <a:gd name="connsiteY2" fmla="*/ 4667 h 4667"/>
                <a:gd name="connsiteX3" fmla="*/ 18669 w 18668"/>
                <a:gd name="connsiteY3" fmla="*/ 0 h 4667"/>
                <a:gd name="connsiteX4" fmla="*/ 0 w 18668"/>
                <a:gd name="connsiteY4" fmla="*/ 0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8" h="4667">
                  <a:moveTo>
                    <a:pt x="0" y="0"/>
                  </a:moveTo>
                  <a:lnTo>
                    <a:pt x="0" y="4667"/>
                  </a:lnTo>
                  <a:lnTo>
                    <a:pt x="18669" y="4667"/>
                  </a:lnTo>
                  <a:lnTo>
                    <a:pt x="186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6" name="Полилиния: фигура 1575">
              <a:extLst>
                <a:ext uri="{FF2B5EF4-FFF2-40B4-BE49-F238E27FC236}">
                  <a16:creationId xmlns:a16="http://schemas.microsoft.com/office/drawing/2014/main" id="{5D1335BF-22F9-5370-C02A-8A7C0D25C5AA}"/>
                </a:ext>
              </a:extLst>
            </p:cNvPr>
            <p:cNvSpPr/>
            <p:nvPr/>
          </p:nvSpPr>
          <p:spPr>
            <a:xfrm>
              <a:off x="-690588" y="1703606"/>
              <a:ext cx="74866" cy="75152"/>
            </a:xfrm>
            <a:custGeom>
              <a:avLst/>
              <a:gdLst>
                <a:gd name="connsiteX0" fmla="*/ 32766 w 74866"/>
                <a:gd name="connsiteY0" fmla="*/ 52673 h 75152"/>
                <a:gd name="connsiteX1" fmla="*/ 21622 w 74866"/>
                <a:gd name="connsiteY1" fmla="*/ 41529 h 75152"/>
                <a:gd name="connsiteX2" fmla="*/ 24956 w 74866"/>
                <a:gd name="connsiteY2" fmla="*/ 38195 h 75152"/>
                <a:gd name="connsiteX3" fmla="*/ 32766 w 74866"/>
                <a:gd name="connsiteY3" fmla="*/ 46006 h 75152"/>
                <a:gd name="connsiteX4" fmla="*/ 54483 w 74866"/>
                <a:gd name="connsiteY4" fmla="*/ 24194 h 75152"/>
                <a:gd name="connsiteX5" fmla="*/ 57817 w 74866"/>
                <a:gd name="connsiteY5" fmla="*/ 27527 h 75152"/>
                <a:gd name="connsiteX6" fmla="*/ 32766 w 74866"/>
                <a:gd name="connsiteY6" fmla="*/ 52673 h 75152"/>
                <a:gd name="connsiteX7" fmla="*/ 37433 w 74866"/>
                <a:gd name="connsiteY7" fmla="*/ 0 h 75152"/>
                <a:gd name="connsiteX8" fmla="*/ 0 w 74866"/>
                <a:gd name="connsiteY8" fmla="*/ 37624 h 75152"/>
                <a:gd name="connsiteX9" fmla="*/ 37433 w 74866"/>
                <a:gd name="connsiteY9" fmla="*/ 75152 h 75152"/>
                <a:gd name="connsiteX10" fmla="*/ 74867 w 74866"/>
                <a:gd name="connsiteY10" fmla="*/ 37624 h 75152"/>
                <a:gd name="connsiteX11" fmla="*/ 37433 w 74866"/>
                <a:gd name="connsiteY11" fmla="*/ 0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152">
                  <a:moveTo>
                    <a:pt x="32766" y="52673"/>
                  </a:moveTo>
                  <a:lnTo>
                    <a:pt x="21622" y="41529"/>
                  </a:lnTo>
                  <a:lnTo>
                    <a:pt x="24956" y="38195"/>
                  </a:lnTo>
                  <a:lnTo>
                    <a:pt x="32766" y="46006"/>
                  </a:lnTo>
                  <a:lnTo>
                    <a:pt x="54483" y="24194"/>
                  </a:lnTo>
                  <a:lnTo>
                    <a:pt x="57817" y="27527"/>
                  </a:lnTo>
                  <a:lnTo>
                    <a:pt x="32766" y="52673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152"/>
                    <a:pt x="37433" y="75152"/>
                  </a:cubicBezTo>
                  <a:cubicBezTo>
                    <a:pt x="58103" y="75152"/>
                    <a:pt x="74867" y="58388"/>
                    <a:pt x="74867" y="37624"/>
                  </a:cubicBezTo>
                  <a:cubicBezTo>
                    <a:pt x="74867" y="16859"/>
                    <a:pt x="58103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76" name="Группа 1775">
            <a:extLst>
              <a:ext uri="{FF2B5EF4-FFF2-40B4-BE49-F238E27FC236}">
                <a16:creationId xmlns:a16="http://schemas.microsoft.com/office/drawing/2014/main" id="{F64C1E3C-CFBE-936A-581C-541A66511A8B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2944582"/>
            <a:ext cx="314438" cy="349500"/>
            <a:chOff x="-614324" y="2682533"/>
            <a:chExt cx="262032" cy="291250"/>
          </a:xfrm>
        </p:grpSpPr>
        <p:sp>
          <p:nvSpPr>
            <p:cNvPr id="1638" name="Полилиния: фигура 1637">
              <a:extLst>
                <a:ext uri="{FF2B5EF4-FFF2-40B4-BE49-F238E27FC236}">
                  <a16:creationId xmlns:a16="http://schemas.microsoft.com/office/drawing/2014/main" id="{C1B2CC51-34A4-82DD-6E38-D76BEFA8F24B}"/>
                </a:ext>
              </a:extLst>
            </p:cNvPr>
            <p:cNvSpPr/>
            <p:nvPr/>
          </p:nvSpPr>
          <p:spPr>
            <a:xfrm>
              <a:off x="-614324" y="2682533"/>
              <a:ext cx="262032" cy="291250"/>
            </a:xfrm>
            <a:custGeom>
              <a:avLst/>
              <a:gdLst>
                <a:gd name="connsiteX0" fmla="*/ 130969 w 262032"/>
                <a:gd name="connsiteY0" fmla="*/ 0 h 291250"/>
                <a:gd name="connsiteX1" fmla="*/ 115634 w 262032"/>
                <a:gd name="connsiteY1" fmla="*/ 4096 h 291250"/>
                <a:gd name="connsiteX2" fmla="*/ 15526 w 262032"/>
                <a:gd name="connsiteY2" fmla="*/ 61532 h 291250"/>
                <a:gd name="connsiteX3" fmla="*/ 0 w 262032"/>
                <a:gd name="connsiteY3" fmla="*/ 88392 h 291250"/>
                <a:gd name="connsiteX4" fmla="*/ 0 w 262032"/>
                <a:gd name="connsiteY4" fmla="*/ 202883 h 291250"/>
                <a:gd name="connsiteX5" fmla="*/ 15526 w 262032"/>
                <a:gd name="connsiteY5" fmla="*/ 229743 h 291250"/>
                <a:gd name="connsiteX6" fmla="*/ 115729 w 262032"/>
                <a:gd name="connsiteY6" fmla="*/ 287179 h 291250"/>
                <a:gd name="connsiteX7" fmla="*/ 146304 w 262032"/>
                <a:gd name="connsiteY7" fmla="*/ 287179 h 291250"/>
                <a:gd name="connsiteX8" fmla="*/ 246507 w 262032"/>
                <a:gd name="connsiteY8" fmla="*/ 229743 h 291250"/>
                <a:gd name="connsiteX9" fmla="*/ 262033 w 262032"/>
                <a:gd name="connsiteY9" fmla="*/ 202883 h 291250"/>
                <a:gd name="connsiteX10" fmla="*/ 262033 w 262032"/>
                <a:gd name="connsiteY10" fmla="*/ 88392 h 291250"/>
                <a:gd name="connsiteX11" fmla="*/ 246507 w 262032"/>
                <a:gd name="connsiteY11" fmla="*/ 61532 h 291250"/>
                <a:gd name="connsiteX12" fmla="*/ 146304 w 262032"/>
                <a:gd name="connsiteY12" fmla="*/ 4096 h 291250"/>
                <a:gd name="connsiteX13" fmla="*/ 130969 w 262032"/>
                <a:gd name="connsiteY13" fmla="*/ 0 h 291250"/>
                <a:gd name="connsiteX14" fmla="*/ 130969 w 262032"/>
                <a:gd name="connsiteY14" fmla="*/ 9335 h 291250"/>
                <a:gd name="connsiteX15" fmla="*/ 141637 w 262032"/>
                <a:gd name="connsiteY15" fmla="*/ 12192 h 291250"/>
                <a:gd name="connsiteX16" fmla="*/ 241840 w 262032"/>
                <a:gd name="connsiteY16" fmla="*/ 69723 h 291250"/>
                <a:gd name="connsiteX17" fmla="*/ 252603 w 262032"/>
                <a:gd name="connsiteY17" fmla="*/ 88487 h 291250"/>
                <a:gd name="connsiteX18" fmla="*/ 252603 w 262032"/>
                <a:gd name="connsiteY18" fmla="*/ 202787 h 291250"/>
                <a:gd name="connsiteX19" fmla="*/ 241840 w 262032"/>
                <a:gd name="connsiteY19" fmla="*/ 221552 h 291250"/>
                <a:gd name="connsiteX20" fmla="*/ 141637 w 262032"/>
                <a:gd name="connsiteY20" fmla="*/ 278892 h 291250"/>
                <a:gd name="connsiteX21" fmla="*/ 120301 w 262032"/>
                <a:gd name="connsiteY21" fmla="*/ 278892 h 291250"/>
                <a:gd name="connsiteX22" fmla="*/ 20098 w 262032"/>
                <a:gd name="connsiteY22" fmla="*/ 221456 h 291250"/>
                <a:gd name="connsiteX23" fmla="*/ 9335 w 262032"/>
                <a:gd name="connsiteY23" fmla="*/ 202692 h 291250"/>
                <a:gd name="connsiteX24" fmla="*/ 9335 w 262032"/>
                <a:gd name="connsiteY24" fmla="*/ 88297 h 291250"/>
                <a:gd name="connsiteX25" fmla="*/ 20098 w 262032"/>
                <a:gd name="connsiteY25" fmla="*/ 69533 h 291250"/>
                <a:gd name="connsiteX26" fmla="*/ 120301 w 262032"/>
                <a:gd name="connsiteY26" fmla="*/ 12192 h 291250"/>
                <a:gd name="connsiteX27" fmla="*/ 130969 w 262032"/>
                <a:gd name="connsiteY27" fmla="*/ 9335 h 2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250">
                  <a:moveTo>
                    <a:pt x="130969" y="0"/>
                  </a:moveTo>
                  <a:cubicBezTo>
                    <a:pt x="125635" y="0"/>
                    <a:pt x="120301" y="1429"/>
                    <a:pt x="115634" y="4096"/>
                  </a:cubicBezTo>
                  <a:lnTo>
                    <a:pt x="15526" y="61532"/>
                  </a:lnTo>
                  <a:cubicBezTo>
                    <a:pt x="5906" y="67056"/>
                    <a:pt x="0" y="77343"/>
                    <a:pt x="0" y="88392"/>
                  </a:cubicBezTo>
                  <a:lnTo>
                    <a:pt x="0" y="202883"/>
                  </a:lnTo>
                  <a:cubicBezTo>
                    <a:pt x="0" y="214027"/>
                    <a:pt x="5906" y="224219"/>
                    <a:pt x="15526" y="229743"/>
                  </a:cubicBezTo>
                  <a:lnTo>
                    <a:pt x="115729" y="287179"/>
                  </a:lnTo>
                  <a:cubicBezTo>
                    <a:pt x="125254" y="292608"/>
                    <a:pt x="136874" y="292608"/>
                    <a:pt x="146304" y="287179"/>
                  </a:cubicBezTo>
                  <a:lnTo>
                    <a:pt x="246507" y="229743"/>
                  </a:lnTo>
                  <a:cubicBezTo>
                    <a:pt x="256127" y="224219"/>
                    <a:pt x="262033" y="213931"/>
                    <a:pt x="262033" y="202883"/>
                  </a:cubicBezTo>
                  <a:lnTo>
                    <a:pt x="262033" y="88392"/>
                  </a:lnTo>
                  <a:cubicBezTo>
                    <a:pt x="262033" y="77248"/>
                    <a:pt x="256127" y="67056"/>
                    <a:pt x="246507" y="61532"/>
                  </a:cubicBezTo>
                  <a:lnTo>
                    <a:pt x="146304" y="4096"/>
                  </a:lnTo>
                  <a:cubicBezTo>
                    <a:pt x="141637" y="1429"/>
                    <a:pt x="136398" y="0"/>
                    <a:pt x="130969" y="0"/>
                  </a:cubicBezTo>
                  <a:moveTo>
                    <a:pt x="130969" y="9335"/>
                  </a:moveTo>
                  <a:cubicBezTo>
                    <a:pt x="134684" y="9335"/>
                    <a:pt x="138398" y="10287"/>
                    <a:pt x="141637" y="12192"/>
                  </a:cubicBezTo>
                  <a:lnTo>
                    <a:pt x="241840" y="69723"/>
                  </a:lnTo>
                  <a:cubicBezTo>
                    <a:pt x="248507" y="73533"/>
                    <a:pt x="252698" y="80772"/>
                    <a:pt x="252603" y="88487"/>
                  </a:cubicBezTo>
                  <a:lnTo>
                    <a:pt x="252603" y="202787"/>
                  </a:lnTo>
                  <a:cubicBezTo>
                    <a:pt x="252603" y="210503"/>
                    <a:pt x="248507" y="217742"/>
                    <a:pt x="241840" y="221552"/>
                  </a:cubicBezTo>
                  <a:lnTo>
                    <a:pt x="141637" y="278892"/>
                  </a:lnTo>
                  <a:cubicBezTo>
                    <a:pt x="135065" y="282702"/>
                    <a:pt x="126873" y="282702"/>
                    <a:pt x="120301" y="278892"/>
                  </a:cubicBezTo>
                  <a:lnTo>
                    <a:pt x="20098" y="221456"/>
                  </a:lnTo>
                  <a:cubicBezTo>
                    <a:pt x="13430" y="217551"/>
                    <a:pt x="9239" y="210407"/>
                    <a:pt x="9335" y="202692"/>
                  </a:cubicBezTo>
                  <a:lnTo>
                    <a:pt x="9335" y="88297"/>
                  </a:lnTo>
                  <a:cubicBezTo>
                    <a:pt x="9335" y="80486"/>
                    <a:pt x="13430" y="73343"/>
                    <a:pt x="20098" y="69533"/>
                  </a:cubicBezTo>
                  <a:lnTo>
                    <a:pt x="120301" y="12192"/>
                  </a:lnTo>
                  <a:cubicBezTo>
                    <a:pt x="123539" y="10382"/>
                    <a:pt x="127254" y="9335"/>
                    <a:pt x="130969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9" name="Полилиния: фигура 1638">
              <a:extLst>
                <a:ext uri="{FF2B5EF4-FFF2-40B4-BE49-F238E27FC236}">
                  <a16:creationId xmlns:a16="http://schemas.microsoft.com/office/drawing/2014/main" id="{B0B534C4-884A-3576-C43B-502E72B96A64}"/>
                </a:ext>
              </a:extLst>
            </p:cNvPr>
            <p:cNvSpPr/>
            <p:nvPr/>
          </p:nvSpPr>
          <p:spPr>
            <a:xfrm>
              <a:off x="-548792" y="2738921"/>
              <a:ext cx="131063" cy="178403"/>
            </a:xfrm>
            <a:custGeom>
              <a:avLst/>
              <a:gdLst>
                <a:gd name="connsiteX0" fmla="*/ 121634 w 131063"/>
                <a:gd name="connsiteY0" fmla="*/ 110395 h 178403"/>
                <a:gd name="connsiteX1" fmla="*/ 65532 w 131063"/>
                <a:gd name="connsiteY1" fmla="*/ 168497 h 178403"/>
                <a:gd name="connsiteX2" fmla="*/ 9430 w 131063"/>
                <a:gd name="connsiteY2" fmla="*/ 110395 h 178403"/>
                <a:gd name="connsiteX3" fmla="*/ 9430 w 131063"/>
                <a:gd name="connsiteY3" fmla="*/ 42863 h 178403"/>
                <a:gd name="connsiteX4" fmla="*/ 65532 w 131063"/>
                <a:gd name="connsiteY4" fmla="*/ 10763 h 178403"/>
                <a:gd name="connsiteX5" fmla="*/ 121634 w 131063"/>
                <a:gd name="connsiteY5" fmla="*/ 42863 h 178403"/>
                <a:gd name="connsiteX6" fmla="*/ 121634 w 131063"/>
                <a:gd name="connsiteY6" fmla="*/ 110395 h 178403"/>
                <a:gd name="connsiteX7" fmla="*/ 65532 w 131063"/>
                <a:gd name="connsiteY7" fmla="*/ 0 h 178403"/>
                <a:gd name="connsiteX8" fmla="*/ 0 w 131063"/>
                <a:gd name="connsiteY8" fmla="*/ 37528 h 178403"/>
                <a:gd name="connsiteX9" fmla="*/ 0 w 131063"/>
                <a:gd name="connsiteY9" fmla="*/ 110300 h 178403"/>
                <a:gd name="connsiteX10" fmla="*/ 65532 w 131063"/>
                <a:gd name="connsiteY10" fmla="*/ 178403 h 178403"/>
                <a:gd name="connsiteX11" fmla="*/ 131064 w 131063"/>
                <a:gd name="connsiteY11" fmla="*/ 110300 h 178403"/>
                <a:gd name="connsiteX12" fmla="*/ 131064 w 131063"/>
                <a:gd name="connsiteY12" fmla="*/ 37528 h 178403"/>
                <a:gd name="connsiteX13" fmla="*/ 65532 w 131063"/>
                <a:gd name="connsiteY13" fmla="*/ 0 h 17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3" h="178403">
                  <a:moveTo>
                    <a:pt x="121634" y="110395"/>
                  </a:moveTo>
                  <a:cubicBezTo>
                    <a:pt x="121634" y="144209"/>
                    <a:pt x="77534" y="163830"/>
                    <a:pt x="65532" y="168497"/>
                  </a:cubicBezTo>
                  <a:cubicBezTo>
                    <a:pt x="53531" y="163830"/>
                    <a:pt x="9430" y="144113"/>
                    <a:pt x="9430" y="110395"/>
                  </a:cubicBezTo>
                  <a:lnTo>
                    <a:pt x="9430" y="42863"/>
                  </a:lnTo>
                  <a:lnTo>
                    <a:pt x="65532" y="10763"/>
                  </a:lnTo>
                  <a:lnTo>
                    <a:pt x="121634" y="42863"/>
                  </a:lnTo>
                  <a:lnTo>
                    <a:pt x="121634" y="110395"/>
                  </a:lnTo>
                  <a:close/>
                  <a:moveTo>
                    <a:pt x="65532" y="0"/>
                  </a:moveTo>
                  <a:lnTo>
                    <a:pt x="0" y="37528"/>
                  </a:lnTo>
                  <a:lnTo>
                    <a:pt x="0" y="110300"/>
                  </a:lnTo>
                  <a:cubicBezTo>
                    <a:pt x="0" y="156401"/>
                    <a:pt x="65532" y="178403"/>
                    <a:pt x="65532" y="178403"/>
                  </a:cubicBezTo>
                  <a:cubicBezTo>
                    <a:pt x="65532" y="178403"/>
                    <a:pt x="131064" y="156401"/>
                    <a:pt x="131064" y="110300"/>
                  </a:cubicBezTo>
                  <a:lnTo>
                    <a:pt x="131064" y="37528"/>
                  </a:lnTo>
                  <a:cubicBezTo>
                    <a:pt x="131064" y="37528"/>
                    <a:pt x="65532" y="0"/>
                    <a:pt x="65532" y="0"/>
                  </a:cubicBez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0" name="Полилиния: фигура 1639">
              <a:extLst>
                <a:ext uri="{FF2B5EF4-FFF2-40B4-BE49-F238E27FC236}">
                  <a16:creationId xmlns:a16="http://schemas.microsoft.com/office/drawing/2014/main" id="{679BF245-DFC9-25F6-1AE3-419C343D7E3D}"/>
                </a:ext>
              </a:extLst>
            </p:cNvPr>
            <p:cNvSpPr/>
            <p:nvPr/>
          </p:nvSpPr>
          <p:spPr>
            <a:xfrm>
              <a:off x="-455351" y="2774925"/>
              <a:ext cx="25050" cy="25146"/>
            </a:xfrm>
            <a:custGeom>
              <a:avLst/>
              <a:gdLst>
                <a:gd name="connsiteX0" fmla="*/ 3334 w 25050"/>
                <a:gd name="connsiteY0" fmla="*/ 25051 h 25146"/>
                <a:gd name="connsiteX1" fmla="*/ 25051 w 25050"/>
                <a:gd name="connsiteY1" fmla="*/ 3239 h 25146"/>
                <a:gd name="connsiteX2" fmla="*/ 21812 w 25050"/>
                <a:gd name="connsiteY2" fmla="*/ 0 h 25146"/>
                <a:gd name="connsiteX3" fmla="*/ 0 w 25050"/>
                <a:gd name="connsiteY3" fmla="*/ 21812 h 25146"/>
                <a:gd name="connsiteX4" fmla="*/ 3334 w 25050"/>
                <a:gd name="connsiteY4" fmla="*/ 25146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146">
                  <a:moveTo>
                    <a:pt x="3334" y="25051"/>
                  </a:moveTo>
                  <a:lnTo>
                    <a:pt x="25051" y="3239"/>
                  </a:lnTo>
                  <a:lnTo>
                    <a:pt x="21812" y="0"/>
                  </a:lnTo>
                  <a:lnTo>
                    <a:pt x="0" y="21812"/>
                  </a:lnTo>
                  <a:cubicBezTo>
                    <a:pt x="1143" y="22860"/>
                    <a:pt x="2286" y="24003"/>
                    <a:pt x="3334" y="25146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1" name="Полилиния: фигура 1640">
              <a:extLst>
                <a:ext uri="{FF2B5EF4-FFF2-40B4-BE49-F238E27FC236}">
                  <a16:creationId xmlns:a16="http://schemas.microsoft.com/office/drawing/2014/main" id="{38170EE6-1058-4AE5-9809-06E132547BCD}"/>
                </a:ext>
              </a:extLst>
            </p:cNvPr>
            <p:cNvSpPr/>
            <p:nvPr/>
          </p:nvSpPr>
          <p:spPr>
            <a:xfrm>
              <a:off x="-536409" y="2774830"/>
              <a:ext cx="25050" cy="25050"/>
            </a:xfrm>
            <a:custGeom>
              <a:avLst/>
              <a:gdLst>
                <a:gd name="connsiteX0" fmla="*/ 25051 w 25050"/>
                <a:gd name="connsiteY0" fmla="*/ 21812 h 25050"/>
                <a:gd name="connsiteX1" fmla="*/ 3239 w 25050"/>
                <a:gd name="connsiteY1" fmla="*/ 0 h 25050"/>
                <a:gd name="connsiteX2" fmla="*/ 0 w 25050"/>
                <a:gd name="connsiteY2" fmla="*/ 3239 h 25050"/>
                <a:gd name="connsiteX3" fmla="*/ 21717 w 25050"/>
                <a:gd name="connsiteY3" fmla="*/ 25051 h 25050"/>
                <a:gd name="connsiteX4" fmla="*/ 25051 w 25050"/>
                <a:gd name="connsiteY4" fmla="*/ 21717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050">
                  <a:moveTo>
                    <a:pt x="25051" y="21812"/>
                  </a:moveTo>
                  <a:lnTo>
                    <a:pt x="3239" y="0"/>
                  </a:lnTo>
                  <a:lnTo>
                    <a:pt x="0" y="3239"/>
                  </a:lnTo>
                  <a:lnTo>
                    <a:pt x="21717" y="25051"/>
                  </a:lnTo>
                  <a:cubicBezTo>
                    <a:pt x="22765" y="23908"/>
                    <a:pt x="23908" y="22860"/>
                    <a:pt x="25051" y="21717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2" name="Полилиния: фигура 1641">
              <a:extLst>
                <a:ext uri="{FF2B5EF4-FFF2-40B4-BE49-F238E27FC236}">
                  <a16:creationId xmlns:a16="http://schemas.microsoft.com/office/drawing/2014/main" id="{ED9C6C35-FC39-E282-388C-DACE5723F041}"/>
                </a:ext>
              </a:extLst>
            </p:cNvPr>
            <p:cNvSpPr/>
            <p:nvPr/>
          </p:nvSpPr>
          <p:spPr>
            <a:xfrm>
              <a:off x="-455256" y="2856364"/>
              <a:ext cx="25050" cy="25145"/>
            </a:xfrm>
            <a:custGeom>
              <a:avLst/>
              <a:gdLst>
                <a:gd name="connsiteX0" fmla="*/ 0 w 25050"/>
                <a:gd name="connsiteY0" fmla="*/ 3334 h 25145"/>
                <a:gd name="connsiteX1" fmla="*/ 21812 w 25050"/>
                <a:gd name="connsiteY1" fmla="*/ 25146 h 25145"/>
                <a:gd name="connsiteX2" fmla="*/ 25051 w 25050"/>
                <a:gd name="connsiteY2" fmla="*/ 21812 h 25145"/>
                <a:gd name="connsiteX3" fmla="*/ 3334 w 25050"/>
                <a:gd name="connsiteY3" fmla="*/ 0 h 25145"/>
                <a:gd name="connsiteX4" fmla="*/ 0 w 25050"/>
                <a:gd name="connsiteY4" fmla="*/ 3334 h 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145">
                  <a:moveTo>
                    <a:pt x="0" y="3334"/>
                  </a:moveTo>
                  <a:lnTo>
                    <a:pt x="21812" y="25146"/>
                  </a:lnTo>
                  <a:lnTo>
                    <a:pt x="25051" y="21812"/>
                  </a:lnTo>
                  <a:lnTo>
                    <a:pt x="3334" y="0"/>
                  </a:lnTo>
                  <a:cubicBezTo>
                    <a:pt x="2286" y="1143"/>
                    <a:pt x="1143" y="2286"/>
                    <a:pt x="0" y="3334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3" name="Полилиния: фигура 1642">
              <a:extLst>
                <a:ext uri="{FF2B5EF4-FFF2-40B4-BE49-F238E27FC236}">
                  <a16:creationId xmlns:a16="http://schemas.microsoft.com/office/drawing/2014/main" id="{BE6A7269-ACFF-C635-15AB-1E8D8DE8BEA6}"/>
                </a:ext>
              </a:extLst>
            </p:cNvPr>
            <p:cNvSpPr/>
            <p:nvPr/>
          </p:nvSpPr>
          <p:spPr>
            <a:xfrm>
              <a:off x="-536409" y="2856364"/>
              <a:ext cx="25050" cy="25241"/>
            </a:xfrm>
            <a:custGeom>
              <a:avLst/>
              <a:gdLst>
                <a:gd name="connsiteX0" fmla="*/ 21717 w 25050"/>
                <a:gd name="connsiteY0" fmla="*/ 0 h 25241"/>
                <a:gd name="connsiteX1" fmla="*/ 0 w 25050"/>
                <a:gd name="connsiteY1" fmla="*/ 21907 h 25241"/>
                <a:gd name="connsiteX2" fmla="*/ 3239 w 25050"/>
                <a:gd name="connsiteY2" fmla="*/ 25241 h 25241"/>
                <a:gd name="connsiteX3" fmla="*/ 25051 w 25050"/>
                <a:gd name="connsiteY3" fmla="*/ 3429 h 25241"/>
                <a:gd name="connsiteX4" fmla="*/ 21717 w 25050"/>
                <a:gd name="connsiteY4" fmla="*/ 95 h 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241">
                  <a:moveTo>
                    <a:pt x="21717" y="0"/>
                  </a:moveTo>
                  <a:lnTo>
                    <a:pt x="0" y="21907"/>
                  </a:lnTo>
                  <a:lnTo>
                    <a:pt x="3239" y="25241"/>
                  </a:lnTo>
                  <a:lnTo>
                    <a:pt x="25051" y="3429"/>
                  </a:lnTo>
                  <a:cubicBezTo>
                    <a:pt x="23908" y="2381"/>
                    <a:pt x="22765" y="1238"/>
                    <a:pt x="21717" y="9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4" name="Полилиния: фигура 1643">
              <a:extLst>
                <a:ext uri="{FF2B5EF4-FFF2-40B4-BE49-F238E27FC236}">
                  <a16:creationId xmlns:a16="http://schemas.microsoft.com/office/drawing/2014/main" id="{1E2864EF-88AC-DD1A-6832-AAD5BE8AE348}"/>
                </a:ext>
              </a:extLst>
            </p:cNvPr>
            <p:cNvSpPr/>
            <p:nvPr/>
          </p:nvSpPr>
          <p:spPr>
            <a:xfrm>
              <a:off x="-520788" y="2790547"/>
              <a:ext cx="74866" cy="75152"/>
            </a:xfrm>
            <a:custGeom>
              <a:avLst/>
              <a:gdLst>
                <a:gd name="connsiteX0" fmla="*/ 32766 w 74866"/>
                <a:gd name="connsiteY0" fmla="*/ 52673 h 75152"/>
                <a:gd name="connsiteX1" fmla="*/ 21717 w 74866"/>
                <a:gd name="connsiteY1" fmla="*/ 41529 h 75152"/>
                <a:gd name="connsiteX2" fmla="*/ 24956 w 74866"/>
                <a:gd name="connsiteY2" fmla="*/ 38195 h 75152"/>
                <a:gd name="connsiteX3" fmla="*/ 32766 w 74866"/>
                <a:gd name="connsiteY3" fmla="*/ 46006 h 75152"/>
                <a:gd name="connsiteX4" fmla="*/ 54483 w 74866"/>
                <a:gd name="connsiteY4" fmla="*/ 24194 h 75152"/>
                <a:gd name="connsiteX5" fmla="*/ 57817 w 74866"/>
                <a:gd name="connsiteY5" fmla="*/ 27527 h 75152"/>
                <a:gd name="connsiteX6" fmla="*/ 32766 w 74866"/>
                <a:gd name="connsiteY6" fmla="*/ 52673 h 75152"/>
                <a:gd name="connsiteX7" fmla="*/ 37433 w 74866"/>
                <a:gd name="connsiteY7" fmla="*/ 0 h 75152"/>
                <a:gd name="connsiteX8" fmla="*/ 0 w 74866"/>
                <a:gd name="connsiteY8" fmla="*/ 37624 h 75152"/>
                <a:gd name="connsiteX9" fmla="*/ 37433 w 74866"/>
                <a:gd name="connsiteY9" fmla="*/ 75152 h 75152"/>
                <a:gd name="connsiteX10" fmla="*/ 74867 w 74866"/>
                <a:gd name="connsiteY10" fmla="*/ 37624 h 75152"/>
                <a:gd name="connsiteX11" fmla="*/ 37433 w 74866"/>
                <a:gd name="connsiteY11" fmla="*/ 0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152">
                  <a:moveTo>
                    <a:pt x="32766" y="52673"/>
                  </a:moveTo>
                  <a:lnTo>
                    <a:pt x="21717" y="41529"/>
                  </a:lnTo>
                  <a:lnTo>
                    <a:pt x="24956" y="38195"/>
                  </a:lnTo>
                  <a:lnTo>
                    <a:pt x="32766" y="46006"/>
                  </a:lnTo>
                  <a:lnTo>
                    <a:pt x="54483" y="24194"/>
                  </a:lnTo>
                  <a:lnTo>
                    <a:pt x="57817" y="27527"/>
                  </a:lnTo>
                  <a:lnTo>
                    <a:pt x="32766" y="52673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152"/>
                    <a:pt x="37433" y="75152"/>
                  </a:cubicBezTo>
                  <a:cubicBezTo>
                    <a:pt x="58103" y="75152"/>
                    <a:pt x="74867" y="58388"/>
                    <a:pt x="74867" y="37624"/>
                  </a:cubicBezTo>
                  <a:cubicBezTo>
                    <a:pt x="74867" y="16859"/>
                    <a:pt x="58103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9" name="Полилиния: фигура 1648">
              <a:extLst>
                <a:ext uri="{FF2B5EF4-FFF2-40B4-BE49-F238E27FC236}">
                  <a16:creationId xmlns:a16="http://schemas.microsoft.com/office/drawing/2014/main" id="{478DBA57-EE01-D297-02FE-E271653AD20E}"/>
                </a:ext>
              </a:extLst>
            </p:cNvPr>
            <p:cNvSpPr/>
            <p:nvPr/>
          </p:nvSpPr>
          <p:spPr>
            <a:xfrm>
              <a:off x="-485641" y="2743588"/>
              <a:ext cx="4667" cy="42291"/>
            </a:xfrm>
            <a:custGeom>
              <a:avLst/>
              <a:gdLst>
                <a:gd name="connsiteX0" fmla="*/ 2286 w 4667"/>
                <a:gd name="connsiteY0" fmla="*/ 42291 h 42291"/>
                <a:gd name="connsiteX1" fmla="*/ 4667 w 4667"/>
                <a:gd name="connsiteY1" fmla="*/ 42291 h 42291"/>
                <a:gd name="connsiteX2" fmla="*/ 4667 w 4667"/>
                <a:gd name="connsiteY2" fmla="*/ 0 h 42291"/>
                <a:gd name="connsiteX3" fmla="*/ 0 w 4667"/>
                <a:gd name="connsiteY3" fmla="*/ 0 h 42291"/>
                <a:gd name="connsiteX4" fmla="*/ 0 w 4667"/>
                <a:gd name="connsiteY4" fmla="*/ 42291 h 42291"/>
                <a:gd name="connsiteX5" fmla="*/ 2286 w 4667"/>
                <a:gd name="connsiteY5" fmla="*/ 42291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42291">
                  <a:moveTo>
                    <a:pt x="2286" y="42291"/>
                  </a:moveTo>
                  <a:lnTo>
                    <a:pt x="4667" y="42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42291"/>
                  </a:lnTo>
                  <a:lnTo>
                    <a:pt x="2286" y="42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0" name="Полилиния: фигура 1649">
              <a:extLst>
                <a:ext uri="{FF2B5EF4-FFF2-40B4-BE49-F238E27FC236}">
                  <a16:creationId xmlns:a16="http://schemas.microsoft.com/office/drawing/2014/main" id="{65BF2666-4CB0-D5B8-E13E-84BAE2402635}"/>
                </a:ext>
              </a:extLst>
            </p:cNvPr>
            <p:cNvSpPr/>
            <p:nvPr/>
          </p:nvSpPr>
          <p:spPr>
            <a:xfrm>
              <a:off x="-485641" y="2870461"/>
              <a:ext cx="4667" cy="38957"/>
            </a:xfrm>
            <a:custGeom>
              <a:avLst/>
              <a:gdLst>
                <a:gd name="connsiteX0" fmla="*/ 4667 w 4667"/>
                <a:gd name="connsiteY0" fmla="*/ 0 h 38957"/>
                <a:gd name="connsiteX1" fmla="*/ 2286 w 4667"/>
                <a:gd name="connsiteY1" fmla="*/ 0 h 38957"/>
                <a:gd name="connsiteX2" fmla="*/ 0 w 4667"/>
                <a:gd name="connsiteY2" fmla="*/ 0 h 38957"/>
                <a:gd name="connsiteX3" fmla="*/ 0 w 4667"/>
                <a:gd name="connsiteY3" fmla="*/ 38957 h 38957"/>
                <a:gd name="connsiteX4" fmla="*/ 4667 w 4667"/>
                <a:gd name="connsiteY4" fmla="*/ 38957 h 38957"/>
                <a:gd name="connsiteX5" fmla="*/ 4667 w 4667"/>
                <a:gd name="connsiteY5" fmla="*/ 0 h 3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8957">
                  <a:moveTo>
                    <a:pt x="4667" y="0"/>
                  </a:moveTo>
                  <a:lnTo>
                    <a:pt x="2286" y="0"/>
                  </a:lnTo>
                  <a:lnTo>
                    <a:pt x="0" y="0"/>
                  </a:lnTo>
                  <a:lnTo>
                    <a:pt x="0" y="38957"/>
                  </a:lnTo>
                  <a:lnTo>
                    <a:pt x="4667" y="38957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77" name="Группа 1776">
            <a:extLst>
              <a:ext uri="{FF2B5EF4-FFF2-40B4-BE49-F238E27FC236}">
                <a16:creationId xmlns:a16="http://schemas.microsoft.com/office/drawing/2014/main" id="{CF1EAE3F-8540-420B-4115-46E59AF31DD6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4304167"/>
            <a:ext cx="314438" cy="349843"/>
            <a:chOff x="-565624" y="4018721"/>
            <a:chExt cx="262032" cy="291536"/>
          </a:xfrm>
        </p:grpSpPr>
        <p:sp>
          <p:nvSpPr>
            <p:cNvPr id="1769" name="Полилиния: фигура 1768">
              <a:extLst>
                <a:ext uri="{FF2B5EF4-FFF2-40B4-BE49-F238E27FC236}">
                  <a16:creationId xmlns:a16="http://schemas.microsoft.com/office/drawing/2014/main" id="{0A72F505-7293-B814-6176-174818BA99F0}"/>
                </a:ext>
              </a:extLst>
            </p:cNvPr>
            <p:cNvSpPr/>
            <p:nvPr/>
          </p:nvSpPr>
          <p:spPr>
            <a:xfrm>
              <a:off x="-565624" y="4018721"/>
              <a:ext cx="262032" cy="291536"/>
            </a:xfrm>
            <a:custGeom>
              <a:avLst/>
              <a:gdLst>
                <a:gd name="connsiteX0" fmla="*/ 131064 w 262032"/>
                <a:gd name="connsiteY0" fmla="*/ 0 h 291536"/>
                <a:gd name="connsiteX1" fmla="*/ 115729 w 262032"/>
                <a:gd name="connsiteY1" fmla="*/ 4096 h 291536"/>
                <a:gd name="connsiteX2" fmla="*/ 15526 w 262032"/>
                <a:gd name="connsiteY2" fmla="*/ 61627 h 291536"/>
                <a:gd name="connsiteX3" fmla="*/ 0 w 262032"/>
                <a:gd name="connsiteY3" fmla="*/ 88487 h 291536"/>
                <a:gd name="connsiteX4" fmla="*/ 0 w 262032"/>
                <a:gd name="connsiteY4" fmla="*/ 203073 h 291536"/>
                <a:gd name="connsiteX5" fmla="*/ 15526 w 262032"/>
                <a:gd name="connsiteY5" fmla="*/ 229934 h 291536"/>
                <a:gd name="connsiteX6" fmla="*/ 115729 w 262032"/>
                <a:gd name="connsiteY6" fmla="*/ 287465 h 291536"/>
                <a:gd name="connsiteX7" fmla="*/ 146304 w 262032"/>
                <a:gd name="connsiteY7" fmla="*/ 287465 h 291536"/>
                <a:gd name="connsiteX8" fmla="*/ 246507 w 262032"/>
                <a:gd name="connsiteY8" fmla="*/ 229934 h 291536"/>
                <a:gd name="connsiteX9" fmla="*/ 262033 w 262032"/>
                <a:gd name="connsiteY9" fmla="*/ 203073 h 291536"/>
                <a:gd name="connsiteX10" fmla="*/ 262033 w 262032"/>
                <a:gd name="connsiteY10" fmla="*/ 88487 h 291536"/>
                <a:gd name="connsiteX11" fmla="*/ 246507 w 262032"/>
                <a:gd name="connsiteY11" fmla="*/ 61627 h 291536"/>
                <a:gd name="connsiteX12" fmla="*/ 146399 w 262032"/>
                <a:gd name="connsiteY12" fmla="*/ 4096 h 291536"/>
                <a:gd name="connsiteX13" fmla="*/ 131064 w 262032"/>
                <a:gd name="connsiteY13" fmla="*/ 0 h 291536"/>
                <a:gd name="connsiteX14" fmla="*/ 131064 w 262032"/>
                <a:gd name="connsiteY14" fmla="*/ 9430 h 291536"/>
                <a:gd name="connsiteX15" fmla="*/ 141732 w 262032"/>
                <a:gd name="connsiteY15" fmla="*/ 12287 h 291536"/>
                <a:gd name="connsiteX16" fmla="*/ 241935 w 262032"/>
                <a:gd name="connsiteY16" fmla="*/ 69914 h 291536"/>
                <a:gd name="connsiteX17" fmla="*/ 252793 w 262032"/>
                <a:gd name="connsiteY17" fmla="*/ 88773 h 291536"/>
                <a:gd name="connsiteX18" fmla="*/ 252793 w 262032"/>
                <a:gd name="connsiteY18" fmla="*/ 203264 h 291536"/>
                <a:gd name="connsiteX19" fmla="*/ 241935 w 262032"/>
                <a:gd name="connsiteY19" fmla="*/ 222123 h 291536"/>
                <a:gd name="connsiteX20" fmla="*/ 141732 w 262032"/>
                <a:gd name="connsiteY20" fmla="*/ 279654 h 291536"/>
                <a:gd name="connsiteX21" fmla="*/ 120396 w 262032"/>
                <a:gd name="connsiteY21" fmla="*/ 279654 h 291536"/>
                <a:gd name="connsiteX22" fmla="*/ 20193 w 262032"/>
                <a:gd name="connsiteY22" fmla="*/ 222028 h 291536"/>
                <a:gd name="connsiteX23" fmla="*/ 9430 w 262032"/>
                <a:gd name="connsiteY23" fmla="*/ 203168 h 291536"/>
                <a:gd name="connsiteX24" fmla="*/ 9430 w 262032"/>
                <a:gd name="connsiteY24" fmla="*/ 88678 h 291536"/>
                <a:gd name="connsiteX25" fmla="*/ 20193 w 262032"/>
                <a:gd name="connsiteY25" fmla="*/ 69818 h 291536"/>
                <a:gd name="connsiteX26" fmla="*/ 120396 w 262032"/>
                <a:gd name="connsiteY26" fmla="*/ 12192 h 291536"/>
                <a:gd name="connsiteX27" fmla="*/ 131064 w 262032"/>
                <a:gd name="connsiteY27" fmla="*/ 9335 h 29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536">
                  <a:moveTo>
                    <a:pt x="131064" y="0"/>
                  </a:moveTo>
                  <a:cubicBezTo>
                    <a:pt x="125730" y="0"/>
                    <a:pt x="120396" y="1334"/>
                    <a:pt x="115729" y="4096"/>
                  </a:cubicBezTo>
                  <a:lnTo>
                    <a:pt x="15526" y="61627"/>
                  </a:lnTo>
                  <a:cubicBezTo>
                    <a:pt x="5905" y="67151"/>
                    <a:pt x="0" y="77438"/>
                    <a:pt x="0" y="88487"/>
                  </a:cubicBezTo>
                  <a:lnTo>
                    <a:pt x="0" y="203073"/>
                  </a:lnTo>
                  <a:cubicBezTo>
                    <a:pt x="0" y="214217"/>
                    <a:pt x="5905" y="224504"/>
                    <a:pt x="15526" y="229934"/>
                  </a:cubicBezTo>
                  <a:lnTo>
                    <a:pt x="115729" y="287465"/>
                  </a:lnTo>
                  <a:cubicBezTo>
                    <a:pt x="125254" y="292894"/>
                    <a:pt x="136874" y="292894"/>
                    <a:pt x="146304" y="287465"/>
                  </a:cubicBezTo>
                  <a:lnTo>
                    <a:pt x="246507" y="229934"/>
                  </a:lnTo>
                  <a:cubicBezTo>
                    <a:pt x="256127" y="224409"/>
                    <a:pt x="262033" y="214122"/>
                    <a:pt x="262033" y="203073"/>
                  </a:cubicBezTo>
                  <a:lnTo>
                    <a:pt x="262033" y="88487"/>
                  </a:lnTo>
                  <a:cubicBezTo>
                    <a:pt x="262033" y="77343"/>
                    <a:pt x="256127" y="67151"/>
                    <a:pt x="246507" y="61627"/>
                  </a:cubicBezTo>
                  <a:lnTo>
                    <a:pt x="146399" y="4096"/>
                  </a:lnTo>
                  <a:cubicBezTo>
                    <a:pt x="141732" y="1429"/>
                    <a:pt x="136493" y="0"/>
                    <a:pt x="131064" y="0"/>
                  </a:cubicBezTo>
                  <a:moveTo>
                    <a:pt x="131064" y="9430"/>
                  </a:moveTo>
                  <a:cubicBezTo>
                    <a:pt x="134779" y="9430"/>
                    <a:pt x="138398" y="10382"/>
                    <a:pt x="141732" y="12287"/>
                  </a:cubicBezTo>
                  <a:lnTo>
                    <a:pt x="241935" y="69914"/>
                  </a:lnTo>
                  <a:cubicBezTo>
                    <a:pt x="248698" y="73724"/>
                    <a:pt x="252793" y="80963"/>
                    <a:pt x="252793" y="88773"/>
                  </a:cubicBezTo>
                  <a:lnTo>
                    <a:pt x="252793" y="203264"/>
                  </a:lnTo>
                  <a:cubicBezTo>
                    <a:pt x="252793" y="211074"/>
                    <a:pt x="248698" y="218218"/>
                    <a:pt x="241935" y="222123"/>
                  </a:cubicBezTo>
                  <a:lnTo>
                    <a:pt x="141732" y="279654"/>
                  </a:lnTo>
                  <a:cubicBezTo>
                    <a:pt x="135160" y="283464"/>
                    <a:pt x="127063" y="283464"/>
                    <a:pt x="120396" y="279654"/>
                  </a:cubicBezTo>
                  <a:lnTo>
                    <a:pt x="20193" y="222028"/>
                  </a:lnTo>
                  <a:cubicBezTo>
                    <a:pt x="13526" y="218218"/>
                    <a:pt x="9334" y="210979"/>
                    <a:pt x="9430" y="203168"/>
                  </a:cubicBezTo>
                  <a:lnTo>
                    <a:pt x="9430" y="88678"/>
                  </a:lnTo>
                  <a:cubicBezTo>
                    <a:pt x="9430" y="80963"/>
                    <a:pt x="13526" y="73724"/>
                    <a:pt x="20193" y="69818"/>
                  </a:cubicBezTo>
                  <a:lnTo>
                    <a:pt x="120396" y="12192"/>
                  </a:lnTo>
                  <a:cubicBezTo>
                    <a:pt x="123635" y="10382"/>
                    <a:pt x="127349" y="9335"/>
                    <a:pt x="131064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0" name="Полилиния: фигура 1769">
              <a:extLst>
                <a:ext uri="{FF2B5EF4-FFF2-40B4-BE49-F238E27FC236}">
                  <a16:creationId xmlns:a16="http://schemas.microsoft.com/office/drawing/2014/main" id="{9285BE83-58D8-7A63-A16D-B45043C1F646}"/>
                </a:ext>
              </a:extLst>
            </p:cNvPr>
            <p:cNvSpPr/>
            <p:nvPr/>
          </p:nvSpPr>
          <p:spPr>
            <a:xfrm>
              <a:off x="-499997" y="4075205"/>
              <a:ext cx="131064" cy="178689"/>
            </a:xfrm>
            <a:custGeom>
              <a:avLst/>
              <a:gdLst>
                <a:gd name="connsiteX0" fmla="*/ 121634 w 131064"/>
                <a:gd name="connsiteY0" fmla="*/ 110490 h 178689"/>
                <a:gd name="connsiteX1" fmla="*/ 65532 w 131064"/>
                <a:gd name="connsiteY1" fmla="*/ 168688 h 178689"/>
                <a:gd name="connsiteX2" fmla="*/ 9430 w 131064"/>
                <a:gd name="connsiteY2" fmla="*/ 110490 h 178689"/>
                <a:gd name="connsiteX3" fmla="*/ 9430 w 131064"/>
                <a:gd name="connsiteY3" fmla="*/ 42862 h 178689"/>
                <a:gd name="connsiteX4" fmla="*/ 65532 w 131064"/>
                <a:gd name="connsiteY4" fmla="*/ 10668 h 178689"/>
                <a:gd name="connsiteX5" fmla="*/ 121634 w 131064"/>
                <a:gd name="connsiteY5" fmla="*/ 42862 h 178689"/>
                <a:gd name="connsiteX6" fmla="*/ 121634 w 131064"/>
                <a:gd name="connsiteY6" fmla="*/ 110490 h 178689"/>
                <a:gd name="connsiteX7" fmla="*/ 65532 w 131064"/>
                <a:gd name="connsiteY7" fmla="*/ 0 h 178689"/>
                <a:gd name="connsiteX8" fmla="*/ 0 w 131064"/>
                <a:gd name="connsiteY8" fmla="*/ 37624 h 178689"/>
                <a:gd name="connsiteX9" fmla="*/ 0 w 131064"/>
                <a:gd name="connsiteY9" fmla="*/ 110490 h 178689"/>
                <a:gd name="connsiteX10" fmla="*/ 65532 w 131064"/>
                <a:gd name="connsiteY10" fmla="*/ 178689 h 178689"/>
                <a:gd name="connsiteX11" fmla="*/ 131064 w 131064"/>
                <a:gd name="connsiteY11" fmla="*/ 110490 h 178689"/>
                <a:gd name="connsiteX12" fmla="*/ 131064 w 131064"/>
                <a:gd name="connsiteY12" fmla="*/ 37624 h 178689"/>
                <a:gd name="connsiteX13" fmla="*/ 65532 w 131064"/>
                <a:gd name="connsiteY13" fmla="*/ 0 h 17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4" h="178689">
                  <a:moveTo>
                    <a:pt x="121634" y="110490"/>
                  </a:moveTo>
                  <a:cubicBezTo>
                    <a:pt x="121634" y="144304"/>
                    <a:pt x="77438" y="164021"/>
                    <a:pt x="65532" y="168688"/>
                  </a:cubicBezTo>
                  <a:cubicBezTo>
                    <a:pt x="53530" y="164021"/>
                    <a:pt x="9430" y="144209"/>
                    <a:pt x="9430" y="110490"/>
                  </a:cubicBezTo>
                  <a:lnTo>
                    <a:pt x="9430" y="42862"/>
                  </a:lnTo>
                  <a:cubicBezTo>
                    <a:pt x="9430" y="42862"/>
                    <a:pt x="65532" y="10668"/>
                    <a:pt x="65532" y="10668"/>
                  </a:cubicBezTo>
                  <a:lnTo>
                    <a:pt x="121634" y="42862"/>
                  </a:lnTo>
                  <a:lnTo>
                    <a:pt x="121634" y="110490"/>
                  </a:lnTo>
                  <a:close/>
                  <a:moveTo>
                    <a:pt x="65532" y="0"/>
                  </a:moveTo>
                  <a:lnTo>
                    <a:pt x="0" y="37624"/>
                  </a:lnTo>
                  <a:lnTo>
                    <a:pt x="0" y="110490"/>
                  </a:lnTo>
                  <a:cubicBezTo>
                    <a:pt x="0" y="156591"/>
                    <a:pt x="65532" y="178689"/>
                    <a:pt x="65532" y="178689"/>
                  </a:cubicBezTo>
                  <a:cubicBezTo>
                    <a:pt x="65532" y="178689"/>
                    <a:pt x="131064" y="156591"/>
                    <a:pt x="131064" y="110490"/>
                  </a:cubicBezTo>
                  <a:lnTo>
                    <a:pt x="131064" y="37624"/>
                  </a:lnTo>
                  <a:cubicBezTo>
                    <a:pt x="131064" y="37624"/>
                    <a:pt x="65532" y="0"/>
                    <a:pt x="65532" y="0"/>
                  </a:cubicBez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1" name="Полилиния: фигура 1770">
              <a:extLst>
                <a:ext uri="{FF2B5EF4-FFF2-40B4-BE49-F238E27FC236}">
                  <a16:creationId xmlns:a16="http://schemas.microsoft.com/office/drawing/2014/main" id="{14233081-EBFB-7B95-81EF-A6933DC75E67}"/>
                </a:ext>
              </a:extLst>
            </p:cNvPr>
            <p:cNvSpPr/>
            <p:nvPr/>
          </p:nvSpPr>
          <p:spPr>
            <a:xfrm>
              <a:off x="-472088" y="4126925"/>
              <a:ext cx="74866" cy="75247"/>
            </a:xfrm>
            <a:custGeom>
              <a:avLst/>
              <a:gdLst>
                <a:gd name="connsiteX0" fmla="*/ 32766 w 74866"/>
                <a:gd name="connsiteY0" fmla="*/ 52769 h 75247"/>
                <a:gd name="connsiteX1" fmla="*/ 21622 w 74866"/>
                <a:gd name="connsiteY1" fmla="*/ 41529 h 75247"/>
                <a:gd name="connsiteX2" fmla="*/ 24955 w 74866"/>
                <a:gd name="connsiteY2" fmla="*/ 38195 h 75247"/>
                <a:gd name="connsiteX3" fmla="*/ 33147 w 74866"/>
                <a:gd name="connsiteY3" fmla="*/ 46006 h 75247"/>
                <a:gd name="connsiteX4" fmla="*/ 54864 w 74866"/>
                <a:gd name="connsiteY4" fmla="*/ 24194 h 75247"/>
                <a:gd name="connsiteX5" fmla="*/ 58198 w 74866"/>
                <a:gd name="connsiteY5" fmla="*/ 27527 h 75247"/>
                <a:gd name="connsiteX6" fmla="*/ 32766 w 74866"/>
                <a:gd name="connsiteY6" fmla="*/ 52769 h 75247"/>
                <a:gd name="connsiteX7" fmla="*/ 37433 w 74866"/>
                <a:gd name="connsiteY7" fmla="*/ 0 h 75247"/>
                <a:gd name="connsiteX8" fmla="*/ 0 w 74866"/>
                <a:gd name="connsiteY8" fmla="*/ 37624 h 75247"/>
                <a:gd name="connsiteX9" fmla="*/ 37433 w 74866"/>
                <a:gd name="connsiteY9" fmla="*/ 75248 h 75247"/>
                <a:gd name="connsiteX10" fmla="*/ 74866 w 74866"/>
                <a:gd name="connsiteY10" fmla="*/ 37624 h 75247"/>
                <a:gd name="connsiteX11" fmla="*/ 37433 w 74866"/>
                <a:gd name="connsiteY11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247">
                  <a:moveTo>
                    <a:pt x="32766" y="52769"/>
                  </a:moveTo>
                  <a:lnTo>
                    <a:pt x="21622" y="41529"/>
                  </a:lnTo>
                  <a:lnTo>
                    <a:pt x="24955" y="38195"/>
                  </a:lnTo>
                  <a:lnTo>
                    <a:pt x="33147" y="46006"/>
                  </a:lnTo>
                  <a:lnTo>
                    <a:pt x="54864" y="24194"/>
                  </a:lnTo>
                  <a:lnTo>
                    <a:pt x="58198" y="27527"/>
                  </a:lnTo>
                  <a:lnTo>
                    <a:pt x="32766" y="52769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248"/>
                    <a:pt x="37433" y="75248"/>
                  </a:cubicBezTo>
                  <a:cubicBezTo>
                    <a:pt x="58102" y="75248"/>
                    <a:pt x="74866" y="58388"/>
                    <a:pt x="74866" y="37624"/>
                  </a:cubicBezTo>
                  <a:cubicBezTo>
                    <a:pt x="74866" y="16859"/>
                    <a:pt x="58102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2" name="Полилиния: фигура 1771">
              <a:extLst>
                <a:ext uri="{FF2B5EF4-FFF2-40B4-BE49-F238E27FC236}">
                  <a16:creationId xmlns:a16="http://schemas.microsoft.com/office/drawing/2014/main" id="{E586746D-90AB-2385-7791-F47B4C8FF63E}"/>
                </a:ext>
              </a:extLst>
            </p:cNvPr>
            <p:cNvSpPr/>
            <p:nvPr/>
          </p:nvSpPr>
          <p:spPr>
            <a:xfrm>
              <a:off x="-436941" y="4083872"/>
              <a:ext cx="4667" cy="38290"/>
            </a:xfrm>
            <a:custGeom>
              <a:avLst/>
              <a:gdLst>
                <a:gd name="connsiteX0" fmla="*/ 2381 w 4667"/>
                <a:gd name="connsiteY0" fmla="*/ 38291 h 38290"/>
                <a:gd name="connsiteX1" fmla="*/ 4667 w 4667"/>
                <a:gd name="connsiteY1" fmla="*/ 38291 h 38290"/>
                <a:gd name="connsiteX2" fmla="*/ 4667 w 4667"/>
                <a:gd name="connsiteY2" fmla="*/ 0 h 38290"/>
                <a:gd name="connsiteX3" fmla="*/ 0 w 4667"/>
                <a:gd name="connsiteY3" fmla="*/ 0 h 38290"/>
                <a:gd name="connsiteX4" fmla="*/ 0 w 4667"/>
                <a:gd name="connsiteY4" fmla="*/ 38291 h 38290"/>
                <a:gd name="connsiteX5" fmla="*/ 2381 w 4667"/>
                <a:gd name="connsiteY5" fmla="*/ 38291 h 3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8290">
                  <a:moveTo>
                    <a:pt x="2381" y="38291"/>
                  </a:moveTo>
                  <a:lnTo>
                    <a:pt x="4667" y="38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38291"/>
                  </a:lnTo>
                  <a:lnTo>
                    <a:pt x="2381" y="38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4" name="Полилиния: фигура 1773">
              <a:extLst>
                <a:ext uri="{FF2B5EF4-FFF2-40B4-BE49-F238E27FC236}">
                  <a16:creationId xmlns:a16="http://schemas.microsoft.com/office/drawing/2014/main" id="{0AF13419-F4D2-7C83-C92A-C329CEE6FAD2}"/>
                </a:ext>
              </a:extLst>
            </p:cNvPr>
            <p:cNvSpPr/>
            <p:nvPr/>
          </p:nvSpPr>
          <p:spPr>
            <a:xfrm>
              <a:off x="-436846" y="4206935"/>
              <a:ext cx="4667" cy="39052"/>
            </a:xfrm>
            <a:custGeom>
              <a:avLst/>
              <a:gdLst>
                <a:gd name="connsiteX0" fmla="*/ 4667 w 4667"/>
                <a:gd name="connsiteY0" fmla="*/ 0 h 39052"/>
                <a:gd name="connsiteX1" fmla="*/ 0 w 4667"/>
                <a:gd name="connsiteY1" fmla="*/ 0 h 39052"/>
                <a:gd name="connsiteX2" fmla="*/ 0 w 4667"/>
                <a:gd name="connsiteY2" fmla="*/ 39052 h 39052"/>
                <a:gd name="connsiteX3" fmla="*/ 4667 w 4667"/>
                <a:gd name="connsiteY3" fmla="*/ 39052 h 39052"/>
                <a:gd name="connsiteX4" fmla="*/ 4667 w 4667"/>
                <a:gd name="connsiteY4" fmla="*/ 0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" h="39052">
                  <a:moveTo>
                    <a:pt x="4667" y="0"/>
                  </a:moveTo>
                  <a:lnTo>
                    <a:pt x="0" y="0"/>
                  </a:lnTo>
                  <a:lnTo>
                    <a:pt x="0" y="39052"/>
                  </a:lnTo>
                  <a:lnTo>
                    <a:pt x="4667" y="39052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09" name="Группа 1808">
            <a:extLst>
              <a:ext uri="{FF2B5EF4-FFF2-40B4-BE49-F238E27FC236}">
                <a16:creationId xmlns:a16="http://schemas.microsoft.com/office/drawing/2014/main" id="{8D832965-56AD-F9C4-FC3F-F0F7A32E38D0}"/>
              </a:ext>
            </a:extLst>
          </p:cNvPr>
          <p:cNvGrpSpPr/>
          <p:nvPr/>
        </p:nvGrpSpPr>
        <p:grpSpPr>
          <a:xfrm>
            <a:off x="3967026" y="1072800"/>
            <a:ext cx="2000869" cy="285360"/>
            <a:chOff x="3967024" y="1072800"/>
            <a:chExt cx="2000868" cy="285360"/>
          </a:xfrm>
        </p:grpSpPr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0DA3A281-AD58-EB1E-1C85-2CB6D6844B99}"/>
                </a:ext>
              </a:extLst>
            </p:cNvPr>
            <p:cNvSpPr txBox="1"/>
            <p:nvPr/>
          </p:nvSpPr>
          <p:spPr>
            <a:xfrm>
              <a:off x="3967024" y="1072800"/>
              <a:ext cx="2000868" cy="189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ru-RU" sz="700" dirty="0">
                  <a:ln/>
                  <a:solidFill>
                    <a:srgbClr val="000000"/>
                  </a:solidFill>
                  <a:latin typeface="Kaspersky Sans Display"/>
                  <a:sym typeface="Kaspersky Sans Display"/>
                  <a:rtl val="0"/>
                </a:rPr>
                <a:t>Расширенное</a:t>
              </a:r>
              <a:r>
                <a:rPr lang="ru-RU" sz="700" dirty="0">
                  <a:ln/>
                  <a:solidFill>
                    <a:srgbClr val="00A88E"/>
                  </a:solidFill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>
                  <a:ln/>
                  <a:solidFill>
                    <a:srgbClr val="000000"/>
                  </a:solidFill>
                  <a:latin typeface="Kaspersky Sans Display"/>
                  <a:sym typeface="Kaspersky Sans Display"/>
                  <a:rtl val="0"/>
                </a:rPr>
                <a:t>обнаружение и реагирование</a:t>
              </a:r>
            </a:p>
          </p:txBody>
        </p:sp>
        <p:sp>
          <p:nvSpPr>
            <p:cNvPr id="1791" name="Полилиния: фигура 1790">
              <a:extLst>
                <a:ext uri="{FF2B5EF4-FFF2-40B4-BE49-F238E27FC236}">
                  <a16:creationId xmlns:a16="http://schemas.microsoft.com/office/drawing/2014/main" id="{C6C48E7B-86A7-2628-2FE3-79A206858E67}"/>
                </a:ext>
              </a:extLst>
            </p:cNvPr>
            <p:cNvSpPr/>
            <p:nvPr/>
          </p:nvSpPr>
          <p:spPr>
            <a:xfrm>
              <a:off x="4339134" y="1233921"/>
              <a:ext cx="1361335" cy="124239"/>
            </a:xfrm>
            <a:custGeom>
              <a:avLst/>
              <a:gdLst>
                <a:gd name="connsiteX0" fmla="*/ 0 w 2547861"/>
                <a:gd name="connsiteY0" fmla="*/ 244421 h 244421"/>
                <a:gd name="connsiteX1" fmla="*/ 0 w 2547861"/>
                <a:gd name="connsiteY1" fmla="*/ 112881 h 244421"/>
                <a:gd name="connsiteX2" fmla="*/ 8601 w 2547861"/>
                <a:gd name="connsiteY2" fmla="*/ 69666 h 244421"/>
                <a:gd name="connsiteX3" fmla="*/ 33090 w 2547861"/>
                <a:gd name="connsiteY3" fmla="*/ 33032 h 244421"/>
                <a:gd name="connsiteX4" fmla="*/ 69742 w 2547861"/>
                <a:gd name="connsiteY4" fmla="*/ 8572 h 244421"/>
                <a:gd name="connsiteX5" fmla="*/ 112957 w 2547861"/>
                <a:gd name="connsiteY5" fmla="*/ 0 h 244421"/>
                <a:gd name="connsiteX6" fmla="*/ 2434990 w 2547861"/>
                <a:gd name="connsiteY6" fmla="*/ 0 h 244421"/>
                <a:gd name="connsiteX7" fmla="*/ 2514801 w 2547861"/>
                <a:gd name="connsiteY7" fmla="*/ 33061 h 244421"/>
                <a:gd name="connsiteX8" fmla="*/ 2547861 w 2547861"/>
                <a:gd name="connsiteY8" fmla="*/ 112881 h 244421"/>
                <a:gd name="connsiteX9" fmla="*/ 2547861 w 2547861"/>
                <a:gd name="connsiteY9" fmla="*/ 244421 h 24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861" h="244421">
                  <a:moveTo>
                    <a:pt x="0" y="244421"/>
                  </a:moveTo>
                  <a:lnTo>
                    <a:pt x="0" y="112881"/>
                  </a:lnTo>
                  <a:cubicBezTo>
                    <a:pt x="0" y="98050"/>
                    <a:pt x="2924" y="83363"/>
                    <a:pt x="8601" y="69666"/>
                  </a:cubicBezTo>
                  <a:cubicBezTo>
                    <a:pt x="14278" y="55969"/>
                    <a:pt x="22603" y="43519"/>
                    <a:pt x="33090" y="33032"/>
                  </a:cubicBezTo>
                  <a:cubicBezTo>
                    <a:pt x="43577" y="22555"/>
                    <a:pt x="56036" y="14240"/>
                    <a:pt x="69742" y="8572"/>
                  </a:cubicBezTo>
                  <a:cubicBezTo>
                    <a:pt x="83439" y="2905"/>
                    <a:pt x="98127" y="-10"/>
                    <a:pt x="112957" y="0"/>
                  </a:cubicBezTo>
                  <a:lnTo>
                    <a:pt x="2434990" y="0"/>
                  </a:lnTo>
                  <a:cubicBezTo>
                    <a:pt x="2464928" y="0"/>
                    <a:pt x="2493636" y="11896"/>
                    <a:pt x="2514801" y="33061"/>
                  </a:cubicBezTo>
                  <a:cubicBezTo>
                    <a:pt x="2535974" y="54235"/>
                    <a:pt x="2547861" y="82944"/>
                    <a:pt x="2547861" y="112881"/>
                  </a:cubicBezTo>
                  <a:lnTo>
                    <a:pt x="2547861" y="244421"/>
                  </a:lnTo>
                </a:path>
              </a:pathLst>
            </a:custGeom>
            <a:noFill/>
            <a:ln w="9525" cap="flat">
              <a:solidFill>
                <a:srgbClr val="2A3541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/>
            </a:p>
          </p:txBody>
        </p:sp>
      </p:grpSp>
      <p:sp>
        <p:nvSpPr>
          <p:cNvPr id="313" name="Полилиния: фигура 1326">
            <a:extLst>
              <a:ext uri="{FF2B5EF4-FFF2-40B4-BE49-F238E27FC236}">
                <a16:creationId xmlns:a16="http://schemas.microsoft.com/office/drawing/2014/main" id="{55421DCC-B73B-4C00-9307-E4EC434786CB}"/>
              </a:ext>
            </a:extLst>
          </p:cNvPr>
          <p:cNvSpPr>
            <a:spLocks/>
          </p:cNvSpPr>
          <p:nvPr/>
        </p:nvSpPr>
        <p:spPr>
          <a:xfrm>
            <a:off x="6650300" y="2511750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pic>
        <p:nvPicPr>
          <p:cNvPr id="314" name="Picture 313">
            <a:extLst>
              <a:ext uri="{FF2B5EF4-FFF2-40B4-BE49-F238E27FC236}">
                <a16:creationId xmlns:a16="http://schemas.microsoft.com/office/drawing/2014/main" id="{F35E808F-FD85-458F-8F24-A1E87475F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74843" b="-6092"/>
          <a:stretch/>
        </p:blipFill>
        <p:spPr>
          <a:xfrm>
            <a:off x="6997291" y="2736703"/>
            <a:ext cx="310676" cy="335414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4EF77E50-81C8-4A5F-BFCD-87DEC94247BD}"/>
              </a:ext>
            </a:extLst>
          </p:cNvPr>
          <p:cNvSpPr txBox="1"/>
          <p:nvPr/>
        </p:nvSpPr>
        <p:spPr>
          <a:xfrm>
            <a:off x="6962853" y="3117462"/>
            <a:ext cx="37387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Smart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98F1621F-E137-4862-8733-A1FB1B623ACE}"/>
              </a:ext>
            </a:extLst>
          </p:cNvPr>
          <p:cNvSpPr txBox="1"/>
          <p:nvPr/>
        </p:nvSpPr>
        <p:spPr>
          <a:xfrm>
            <a:off x="6760923" y="2378777"/>
            <a:ext cx="79698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Умная защита для среднего бизнеса</a:t>
            </a:r>
          </a:p>
        </p:txBody>
      </p:sp>
      <p:sp>
        <p:nvSpPr>
          <p:cNvPr id="317" name="Text Placeholder 1">
            <a:extLst>
              <a:ext uri="{FF2B5EF4-FFF2-40B4-BE49-F238E27FC236}">
                <a16:creationId xmlns:a16="http://schemas.microsoft.com/office/drawing/2014/main" id="{E6800A2F-0941-4C9C-BF93-98ACCE767F42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8784391" cy="540408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Kaspersky Sans Cyr_B1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500" dirty="0">
                <a:latin typeface="Kaspersky Sans Display" panose="020B0003020000020004" pitchFamily="34" charset="0"/>
              </a:rPr>
              <a:t>Как мы можем помочь</a:t>
            </a:r>
          </a:p>
        </p:txBody>
      </p:sp>
    </p:spTree>
    <p:extLst>
      <p:ext uri="{BB962C8B-B14F-4D97-AF65-F5344CB8AC3E}">
        <p14:creationId xmlns:p14="http://schemas.microsoft.com/office/powerpoint/2010/main" val="33730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2">
            <a:extLst>
              <a:ext uri="{FF2B5EF4-FFF2-40B4-BE49-F238E27FC236}">
                <a16:creationId xmlns:a16="http://schemas.microsoft.com/office/drawing/2014/main" id="{B1912252-A49B-451E-931D-6B6A284D7D01}"/>
              </a:ext>
            </a:extLst>
          </p:cNvPr>
          <p:cNvSpPr/>
          <p:nvPr/>
        </p:nvSpPr>
        <p:spPr>
          <a:xfrm rot="8705209">
            <a:off x="-3233282" y="220440"/>
            <a:ext cx="7577666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16" name="Rectangle: Rounded Corners 157">
            <a:extLst>
              <a:ext uri="{FF2B5EF4-FFF2-40B4-BE49-F238E27FC236}">
                <a16:creationId xmlns:a16="http://schemas.microsoft.com/office/drawing/2014/main" id="{9E76C85C-4D1A-4D96-9C86-FFA3710FA927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914A0E35-0CE2-4910-B262-B546E3FF9D0C}"/>
              </a:ext>
            </a:extLst>
          </p:cNvPr>
          <p:cNvSpPr/>
          <p:nvPr/>
        </p:nvSpPr>
        <p:spPr>
          <a:xfrm>
            <a:off x="592902" y="2471807"/>
            <a:ext cx="2648320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О продукте</a:t>
            </a:r>
            <a:endParaRPr lang="en-US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 dirty="0">
                <a:latin typeface="Kaspersky Sans Display" panose="020B0003020000020004" pitchFamily="34" charset="0"/>
              </a:rPr>
              <a:t>Основа любой системы ИБ для компаний любой величины и сферы деятельности для автоматического отражения массовых </a:t>
            </a:r>
            <a:r>
              <a:rPr lang="ru-RU" sz="1050" dirty="0" err="1">
                <a:latin typeface="Kaspersky Sans Display" panose="020B0003020000020004" pitchFamily="34" charset="0"/>
              </a:rPr>
              <a:t>киберугроз</a:t>
            </a:r>
            <a:endParaRPr lang="ru-RU" sz="1050" dirty="0">
              <a:latin typeface="Kaspersky Sans Display" panose="020B00030200000200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894407-E815-444A-B2BE-AB2CE9106DD3}"/>
              </a:ext>
            </a:extLst>
          </p:cNvPr>
          <p:cNvGrpSpPr/>
          <p:nvPr/>
        </p:nvGrpSpPr>
        <p:grpSpPr>
          <a:xfrm>
            <a:off x="4391980" y="1181962"/>
            <a:ext cx="4239755" cy="2469908"/>
            <a:chOff x="6210875" y="2541103"/>
            <a:chExt cx="5075304" cy="3293210"/>
          </a:xfrm>
        </p:grpSpPr>
        <p:sp>
          <p:nvSpPr>
            <p:cNvPr id="20" name="Прямоугольник 14">
              <a:extLst>
                <a:ext uri="{FF2B5EF4-FFF2-40B4-BE49-F238E27FC236}">
                  <a16:creationId xmlns:a16="http://schemas.microsoft.com/office/drawing/2014/main" id="{7DC1E87D-0A48-4CAA-B749-B7F05381F13B}"/>
                </a:ext>
              </a:extLst>
            </p:cNvPr>
            <p:cNvSpPr/>
            <p:nvPr/>
          </p:nvSpPr>
          <p:spPr>
            <a:xfrm>
              <a:off x="6210875" y="2541103"/>
              <a:ext cx="2677544" cy="3293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Огромное количество компонентов защиты в одном исполнении для разных платформ и операционных систем;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Уникальные технологии по оперативному выявлению и блокированию шифровальщиков 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Инструменты контроля для управления доступом к приложениям, ресурсам сети Интернет или подключенным устройствам 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Встроенные средства по поиску и закрытию уязвимостей ОС и приложений сторонних вендоров</a:t>
              </a:r>
            </a:p>
          </p:txBody>
        </p:sp>
        <p:sp>
          <p:nvSpPr>
            <p:cNvPr id="21" name="Прямоугольник 14">
              <a:extLst>
                <a:ext uri="{FF2B5EF4-FFF2-40B4-BE49-F238E27FC236}">
                  <a16:creationId xmlns:a16="http://schemas.microsoft.com/office/drawing/2014/main" id="{9FF7ED61-D918-4005-BF9B-BF73951DAE51}"/>
                </a:ext>
              </a:extLst>
            </p:cNvPr>
            <p:cNvSpPr/>
            <p:nvPr/>
          </p:nvSpPr>
          <p:spPr>
            <a:xfrm>
              <a:off x="8888421" y="2541103"/>
              <a:ext cx="2397758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Инструменты системного администрирования для автоматизации развертывания приложений и операционных систем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Поддержка частичного и </a:t>
              </a:r>
              <a:r>
                <a:rPr lang="ru-RU" sz="825" dirty="0" err="1">
                  <a:latin typeface="Kaspersky Sans Display" panose="020B0003020000020004" pitchFamily="34" charset="0"/>
                </a:rPr>
                <a:t>полнодискового</a:t>
              </a:r>
              <a:r>
                <a:rPr lang="ru-RU" sz="825" dirty="0">
                  <a:latin typeface="Kaspersky Sans Display" panose="020B0003020000020004" pitchFamily="34" charset="0"/>
                </a:rPr>
                <a:t> </a:t>
              </a:r>
              <a:r>
                <a:rPr lang="ru-RU" sz="825" dirty="0" err="1">
                  <a:latin typeface="Kaspersky Sans Display" panose="020B0003020000020004" pitchFamily="34" charset="0"/>
                </a:rPr>
                <a:t>шифрований</a:t>
              </a:r>
              <a:r>
                <a:rPr lang="ru-RU" sz="825" dirty="0">
                  <a:latin typeface="Kaspersky Sans Display" panose="020B0003020000020004" pitchFamily="34" charset="0"/>
                </a:rPr>
                <a:t>,  управление встроенными в операционную систему функциями шифрования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825" dirty="0">
                  <a:latin typeface="Kaspersky Sans Display" panose="020B0003020000020004" pitchFamily="34" charset="0"/>
                </a:rPr>
                <a:t>Полная поддержка функционирования системы на отечественных ОС и базах данных</a:t>
              </a:r>
            </a:p>
          </p:txBody>
        </p:sp>
      </p:grpSp>
      <p:sp>
        <p:nvSpPr>
          <p:cNvPr id="23" name="Rectangle: Rounded Corners 157">
            <a:hlinkClick r:id="rId3"/>
            <a:extLst>
              <a:ext uri="{FF2B5EF4-FFF2-40B4-BE49-F238E27FC236}">
                <a16:creationId xmlns:a16="http://schemas.microsoft.com/office/drawing/2014/main" id="{3E6519ED-5453-4A5C-8349-0D5C91EC0078}"/>
              </a:ext>
            </a:extLst>
          </p:cNvPr>
          <p:cNvSpPr/>
          <p:nvPr/>
        </p:nvSpPr>
        <p:spPr>
          <a:xfrm>
            <a:off x="664231" y="3896139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>
                <a:latin typeface="Kaspersky Sans Display" panose="020B0003020000020004" pitchFamily="34" charset="0"/>
              </a:rPr>
              <a:t>Подробнее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9B6B90-4E74-46A3-88AF-3749DBC729AC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4362225" cy="3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indent="0">
              <a:spcBef>
                <a:spcPct val="0"/>
              </a:spcBef>
              <a:buFontTx/>
              <a:buNone/>
              <a:defRPr sz="1500">
                <a:solidFill>
                  <a:srgbClr val="1D1D1B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Kaspersky Security </a:t>
            </a:r>
            <a:r>
              <a:rPr lang="ru-RU" dirty="0"/>
              <a:t>для бизнеса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D6A22D-157F-40D6-99AE-2E498AF02FBC}"/>
              </a:ext>
            </a:extLst>
          </p:cNvPr>
          <p:cNvSpPr/>
          <p:nvPr/>
        </p:nvSpPr>
        <p:spPr>
          <a:xfrm>
            <a:off x="6552220" y="3479183"/>
            <a:ext cx="2246937" cy="1504835"/>
          </a:xfrm>
          <a:prstGeom prst="roundRect">
            <a:avLst>
              <a:gd name="adj" fmla="val 13122"/>
            </a:avLst>
          </a:prstGeom>
          <a:noFill/>
          <a:ln>
            <a:solidFill>
              <a:srgbClr val="23D1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sz="3300" b="1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A6EC6-51C1-4823-8EFE-6483BA50AB99}"/>
              </a:ext>
            </a:extLst>
          </p:cNvPr>
          <p:cNvSpPr txBox="1"/>
          <p:nvPr/>
        </p:nvSpPr>
        <p:spPr>
          <a:xfrm>
            <a:off x="6894719" y="4256896"/>
            <a:ext cx="1925753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dirty="0">
                <a:latin typeface="Kaspersky Sans Display" panose="020B0003020000020004" pitchFamily="34" charset="0"/>
              </a:rPr>
              <a:t>Возможность развернуть консоль управления </a:t>
            </a:r>
            <a:r>
              <a:rPr lang="en-US" sz="825" dirty="0">
                <a:latin typeface="Kaspersky Sans Display" panose="020B0003020000020004" pitchFamily="34" charset="0"/>
              </a:rPr>
              <a:t>Kaspersky Security Center </a:t>
            </a:r>
            <a:r>
              <a:rPr lang="ru-RU" sz="825" dirty="0">
                <a:latin typeface="Kaspersky Sans Display" panose="020B0003020000020004" pitchFamily="34" charset="0"/>
              </a:rPr>
              <a:t>на </a:t>
            </a:r>
            <a:r>
              <a:rPr lang="en-US" sz="825" dirty="0">
                <a:latin typeface="Kaspersky Sans Display" panose="020B0003020000020004" pitchFamily="34" charset="0"/>
              </a:rPr>
              <a:t>Linux </a:t>
            </a:r>
            <a:r>
              <a:rPr lang="ru-RU" sz="825" dirty="0">
                <a:latin typeface="Kaspersky Sans Display" panose="020B0003020000020004" pitchFamily="34" charset="0"/>
              </a:rPr>
              <a:t>и управлять</a:t>
            </a:r>
            <a:r>
              <a:rPr lang="en-US" sz="825" dirty="0">
                <a:latin typeface="Kaspersky Sans Display" panose="020B0003020000020004" pitchFamily="34" charset="0"/>
              </a:rPr>
              <a:t> </a:t>
            </a:r>
            <a:r>
              <a:rPr lang="ru-RU" sz="825" dirty="0">
                <a:latin typeface="Kaspersky Sans Display" panose="020B0003020000020004" pitchFamily="34" charset="0"/>
              </a:rPr>
              <a:t>с неё </a:t>
            </a:r>
            <a:br>
              <a:rPr lang="ru-RU" sz="825" dirty="0">
                <a:latin typeface="Kaspersky Sans Display" panose="020B0003020000020004" pitchFamily="34" charset="0"/>
              </a:rPr>
            </a:br>
            <a:r>
              <a:rPr lang="ru-RU" sz="825" dirty="0">
                <a:latin typeface="Kaspersky Sans Display" panose="020B0003020000020004" pitchFamily="34" charset="0"/>
              </a:rPr>
              <a:t>безопасностью всех конечных точек</a:t>
            </a:r>
            <a:r>
              <a:rPr lang="en-US" sz="825" dirty="0">
                <a:latin typeface="Kaspersky Sans Display" panose="020B0003020000020004" pitchFamily="34" charset="0"/>
              </a:rPr>
              <a:t> </a:t>
            </a:r>
            <a:r>
              <a:rPr lang="ru-RU" sz="825" dirty="0">
                <a:latin typeface="Kaspersky Sans Display" panose="020B0003020000020004" pitchFamily="34" charset="0"/>
              </a:rPr>
              <a:t>(в т.ч. узлов на </a:t>
            </a:r>
            <a:r>
              <a:rPr lang="en-US" sz="825" dirty="0">
                <a:latin typeface="Kaspersky Sans Display" panose="020B0003020000020004" pitchFamily="34" charset="0"/>
              </a:rPr>
              <a:t>Windows)</a:t>
            </a:r>
            <a:endParaRPr lang="ru-RU" sz="825" dirty="0">
              <a:latin typeface="Kaspersky Sans Display" panose="020B00030200000200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77148E-B77C-4EB8-99BF-AC49522AEE87}"/>
              </a:ext>
            </a:extLst>
          </p:cNvPr>
          <p:cNvGrpSpPr/>
          <p:nvPr/>
        </p:nvGrpSpPr>
        <p:grpSpPr>
          <a:xfrm>
            <a:off x="6678043" y="3610206"/>
            <a:ext cx="189411" cy="156590"/>
            <a:chOff x="-4832215" y="1500100"/>
            <a:chExt cx="2584315" cy="34001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C406B2-C18A-4DA6-8C7F-6E6D21C7172A}"/>
                </a:ext>
              </a:extLst>
            </p:cNvPr>
            <p:cNvGrpSpPr/>
            <p:nvPr/>
          </p:nvGrpSpPr>
          <p:grpSpPr>
            <a:xfrm>
              <a:off x="-4832215" y="1500100"/>
              <a:ext cx="2584315" cy="340018"/>
              <a:chOff x="4000061" y="821317"/>
              <a:chExt cx="2670054" cy="340018"/>
            </a:xfrm>
          </p:grpSpPr>
          <p:sp>
            <p:nvSpPr>
              <p:cNvPr id="28" name="Oval 97">
                <a:extLst>
                  <a:ext uri="{FF2B5EF4-FFF2-40B4-BE49-F238E27FC236}">
                    <a16:creationId xmlns:a16="http://schemas.microsoft.com/office/drawing/2014/main" id="{2F636BF1-5EFA-42FE-9812-57911FD6656E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9" name="Oval 97">
                <a:extLst>
                  <a:ext uri="{FF2B5EF4-FFF2-40B4-BE49-F238E27FC236}">
                    <a16:creationId xmlns:a16="http://schemas.microsoft.com/office/drawing/2014/main" id="{F25603E8-4AF3-4B41-8C4B-666C48D15733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27" name="Oval 97">
              <a:extLst>
                <a:ext uri="{FF2B5EF4-FFF2-40B4-BE49-F238E27FC236}">
                  <a16:creationId xmlns:a16="http://schemas.microsoft.com/office/drawing/2014/main" id="{04F7DA26-7E40-4B95-BB1D-DBDFC4316958}"/>
                </a:ext>
              </a:extLst>
            </p:cNvPr>
            <p:cNvSpPr/>
            <p:nvPr/>
          </p:nvSpPr>
          <p:spPr>
            <a:xfrm>
              <a:off x="-4832215" y="1500100"/>
              <a:ext cx="2584315" cy="340018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>
                <a:latin typeface="Kaspersky Sans Display" panose="020B00030200000200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1FB19B-A427-4C89-9EDC-F7DA8006EA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18704" r="30111" b="62745"/>
          <a:stretch/>
        </p:blipFill>
        <p:spPr>
          <a:xfrm>
            <a:off x="610751" y="1289526"/>
            <a:ext cx="1776222" cy="645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1C44B-C93C-47E3-BA53-0086504C4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18" t="10838" r="19419" b="65358"/>
          <a:stretch/>
        </p:blipFill>
        <p:spPr>
          <a:xfrm>
            <a:off x="4449534" y="3878975"/>
            <a:ext cx="1829085" cy="6047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8B9D5FE-C64A-49C0-812F-678E00CF8948}"/>
              </a:ext>
            </a:extLst>
          </p:cNvPr>
          <p:cNvSpPr txBox="1"/>
          <p:nvPr/>
        </p:nvSpPr>
        <p:spPr>
          <a:xfrm>
            <a:off x="6867453" y="3523279"/>
            <a:ext cx="1764282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dirty="0">
                <a:latin typeface="Kaspersky Sans Display" panose="020B0003020000020004" pitchFamily="34" charset="0"/>
              </a:rPr>
              <a:t>Вся ключевая функциональность как для</a:t>
            </a:r>
            <a:r>
              <a:rPr lang="en-US" sz="825" dirty="0">
                <a:latin typeface="Kaspersky Sans Display" panose="020B0003020000020004" pitchFamily="34" charset="0"/>
              </a:rPr>
              <a:t> Windows</a:t>
            </a:r>
            <a:r>
              <a:rPr lang="ru-RU" sz="825" dirty="0">
                <a:latin typeface="Kaspersky Sans Display" panose="020B0003020000020004" pitchFamily="34" charset="0"/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07691E-4721-4DBD-8940-BC0F969C2330}"/>
              </a:ext>
            </a:extLst>
          </p:cNvPr>
          <p:cNvGrpSpPr/>
          <p:nvPr/>
        </p:nvGrpSpPr>
        <p:grpSpPr>
          <a:xfrm>
            <a:off x="6691294" y="3996820"/>
            <a:ext cx="189411" cy="156590"/>
            <a:chOff x="-4832215" y="1500100"/>
            <a:chExt cx="2584315" cy="3400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B95DF8-E6CC-4D9C-A39C-98C5E2CB2E3F}"/>
                </a:ext>
              </a:extLst>
            </p:cNvPr>
            <p:cNvGrpSpPr/>
            <p:nvPr/>
          </p:nvGrpSpPr>
          <p:grpSpPr>
            <a:xfrm>
              <a:off x="-4832215" y="1500100"/>
              <a:ext cx="2584315" cy="340018"/>
              <a:chOff x="4000061" y="821317"/>
              <a:chExt cx="2670054" cy="340018"/>
            </a:xfrm>
          </p:grpSpPr>
          <p:sp>
            <p:nvSpPr>
              <p:cNvPr id="33" name="Oval 97">
                <a:extLst>
                  <a:ext uri="{FF2B5EF4-FFF2-40B4-BE49-F238E27FC236}">
                    <a16:creationId xmlns:a16="http://schemas.microsoft.com/office/drawing/2014/main" id="{C2B90B5E-4532-4885-B0B5-42F514FDE51C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4" name="Oval 97">
                <a:extLst>
                  <a:ext uri="{FF2B5EF4-FFF2-40B4-BE49-F238E27FC236}">
                    <a16:creationId xmlns:a16="http://schemas.microsoft.com/office/drawing/2014/main" id="{A3A32F56-F5A4-4118-8548-4226CA891655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32" name="Oval 97">
              <a:extLst>
                <a:ext uri="{FF2B5EF4-FFF2-40B4-BE49-F238E27FC236}">
                  <a16:creationId xmlns:a16="http://schemas.microsoft.com/office/drawing/2014/main" id="{4DAABB45-D1F0-43E3-9E27-2817988963C5}"/>
                </a:ext>
              </a:extLst>
            </p:cNvPr>
            <p:cNvSpPr/>
            <p:nvPr/>
          </p:nvSpPr>
          <p:spPr>
            <a:xfrm>
              <a:off x="-4832215" y="1500100"/>
              <a:ext cx="2584315" cy="340018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>
                <a:latin typeface="Kaspersky Sans Display" panose="020B00030200000200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9E98B5-5FBC-43E8-B622-0626E484A76D}"/>
              </a:ext>
            </a:extLst>
          </p:cNvPr>
          <p:cNvGrpSpPr/>
          <p:nvPr/>
        </p:nvGrpSpPr>
        <p:grpSpPr>
          <a:xfrm>
            <a:off x="6691139" y="4329384"/>
            <a:ext cx="189411" cy="156590"/>
            <a:chOff x="-4832215" y="1500100"/>
            <a:chExt cx="2584315" cy="34001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462FF38-8658-49DE-9228-A52A7CBFD562}"/>
                </a:ext>
              </a:extLst>
            </p:cNvPr>
            <p:cNvGrpSpPr/>
            <p:nvPr/>
          </p:nvGrpSpPr>
          <p:grpSpPr>
            <a:xfrm>
              <a:off x="-4832215" y="1500100"/>
              <a:ext cx="2584315" cy="340018"/>
              <a:chOff x="4000061" y="821317"/>
              <a:chExt cx="2670054" cy="340018"/>
            </a:xfrm>
          </p:grpSpPr>
          <p:sp>
            <p:nvSpPr>
              <p:cNvPr id="38" name="Oval 97">
                <a:extLst>
                  <a:ext uri="{FF2B5EF4-FFF2-40B4-BE49-F238E27FC236}">
                    <a16:creationId xmlns:a16="http://schemas.microsoft.com/office/drawing/2014/main" id="{76A55971-5CF9-42D2-82AF-022BB3483162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9" name="Oval 97">
                <a:extLst>
                  <a:ext uri="{FF2B5EF4-FFF2-40B4-BE49-F238E27FC236}">
                    <a16:creationId xmlns:a16="http://schemas.microsoft.com/office/drawing/2014/main" id="{7D8EDFFA-0FFC-4929-9CD2-ADBBCF867E1A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37" name="Oval 97">
              <a:extLst>
                <a:ext uri="{FF2B5EF4-FFF2-40B4-BE49-F238E27FC236}">
                  <a16:creationId xmlns:a16="http://schemas.microsoft.com/office/drawing/2014/main" id="{FD0C5189-6F9E-49AF-BA92-A135C4F448D0}"/>
                </a:ext>
              </a:extLst>
            </p:cNvPr>
            <p:cNvSpPr/>
            <p:nvPr/>
          </p:nvSpPr>
          <p:spPr>
            <a:xfrm>
              <a:off x="-4832215" y="1500100"/>
              <a:ext cx="2584315" cy="340018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56D8596-CF57-4915-9642-A7EE7C535777}"/>
              </a:ext>
            </a:extLst>
          </p:cNvPr>
          <p:cNvSpPr txBox="1"/>
          <p:nvPr/>
        </p:nvSpPr>
        <p:spPr>
          <a:xfrm>
            <a:off x="6867453" y="3955327"/>
            <a:ext cx="182908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dirty="0">
                <a:latin typeface="Kaspersky Sans Display" panose="020B0003020000020004" pitchFamily="34" charset="0"/>
              </a:rPr>
              <a:t>Есть редакция </a:t>
            </a:r>
            <a:r>
              <a:rPr lang="en-US" sz="825" dirty="0">
                <a:latin typeface="Kaspersky Sans Display" panose="020B0003020000020004" pitchFamily="34" charset="0"/>
              </a:rPr>
              <a:t>KESL </a:t>
            </a:r>
            <a:r>
              <a:rPr lang="ru-RU" sz="825" dirty="0">
                <a:latin typeface="Kaspersky Sans Display" panose="020B0003020000020004" pitchFamily="34" charset="0"/>
              </a:rPr>
              <a:t>под Эльбрус</a:t>
            </a:r>
          </a:p>
        </p:txBody>
      </p:sp>
      <p:sp>
        <p:nvSpPr>
          <p:cNvPr id="4" name="Rectangle: Rounded Corners 157">
            <a:extLst>
              <a:ext uri="{FF2B5EF4-FFF2-40B4-BE49-F238E27FC236}">
                <a16:creationId xmlns:a16="http://schemas.microsoft.com/office/drawing/2014/main" id="{632456BD-4829-5A0F-2B32-8935A3269BB1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7" name="Прямоугольник 14">
            <a:extLst>
              <a:ext uri="{FF2B5EF4-FFF2-40B4-BE49-F238E27FC236}">
                <a16:creationId xmlns:a16="http://schemas.microsoft.com/office/drawing/2014/main" id="{AF1D58C1-A464-76F5-5972-B366C1840332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329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Placeholder 3">
            <a:extLst>
              <a:ext uri="{FF2B5EF4-FFF2-40B4-BE49-F238E27FC236}">
                <a16:creationId xmlns:a16="http://schemas.microsoft.com/office/drawing/2014/main" id="{A8291C7C-27C7-4773-95DA-14074BC578CE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44000" y="158400"/>
            <a:ext cx="8784431" cy="32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>
                <a:latin typeface="Kaspersky Sans Display" panose="020B0003020000020004" pitchFamily="34" charset="-52"/>
              </a:rPr>
              <a:t>Мы предлагаем несколько уровней защиты</a:t>
            </a:r>
          </a:p>
        </p:txBody>
      </p:sp>
      <p:sp>
        <p:nvSpPr>
          <p:cNvPr id="118787" name="object 14">
            <a:extLst>
              <a:ext uri="{FF2B5EF4-FFF2-40B4-BE49-F238E27FC236}">
                <a16:creationId xmlns:a16="http://schemas.microsoft.com/office/drawing/2014/main" id="{926EE08D-C21B-43D3-AD72-B4DED0F81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0" y="914400"/>
            <a:ext cx="6984296" cy="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859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Kaspersky Sans Display" panose="020B0003020000020004" pitchFamily="34" charset="-52"/>
                <a:cs typeface="Arial" panose="020B0604020202020204" pitchFamily="34" charset="0"/>
              </a:rPr>
              <a:t>На каждом уровне технологии сбалансированы так, чтобы удовлетворить любые потребности, связанные с безопасностью вашей растущей IT-инфраструктуры.</a:t>
            </a:r>
          </a:p>
        </p:txBody>
      </p:sp>
      <p:pic>
        <p:nvPicPr>
          <p:cNvPr id="118788" name="Рисунок 2">
            <a:extLst>
              <a:ext uri="{FF2B5EF4-FFF2-40B4-BE49-F238E27FC236}">
                <a16:creationId xmlns:a16="http://schemas.microsoft.com/office/drawing/2014/main" id="{FB8938CE-09CD-43A0-8DD4-5295EB1F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7" y="1296592"/>
            <a:ext cx="8579644" cy="343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157">
            <a:extLst>
              <a:ext uri="{FF2B5EF4-FFF2-40B4-BE49-F238E27FC236}">
                <a16:creationId xmlns:a16="http://schemas.microsoft.com/office/drawing/2014/main" id="{B87AFA61-1ACC-43EE-BCB7-C848845DF2FA}"/>
              </a:ext>
            </a:extLst>
          </p:cNvPr>
          <p:cNvSpPr/>
          <p:nvPr/>
        </p:nvSpPr>
        <p:spPr>
          <a:xfrm>
            <a:off x="6723773" y="1347614"/>
            <a:ext cx="2040215" cy="2017796"/>
          </a:xfrm>
          <a:prstGeom prst="roundRect">
            <a:avLst>
              <a:gd name="adj" fmla="val 4852"/>
            </a:avLst>
          </a:prstGeom>
          <a:noFill/>
          <a:ln w="12700" cap="flat" cmpd="sng" algn="ctr">
            <a:solidFill>
              <a:schemeClr val="accent3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685783"/>
            <a:endParaRPr lang="ru-RU" sz="1050" kern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18" name="Graphic 2">
            <a:extLst>
              <a:ext uri="{FF2B5EF4-FFF2-40B4-BE49-F238E27FC236}">
                <a16:creationId xmlns:a16="http://schemas.microsoft.com/office/drawing/2014/main" id="{AEACAC28-9D58-4F41-81BE-77B270B7466D}"/>
              </a:ext>
            </a:extLst>
          </p:cNvPr>
          <p:cNvSpPr/>
          <p:nvPr/>
        </p:nvSpPr>
        <p:spPr>
          <a:xfrm rot="8705209">
            <a:off x="-3233282" y="220440"/>
            <a:ext cx="7577666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19" name="Rectangle: Rounded Corners 157">
            <a:extLst>
              <a:ext uri="{FF2B5EF4-FFF2-40B4-BE49-F238E27FC236}">
                <a16:creationId xmlns:a16="http://schemas.microsoft.com/office/drawing/2014/main" id="{97B0306D-0AA4-453A-928B-0AE67C8CA0B4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A3C90FC4-7621-467F-8581-F10AEF48E2D9}"/>
              </a:ext>
            </a:extLst>
          </p:cNvPr>
          <p:cNvSpPr/>
          <p:nvPr/>
        </p:nvSpPr>
        <p:spPr>
          <a:xfrm>
            <a:off x="592902" y="2471808"/>
            <a:ext cx="2648320" cy="1356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>
                <a:latin typeface="Kaspersky Sans Display" panose="020B0003020000020004" pitchFamily="34" charset="0"/>
              </a:rPr>
              <a:t>О продукте</a:t>
            </a:r>
            <a:endParaRPr lang="en-US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>
                <a:latin typeface="Kaspersky Sans Display" panose="020B0003020000020004" pitchFamily="34" charset="0"/>
              </a:rPr>
              <a:t>Kaspersky Security для почтовых серверов защищает корпоративную почту от вредоносного ПО, программ-вымогателей, спама, фишинга</a:t>
            </a:r>
            <a:br>
              <a:rPr lang="en-US" sz="1050">
                <a:latin typeface="Kaspersky Sans Display" panose="020B0003020000020004" pitchFamily="34" charset="0"/>
              </a:rPr>
            </a:br>
            <a:r>
              <a:rPr lang="ru-RU" sz="1050">
                <a:latin typeface="Kaspersky Sans Display" panose="020B0003020000020004" pitchFamily="34" charset="0"/>
              </a:rPr>
              <a:t>и BEC-атак</a:t>
            </a:r>
          </a:p>
        </p:txBody>
      </p:sp>
      <p:sp>
        <p:nvSpPr>
          <p:cNvPr id="22" name="Rectangle: Rounded Corners 157">
            <a:extLst>
              <a:ext uri="{FF2B5EF4-FFF2-40B4-BE49-F238E27FC236}">
                <a16:creationId xmlns:a16="http://schemas.microsoft.com/office/drawing/2014/main" id="{0BEF66FD-F10E-452A-837A-094C18DE35C3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23" name="Прямоугольник 14">
            <a:extLst>
              <a:ext uri="{FF2B5EF4-FFF2-40B4-BE49-F238E27FC236}">
                <a16:creationId xmlns:a16="http://schemas.microsoft.com/office/drawing/2014/main" id="{ACF114D2-F8AF-4124-B0AD-637B177B09C2}"/>
              </a:ext>
            </a:extLst>
          </p:cNvPr>
          <p:cNvSpPr/>
          <p:nvPr/>
        </p:nvSpPr>
        <p:spPr>
          <a:xfrm>
            <a:off x="4396747" y="1275606"/>
            <a:ext cx="2327026" cy="2573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Продвинутые технологии блокирования вредоносных объектов (интеграция с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KATA)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Защита от фишинга, спама и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компрометации корпоративной электронной почты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Фильтрация почтовых вложений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Предотвращение попыток обмануть пользователей с помощью методов социальной инженерии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Соответствие требованиям регуляторов, поддержка отечественных ОС (KLMS)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Встроенная интеграция с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инфраструктурой электронной почты Microsoft (для облака и локально).</a:t>
            </a:r>
          </a:p>
        </p:txBody>
      </p:sp>
      <p:sp>
        <p:nvSpPr>
          <p:cNvPr id="24" name="Прямоугольник 14">
            <a:extLst>
              <a:ext uri="{FF2B5EF4-FFF2-40B4-BE49-F238E27FC236}">
                <a16:creationId xmlns:a16="http://schemas.microsoft.com/office/drawing/2014/main" id="{86F793F8-891F-4B38-80EC-D4774FB6F834}"/>
              </a:ext>
            </a:extLst>
          </p:cNvPr>
          <p:cNvSpPr/>
          <p:nvPr/>
        </p:nvSpPr>
        <p:spPr>
          <a:xfrm>
            <a:off x="6723773" y="1378635"/>
            <a:ext cx="2040215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расширили возможности защиты почты 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упростили управление решением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полностью переработали и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улучшили систему фильтрации контента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расширили возможности интеграции с продуктами «Лаборатории Касперского» и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сторонних поставщиков, а также функции аналитики событий и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объектов</a:t>
            </a:r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id="{746FBFC0-8360-493B-A0B6-38EB1CF60385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  <p:sp>
        <p:nvSpPr>
          <p:cNvPr id="26" name="Rectangle: Rounded Corners 157">
            <a:hlinkClick r:id="rId3"/>
            <a:extLst>
              <a:ext uri="{FF2B5EF4-FFF2-40B4-BE49-F238E27FC236}">
                <a16:creationId xmlns:a16="http://schemas.microsoft.com/office/drawing/2014/main" id="{BE50493F-E8C8-4552-A2E3-9550862CE6F5}"/>
              </a:ext>
            </a:extLst>
          </p:cNvPr>
          <p:cNvSpPr/>
          <p:nvPr/>
        </p:nvSpPr>
        <p:spPr>
          <a:xfrm>
            <a:off x="664231" y="4054175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>
                <a:latin typeface="Kaspersky Sans Display" panose="020B0003020000020004" pitchFamily="34" charset="0"/>
              </a:rPr>
              <a:t>Подробнее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9B6B90-4E74-46A3-88AF-3749DBC729AC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8784391" cy="3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indent="0">
              <a:spcBef>
                <a:spcPct val="0"/>
              </a:spcBef>
              <a:buFontTx/>
              <a:buNone/>
              <a:defRPr sz="1500">
                <a:solidFill>
                  <a:srgbClr val="1D1D1B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Kaspersky Security для почтовых серверов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6F12C87-21FC-4D66-965C-5CC935A9E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231" y="1378101"/>
            <a:ext cx="2012327" cy="5697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255A9D-1C17-456D-8202-7B257D04C527}"/>
              </a:ext>
            </a:extLst>
          </p:cNvPr>
          <p:cNvGrpSpPr/>
          <p:nvPr/>
        </p:nvGrpSpPr>
        <p:grpSpPr>
          <a:xfrm>
            <a:off x="6725733" y="847835"/>
            <a:ext cx="1471215" cy="255014"/>
            <a:chOff x="-2756726" y="1234759"/>
            <a:chExt cx="2512855" cy="34001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429388-96F2-46B8-A954-15CFD73F51F9}"/>
                </a:ext>
              </a:extLst>
            </p:cNvPr>
            <p:cNvGrpSpPr/>
            <p:nvPr/>
          </p:nvGrpSpPr>
          <p:grpSpPr>
            <a:xfrm>
              <a:off x="-2756726" y="1234759"/>
              <a:ext cx="2512855" cy="340018"/>
              <a:chOff x="4000061" y="821317"/>
              <a:chExt cx="2670054" cy="340018"/>
            </a:xfrm>
          </p:grpSpPr>
          <p:sp>
            <p:nvSpPr>
              <p:cNvPr id="35" name="Oval 97">
                <a:extLst>
                  <a:ext uri="{FF2B5EF4-FFF2-40B4-BE49-F238E27FC236}">
                    <a16:creationId xmlns:a16="http://schemas.microsoft.com/office/drawing/2014/main" id="{6626E9AD-F461-466F-8E38-410D6D7D57B0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6" name="Oval 97">
                <a:extLst>
                  <a:ext uri="{FF2B5EF4-FFF2-40B4-BE49-F238E27FC236}">
                    <a16:creationId xmlns:a16="http://schemas.microsoft.com/office/drawing/2014/main" id="{D013A769-A40E-4A62-B4E7-B6748CEBB95B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34" name="Oval 97">
              <a:extLst>
                <a:ext uri="{FF2B5EF4-FFF2-40B4-BE49-F238E27FC236}">
                  <a16:creationId xmlns:a16="http://schemas.microsoft.com/office/drawing/2014/main" id="{3C74CD19-8DE3-48D4-9277-D512E8B50216}"/>
                </a:ext>
              </a:extLst>
            </p:cNvPr>
            <p:cNvSpPr/>
            <p:nvPr/>
          </p:nvSpPr>
          <p:spPr>
            <a:xfrm>
              <a:off x="-2756726" y="1234759"/>
              <a:ext cx="2512855" cy="34001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r>
                <a:rPr lang="ru-RU" sz="1050" b="1" dirty="0">
                  <a:latin typeface="Kaspersky Sans Display" panose="020B0003020000020004" pitchFamily="34" charset="0"/>
                </a:rPr>
                <a:t>Релиз </a:t>
              </a:r>
              <a:r>
                <a:rPr lang="en-US" sz="1050" b="1" dirty="0">
                  <a:latin typeface="Kaspersky Sans Display" panose="020B0003020000020004" pitchFamily="34" charset="0"/>
                </a:rPr>
                <a:t>KSMG 2.</a:t>
              </a:r>
              <a:r>
                <a:rPr lang="ru-RU" sz="1050" b="1" dirty="0">
                  <a:latin typeface="Kaspersky Sans Display" panose="020B0003020000020004" pitchFamily="34" charset="0"/>
                </a:rPr>
                <a:t>1</a:t>
              </a:r>
              <a:endParaRPr lang="en-US" sz="1050" b="1" dirty="0">
                <a:latin typeface="Kaspersky Sans Display" panose="020B00030200000200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E3E169-57CF-426F-9581-F80F8B5CB0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24" t="10352" r="19280" b="65157"/>
          <a:stretch/>
        </p:blipFill>
        <p:spPr>
          <a:xfrm>
            <a:off x="4463988" y="4085402"/>
            <a:ext cx="1677012" cy="5745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C1F3F1B-4493-40F8-AFFC-C156669D8F3D}"/>
              </a:ext>
            </a:extLst>
          </p:cNvPr>
          <p:cNvSpPr txBox="1"/>
          <p:nvPr/>
        </p:nvSpPr>
        <p:spPr>
          <a:xfrm>
            <a:off x="6854466" y="4110058"/>
            <a:ext cx="186310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dirty="0">
                <a:latin typeface="Kaspersky Sans Display" panose="020B0003020000020004" pitchFamily="34" charset="0"/>
              </a:rPr>
              <a:t>Интеграция с популярными почтовыми серверами под </a:t>
            </a:r>
            <a:r>
              <a:rPr lang="en-US" sz="825" dirty="0">
                <a:latin typeface="Kaspersky Sans Display" panose="020B0003020000020004" pitchFamily="34" charset="0"/>
              </a:rPr>
              <a:t>Linux</a:t>
            </a:r>
            <a:r>
              <a:rPr lang="ru-RU" sz="825" dirty="0">
                <a:latin typeface="Kaspersky Sans Display" panose="020B0003020000020004" pitchFamily="34" charset="0"/>
              </a:rPr>
              <a:t> </a:t>
            </a:r>
            <a:br>
              <a:rPr lang="ru-RU" sz="825" dirty="0">
                <a:latin typeface="Kaspersky Sans Display" panose="020B0003020000020004" pitchFamily="34" charset="0"/>
              </a:rPr>
            </a:br>
            <a:r>
              <a:rPr lang="ru-RU" sz="825" dirty="0">
                <a:latin typeface="Kaspersky Sans Display" panose="020B0003020000020004" pitchFamily="34" charset="0"/>
              </a:rPr>
              <a:t>(</a:t>
            </a:r>
            <a:r>
              <a:rPr lang="ru-RU" sz="825" dirty="0" err="1">
                <a:latin typeface="Kaspersky Sans Display" panose="020B0003020000020004" pitchFamily="34" charset="0"/>
              </a:rPr>
              <a:t>Postfix</a:t>
            </a:r>
            <a:r>
              <a:rPr lang="ru-RU" sz="825" dirty="0">
                <a:latin typeface="Kaspersky Sans Display" panose="020B0003020000020004" pitchFamily="34" charset="0"/>
              </a:rPr>
              <a:t>, </a:t>
            </a:r>
            <a:r>
              <a:rPr lang="ru-RU" sz="825" dirty="0" err="1">
                <a:latin typeface="Kaspersky Sans Display" panose="020B0003020000020004" pitchFamily="34" charset="0"/>
              </a:rPr>
              <a:t>Sendmail</a:t>
            </a:r>
            <a:r>
              <a:rPr lang="ru-RU" sz="825" dirty="0">
                <a:latin typeface="Kaspersky Sans Display" panose="020B0003020000020004" pitchFamily="34" charset="0"/>
              </a:rPr>
              <a:t>, </a:t>
            </a:r>
            <a:r>
              <a:rPr lang="ru-RU" sz="825" dirty="0" err="1">
                <a:latin typeface="Kaspersky Sans Display" panose="020B0003020000020004" pitchFamily="34" charset="0"/>
              </a:rPr>
              <a:t>Exim</a:t>
            </a:r>
            <a:r>
              <a:rPr lang="ru-RU" sz="825" dirty="0">
                <a:latin typeface="Kaspersky Sans Display" panose="020B0003020000020004" pitchFamily="34" charset="0"/>
              </a:rPr>
              <a:t>, </a:t>
            </a:r>
            <a:r>
              <a:rPr lang="ru-RU" sz="825" dirty="0" err="1">
                <a:latin typeface="Kaspersky Sans Display" panose="020B0003020000020004" pitchFamily="34" charset="0"/>
              </a:rPr>
              <a:t>Gmail</a:t>
            </a:r>
            <a:r>
              <a:rPr lang="ru-RU" sz="825" dirty="0">
                <a:latin typeface="Kaspersky Sans Display" panose="020B0003020000020004" pitchFamily="34" charset="0"/>
              </a:rPr>
              <a:t>)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729D9F6-013D-406D-B2A1-C3262CE0BF7C}"/>
              </a:ext>
            </a:extLst>
          </p:cNvPr>
          <p:cNvGrpSpPr/>
          <p:nvPr/>
        </p:nvGrpSpPr>
        <p:grpSpPr>
          <a:xfrm>
            <a:off x="6627401" y="4204888"/>
            <a:ext cx="189411" cy="156590"/>
            <a:chOff x="-4832215" y="1500100"/>
            <a:chExt cx="2584315" cy="34001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3D7513-CA02-4932-8BCD-1C7D31A900C8}"/>
                </a:ext>
              </a:extLst>
            </p:cNvPr>
            <p:cNvGrpSpPr/>
            <p:nvPr/>
          </p:nvGrpSpPr>
          <p:grpSpPr>
            <a:xfrm>
              <a:off x="-4832215" y="1500100"/>
              <a:ext cx="2584315" cy="340018"/>
              <a:chOff x="4000061" y="821317"/>
              <a:chExt cx="2670054" cy="340018"/>
            </a:xfrm>
          </p:grpSpPr>
          <p:sp>
            <p:nvSpPr>
              <p:cNvPr id="48" name="Oval 97">
                <a:extLst>
                  <a:ext uri="{FF2B5EF4-FFF2-40B4-BE49-F238E27FC236}">
                    <a16:creationId xmlns:a16="http://schemas.microsoft.com/office/drawing/2014/main" id="{E7696F8E-B9B5-4290-95F4-C6F71DE7BDED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49" name="Oval 97">
                <a:extLst>
                  <a:ext uri="{FF2B5EF4-FFF2-40B4-BE49-F238E27FC236}">
                    <a16:creationId xmlns:a16="http://schemas.microsoft.com/office/drawing/2014/main" id="{31E51162-5C05-44B7-8726-4043B82C4356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47" name="Oval 97">
              <a:extLst>
                <a:ext uri="{FF2B5EF4-FFF2-40B4-BE49-F238E27FC236}">
                  <a16:creationId xmlns:a16="http://schemas.microsoft.com/office/drawing/2014/main" id="{229C28F8-5E01-4DDC-B7BD-C16A4DEC0CA3}"/>
                </a:ext>
              </a:extLst>
            </p:cNvPr>
            <p:cNvSpPr/>
            <p:nvPr/>
          </p:nvSpPr>
          <p:spPr>
            <a:xfrm>
              <a:off x="-4832215" y="1500100"/>
              <a:ext cx="2584315" cy="340018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7FCFA0B-5E88-4C05-BE90-1C175FF4F186}"/>
              </a:ext>
            </a:extLst>
          </p:cNvPr>
          <p:cNvSpPr/>
          <p:nvPr/>
        </p:nvSpPr>
        <p:spPr>
          <a:xfrm>
            <a:off x="6480212" y="4051868"/>
            <a:ext cx="2237363" cy="574579"/>
          </a:xfrm>
          <a:prstGeom prst="roundRect">
            <a:avLst/>
          </a:prstGeom>
          <a:noFill/>
          <a:ln>
            <a:solidFill>
              <a:srgbClr val="23D1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sz="3300" b="1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88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2">
            <a:extLst>
              <a:ext uri="{FF2B5EF4-FFF2-40B4-BE49-F238E27FC236}">
                <a16:creationId xmlns:a16="http://schemas.microsoft.com/office/drawing/2014/main" id="{B1912252-A49B-451E-931D-6B6A284D7D01}"/>
              </a:ext>
            </a:extLst>
          </p:cNvPr>
          <p:cNvSpPr/>
          <p:nvPr/>
        </p:nvSpPr>
        <p:spPr>
          <a:xfrm rot="8705209">
            <a:off x="-3233282" y="220440"/>
            <a:ext cx="7577666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16" name="Rectangle: Rounded Corners 157">
            <a:extLst>
              <a:ext uri="{FF2B5EF4-FFF2-40B4-BE49-F238E27FC236}">
                <a16:creationId xmlns:a16="http://schemas.microsoft.com/office/drawing/2014/main" id="{9E76C85C-4D1A-4D96-9C86-FFA3710FA927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7" name="Прямоугольник 14">
            <a:extLst>
              <a:ext uri="{FF2B5EF4-FFF2-40B4-BE49-F238E27FC236}">
                <a16:creationId xmlns:a16="http://schemas.microsoft.com/office/drawing/2014/main" id="{914A0E35-0CE2-4910-B262-B546E3FF9D0C}"/>
              </a:ext>
            </a:extLst>
          </p:cNvPr>
          <p:cNvSpPr/>
          <p:nvPr/>
        </p:nvSpPr>
        <p:spPr>
          <a:xfrm>
            <a:off x="592902" y="2471807"/>
            <a:ext cx="2648320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О продукте</a:t>
            </a:r>
            <a:endParaRPr lang="en-US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 dirty="0">
                <a:latin typeface="Kaspersky Sans Display" panose="020B0003020000020004" pitchFamily="34" charset="0"/>
              </a:rPr>
              <a:t>Передовая защита рабочих мест, усиленная базовыми возможностями обнаружения, реагирования и расследования инцидентов.</a:t>
            </a:r>
          </a:p>
        </p:txBody>
      </p:sp>
      <p:sp>
        <p:nvSpPr>
          <p:cNvPr id="23" name="Rectangle: Rounded Corners 157">
            <a:hlinkClick r:id="rId3"/>
            <a:extLst>
              <a:ext uri="{FF2B5EF4-FFF2-40B4-BE49-F238E27FC236}">
                <a16:creationId xmlns:a16="http://schemas.microsoft.com/office/drawing/2014/main" id="{3E6519ED-5453-4A5C-8349-0D5C91EC0078}"/>
              </a:ext>
            </a:extLst>
          </p:cNvPr>
          <p:cNvSpPr/>
          <p:nvPr/>
        </p:nvSpPr>
        <p:spPr>
          <a:xfrm>
            <a:off x="664231" y="3896139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 dirty="0">
                <a:latin typeface="Kaspersky Sans Display" panose="020B0003020000020004" pitchFamily="34" charset="0"/>
                <a:hlinkClick r:id="rId4"/>
              </a:rPr>
              <a:t>Подробнее</a:t>
            </a:r>
            <a:endParaRPr lang="ru-RU" sz="900" kern="0" dirty="0">
              <a:latin typeface="Kaspersky Sans Display" panose="020B0003020000020004" pitchFamily="34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9B6B90-4E74-46A3-88AF-3749DBC729AC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8784391" cy="5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indent="0">
              <a:spcBef>
                <a:spcPct val="0"/>
              </a:spcBef>
              <a:buFontTx/>
              <a:buNone/>
              <a:defRPr sz="1500">
                <a:solidFill>
                  <a:srgbClr val="1D1D1B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Kaspersky EDR </a:t>
            </a:r>
            <a:r>
              <a:rPr lang="ru-RU" dirty="0"/>
              <a:t>для бизнеса Оптимальный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D6A22D-157F-40D6-99AE-2E498AF02FBC}"/>
              </a:ext>
            </a:extLst>
          </p:cNvPr>
          <p:cNvSpPr/>
          <p:nvPr/>
        </p:nvSpPr>
        <p:spPr>
          <a:xfrm>
            <a:off x="5436096" y="4208089"/>
            <a:ext cx="2707147" cy="540408"/>
          </a:xfrm>
          <a:prstGeom prst="roundRect">
            <a:avLst/>
          </a:prstGeom>
          <a:noFill/>
          <a:ln>
            <a:solidFill>
              <a:srgbClr val="23D1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sz="3300" b="1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A6EC6-51C1-4823-8EFE-6483BA50AB99}"/>
              </a:ext>
            </a:extLst>
          </p:cNvPr>
          <p:cNvSpPr txBox="1"/>
          <p:nvPr/>
        </p:nvSpPr>
        <p:spPr>
          <a:xfrm>
            <a:off x="5856439" y="4184128"/>
            <a:ext cx="233557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ru-RU" sz="825" dirty="0">
                <a:latin typeface="Kaspersky Sans Display" panose="020B0003020000020004" pitchFamily="34" charset="0"/>
              </a:rPr>
            </a:br>
            <a:r>
              <a:rPr lang="ru-RU" sz="825" b="1" dirty="0">
                <a:latin typeface="Kaspersky Sans Display" panose="020B0003020000020004" pitchFamily="34" charset="0"/>
              </a:rPr>
              <a:t>Полноценная функциональность </a:t>
            </a:r>
            <a:br>
              <a:rPr lang="en-US" sz="825" b="1" dirty="0">
                <a:latin typeface="Kaspersky Sans Display" panose="020B0003020000020004" pitchFamily="34" charset="0"/>
              </a:rPr>
            </a:br>
            <a:r>
              <a:rPr lang="ru-RU" sz="825" b="1" dirty="0">
                <a:latin typeface="Kaspersky Sans Display" panose="020B0003020000020004" pitchFamily="34" charset="0"/>
              </a:rPr>
              <a:t>для </a:t>
            </a:r>
            <a:r>
              <a:rPr lang="en-US" sz="825" b="1" dirty="0">
                <a:latin typeface="Kaspersky Sans Display" panose="020B0003020000020004" pitchFamily="34" charset="0"/>
              </a:rPr>
              <a:t>Windows</a:t>
            </a:r>
            <a:r>
              <a:rPr lang="ru-RU" sz="825" b="1" dirty="0">
                <a:latin typeface="Kaspersky Sans Display" panose="020B0003020000020004" pitchFamily="34" charset="0"/>
              </a:rPr>
              <a:t>, </a:t>
            </a:r>
            <a:r>
              <a:rPr lang="en-US" sz="825" b="1" dirty="0">
                <a:highlight>
                  <a:srgbClr val="23D1AE"/>
                </a:highlight>
                <a:latin typeface="Kaspersky Sans Display" panose="020B0003020000020004" pitchFamily="34" charset="0"/>
              </a:rPr>
              <a:t>Linux</a:t>
            </a:r>
            <a:r>
              <a:rPr lang="ru-RU" sz="825" b="1" dirty="0">
                <a:highlight>
                  <a:srgbClr val="23D1AE"/>
                </a:highlight>
                <a:latin typeface="Kaspersky Sans Display" panose="020B0003020000020004" pitchFamily="34" charset="0"/>
              </a:rPr>
              <a:t> </a:t>
            </a:r>
            <a:r>
              <a:rPr lang="ru-RU" sz="825" b="1" dirty="0">
                <a:latin typeface="Kaspersky Sans Display" panose="020B0003020000020004" pitchFamily="34" charset="0"/>
              </a:rPr>
              <a:t>и </a:t>
            </a:r>
            <a:r>
              <a:rPr lang="en-US" sz="825" b="1" dirty="0">
                <a:latin typeface="Kaspersky Sans Display" panose="020B0003020000020004" pitchFamily="34" charset="0"/>
              </a:rPr>
              <a:t>MacOS</a:t>
            </a:r>
            <a:endParaRPr lang="ru-RU" sz="825" b="1" dirty="0">
              <a:latin typeface="Kaspersky Sans Display" panose="020B00030200000200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77148E-B77C-4EB8-99BF-AC49522AEE87}"/>
              </a:ext>
            </a:extLst>
          </p:cNvPr>
          <p:cNvGrpSpPr/>
          <p:nvPr/>
        </p:nvGrpSpPr>
        <p:grpSpPr>
          <a:xfrm>
            <a:off x="5161154" y="4167723"/>
            <a:ext cx="646515" cy="604735"/>
            <a:chOff x="-4832215" y="1500100"/>
            <a:chExt cx="2584315" cy="34001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1C406B2-C18A-4DA6-8C7F-6E6D21C7172A}"/>
                </a:ext>
              </a:extLst>
            </p:cNvPr>
            <p:cNvGrpSpPr/>
            <p:nvPr/>
          </p:nvGrpSpPr>
          <p:grpSpPr>
            <a:xfrm>
              <a:off x="-4832215" y="1500100"/>
              <a:ext cx="2584315" cy="340018"/>
              <a:chOff x="4000061" y="821317"/>
              <a:chExt cx="2670054" cy="340018"/>
            </a:xfrm>
          </p:grpSpPr>
          <p:sp>
            <p:nvSpPr>
              <p:cNvPr id="28" name="Oval 97">
                <a:extLst>
                  <a:ext uri="{FF2B5EF4-FFF2-40B4-BE49-F238E27FC236}">
                    <a16:creationId xmlns:a16="http://schemas.microsoft.com/office/drawing/2014/main" id="{2F636BF1-5EFA-42FE-9812-57911FD6656E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25000">
                    <a:schemeClr val="accent1"/>
                  </a:gs>
                  <a:gs pos="100000">
                    <a:srgbClr val="7EFF33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chemeClr val="accent1">
                    <a:alpha val="5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9" name="Oval 97">
                <a:extLst>
                  <a:ext uri="{FF2B5EF4-FFF2-40B4-BE49-F238E27FC236}">
                    <a16:creationId xmlns:a16="http://schemas.microsoft.com/office/drawing/2014/main" id="{F25603E8-4AF3-4B41-8C4B-666C48D15733}"/>
                  </a:ext>
                </a:extLst>
              </p:cNvPr>
              <p:cNvSpPr/>
              <p:nvPr/>
            </p:nvSpPr>
            <p:spPr>
              <a:xfrm>
                <a:off x="4000061" y="821317"/>
                <a:ext cx="2670054" cy="340018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0"/>
                    </a:schemeClr>
                  </a:gs>
                  <a:gs pos="75000">
                    <a:srgbClr val="7EFF33"/>
                  </a:gs>
                </a:gsLst>
                <a:lin ang="0" scaled="1"/>
              </a:gradFill>
              <a:ln>
                <a:noFill/>
              </a:ln>
              <a:effectLst>
                <a:outerShdw blurRad="508000" dist="127000" dir="5400000" algn="ctr" rotWithShape="0">
                  <a:srgbClr val="7EFF33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27000" rIns="0" bIns="27000" rtlCol="0" anchor="ctr"/>
              <a:lstStyle/>
              <a:p>
                <a:pPr algn="ctr"/>
                <a:endParaRPr lang="ru-RU" sz="1200">
                  <a:latin typeface="Kaspersky Sans Display" panose="020B0003020000020004" pitchFamily="34" charset="0"/>
                </a:endParaRPr>
              </a:p>
            </p:txBody>
          </p:sp>
        </p:grpSp>
        <p:sp>
          <p:nvSpPr>
            <p:cNvPr id="27" name="Oval 97">
              <a:extLst>
                <a:ext uri="{FF2B5EF4-FFF2-40B4-BE49-F238E27FC236}">
                  <a16:creationId xmlns:a16="http://schemas.microsoft.com/office/drawing/2014/main" id="{04F7DA26-7E40-4B95-BB1D-DBDFC4316958}"/>
                </a:ext>
              </a:extLst>
            </p:cNvPr>
            <p:cNvSpPr/>
            <p:nvPr/>
          </p:nvSpPr>
          <p:spPr>
            <a:xfrm>
              <a:off x="-4832215" y="1500100"/>
              <a:ext cx="2584315" cy="340018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>
                <a:latin typeface="Kaspersky Sans Display" panose="020B00030200000200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03675D-B317-4DBA-A4E8-584F8CD63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11152" r="19484" b="65736"/>
          <a:stretch/>
        </p:blipFill>
        <p:spPr>
          <a:xfrm>
            <a:off x="719572" y="1350495"/>
            <a:ext cx="1872208" cy="615496"/>
          </a:xfrm>
          <a:prstGeom prst="rect">
            <a:avLst/>
          </a:prstGeom>
        </p:spPr>
      </p:pic>
      <p:sp>
        <p:nvSpPr>
          <p:cNvPr id="30" name="Rectangle: Rounded Corners 157">
            <a:extLst>
              <a:ext uri="{FF2B5EF4-FFF2-40B4-BE49-F238E27FC236}">
                <a16:creationId xmlns:a16="http://schemas.microsoft.com/office/drawing/2014/main" id="{EB1D5766-9BE7-41C0-B79B-747D6A1F0FEB}"/>
              </a:ext>
            </a:extLst>
          </p:cNvPr>
          <p:cNvSpPr/>
          <p:nvPr/>
        </p:nvSpPr>
        <p:spPr>
          <a:xfrm>
            <a:off x="4237211" y="1241164"/>
            <a:ext cx="1450913" cy="2481268"/>
          </a:xfrm>
          <a:prstGeom prst="roundRect">
            <a:avLst>
              <a:gd name="adj" fmla="val 1492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tIns="27000" bIns="35100" rtlCol="0" anchor="ctr"/>
          <a:lstStyle/>
          <a:p>
            <a:pPr algn="ctr" defTabSz="685783"/>
            <a:endParaRPr lang="ru-RU" sz="1050" kern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32" name="Rectangle: Rounded Corners 157">
            <a:extLst>
              <a:ext uri="{FF2B5EF4-FFF2-40B4-BE49-F238E27FC236}">
                <a16:creationId xmlns:a16="http://schemas.microsoft.com/office/drawing/2014/main" id="{30206F35-5926-41DD-8583-C6FF32FCE77E}"/>
              </a:ext>
            </a:extLst>
          </p:cNvPr>
          <p:cNvSpPr/>
          <p:nvPr/>
        </p:nvSpPr>
        <p:spPr>
          <a:xfrm>
            <a:off x="5820931" y="1249547"/>
            <a:ext cx="1450913" cy="2472885"/>
          </a:xfrm>
          <a:prstGeom prst="roundRect">
            <a:avLst>
              <a:gd name="adj" fmla="val 1492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tIns="27000" bIns="35100" rtlCol="0" anchor="ctr"/>
          <a:lstStyle/>
          <a:p>
            <a:pPr algn="ctr" defTabSz="685783"/>
            <a:endParaRPr lang="ru-RU" sz="1050" kern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33" name="Rectangle: Rounded Corners 157">
            <a:extLst>
              <a:ext uri="{FF2B5EF4-FFF2-40B4-BE49-F238E27FC236}">
                <a16:creationId xmlns:a16="http://schemas.microsoft.com/office/drawing/2014/main" id="{D066F847-67E5-4F93-88FB-986176EBECAF}"/>
              </a:ext>
            </a:extLst>
          </p:cNvPr>
          <p:cNvSpPr/>
          <p:nvPr/>
        </p:nvSpPr>
        <p:spPr>
          <a:xfrm>
            <a:off x="7404651" y="1239602"/>
            <a:ext cx="1450913" cy="2482829"/>
          </a:xfrm>
          <a:prstGeom prst="roundRect">
            <a:avLst>
              <a:gd name="adj" fmla="val 1492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tIns="27000" bIns="35100" rtlCol="0" anchor="ctr"/>
          <a:lstStyle/>
          <a:p>
            <a:pPr algn="ctr" defTabSz="685783"/>
            <a:endParaRPr lang="ru-RU" sz="1050" kern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FE8DB8-51CD-48F9-9A55-A8E32791DD3A}"/>
              </a:ext>
            </a:extLst>
          </p:cNvPr>
          <p:cNvSpPr txBox="1"/>
          <p:nvPr/>
        </p:nvSpPr>
        <p:spPr>
          <a:xfrm>
            <a:off x="4329992" y="1328318"/>
            <a:ext cx="1265350" cy="2394114"/>
          </a:xfrm>
          <a:prstGeom prst="rect">
            <a:avLst/>
          </a:prstGeom>
          <a:noFill/>
        </p:spPr>
        <p:txBody>
          <a:bodyPr wrap="square" lIns="0" tIns="27000" rIns="0" bIns="35100" rtlCol="0" anchor="t" anchorCtr="0">
            <a:spAutoFit/>
          </a:bodyPr>
          <a:lstStyle/>
          <a:p>
            <a:pPr defTabSz="309563" hangingPunct="0">
              <a:spcAft>
                <a:spcPts val="900"/>
              </a:spcAft>
              <a:defRPr/>
            </a:pPr>
            <a:r>
              <a:rPr lang="ru-RU" sz="1100" kern="0" dirty="0">
                <a:solidFill>
                  <a:srgbClr val="23D1AE"/>
                </a:solidFill>
                <a:sym typeface="Lato Light"/>
              </a:rPr>
              <a:t>Защита рабочих мест</a:t>
            </a:r>
            <a:endParaRPr lang="en-US" sz="1100" kern="0" dirty="0">
              <a:solidFill>
                <a:srgbClr val="23D1AE"/>
              </a:solidFill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Расширенная защита систем и данных от вредоносного ПО</a:t>
            </a:r>
            <a:endParaRPr lang="en-US" sz="800" kern="0" dirty="0">
              <a:sym typeface="Lato Light"/>
            </a:endParaRPr>
          </a:p>
          <a:p>
            <a:pPr defTabSz="309563" hangingPunct="0">
              <a:defRPr/>
            </a:pPr>
            <a:endParaRPr lang="ru-RU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Быстрое обновление информации </a:t>
            </a:r>
            <a:br>
              <a:rPr lang="en-US" sz="800" kern="0" dirty="0">
                <a:sym typeface="Lato Light"/>
              </a:rPr>
            </a:br>
            <a:r>
              <a:rPr lang="ru-RU" sz="800" kern="0" dirty="0">
                <a:sym typeface="Lato Light"/>
              </a:rPr>
              <a:t>об угрозах </a:t>
            </a:r>
            <a:endParaRPr lang="en-US" sz="800" kern="0" dirty="0">
              <a:sym typeface="Lato Light"/>
            </a:endParaRPr>
          </a:p>
          <a:p>
            <a:pPr defTabSz="309563" hangingPunct="0"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Оценка уязвимостей и установка исправлений</a:t>
            </a: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Поддержка рабочих станций на всех популярных платформах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4F9592-3702-445B-BA12-CFC714BD4EDF}"/>
              </a:ext>
            </a:extLst>
          </p:cNvPr>
          <p:cNvSpPr txBox="1"/>
          <p:nvPr/>
        </p:nvSpPr>
        <p:spPr>
          <a:xfrm>
            <a:off x="5927652" y="1316559"/>
            <a:ext cx="1374363" cy="2394114"/>
          </a:xfrm>
          <a:prstGeom prst="rect">
            <a:avLst/>
          </a:prstGeom>
          <a:noFill/>
        </p:spPr>
        <p:txBody>
          <a:bodyPr wrap="square" lIns="0" tIns="27000" rIns="0" bIns="35100" rtlCol="0" anchor="t" anchorCtr="0">
            <a:spAutoFit/>
          </a:bodyPr>
          <a:lstStyle/>
          <a:p>
            <a:pPr defTabSz="309563" hangingPunct="0">
              <a:spcAft>
                <a:spcPts val="900"/>
              </a:spcAft>
              <a:defRPr/>
            </a:pPr>
            <a:r>
              <a:rPr lang="ru-RU" sz="1100" kern="0" dirty="0">
                <a:solidFill>
                  <a:srgbClr val="23D1AE"/>
                </a:solidFill>
                <a:sym typeface="Lato Light"/>
              </a:rPr>
              <a:t>Базовые инструменты </a:t>
            </a:r>
            <a:r>
              <a:rPr lang="en-US" sz="1100" kern="0" dirty="0">
                <a:solidFill>
                  <a:srgbClr val="23D1AE"/>
                </a:solidFill>
                <a:sym typeface="Lato Light"/>
              </a:rPr>
              <a:t>EDR</a:t>
            </a: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Продвинутое обнаружение угроз на</a:t>
            </a:r>
            <a:r>
              <a:rPr lang="en-US" sz="800" kern="0" dirty="0">
                <a:sym typeface="Lato Light"/>
              </a:rPr>
              <a:t> </a:t>
            </a:r>
            <a:r>
              <a:rPr lang="ru-RU" sz="800" kern="0" dirty="0">
                <a:sym typeface="Lato Light"/>
              </a:rPr>
              <a:t>основе передовых технологий </a:t>
            </a:r>
            <a:endParaRPr lang="en-US" sz="800" kern="0" dirty="0">
              <a:sym typeface="Lato Light"/>
            </a:endParaRPr>
          </a:p>
          <a:p>
            <a:pPr defTabSz="309563" hangingPunct="0"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Предоставление детальной информации об обнаруженной угрозе</a:t>
            </a: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Анализ первопричин и всей цепочки развития </a:t>
            </a:r>
            <a:r>
              <a:rPr lang="ru-RU" sz="800" kern="0" dirty="0" err="1">
                <a:sym typeface="Lato Light"/>
              </a:rPr>
              <a:t>киберинцидента</a:t>
            </a: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Автоматизация процессов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06C004-8B94-42B7-8835-E1E6C69BB1A8}"/>
              </a:ext>
            </a:extLst>
          </p:cNvPr>
          <p:cNvSpPr txBox="1"/>
          <p:nvPr/>
        </p:nvSpPr>
        <p:spPr>
          <a:xfrm>
            <a:off x="7520717" y="1316559"/>
            <a:ext cx="1335759" cy="2363336"/>
          </a:xfrm>
          <a:prstGeom prst="rect">
            <a:avLst/>
          </a:prstGeom>
          <a:noFill/>
        </p:spPr>
        <p:txBody>
          <a:bodyPr wrap="square" lIns="0" tIns="27000" rIns="0" bIns="35100" rtlCol="0" anchor="t" anchorCtr="0">
            <a:spAutoFit/>
          </a:bodyPr>
          <a:lstStyle/>
          <a:p>
            <a:pPr defTabSz="309563" hangingPunct="0">
              <a:spcAft>
                <a:spcPts val="900"/>
              </a:spcAft>
              <a:defRPr/>
            </a:pPr>
            <a:r>
              <a:rPr lang="ru-RU" sz="1100" kern="0" dirty="0">
                <a:solidFill>
                  <a:srgbClr val="23D1AE"/>
                </a:solidFill>
                <a:sym typeface="Lato Light"/>
              </a:rPr>
              <a:t>Удобное управление</a:t>
            </a:r>
            <a:endParaRPr lang="en-US" sz="1100" kern="0" dirty="0">
              <a:solidFill>
                <a:srgbClr val="23D1AE"/>
              </a:solidFill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Единый агент для EPP и</a:t>
            </a:r>
            <a:r>
              <a:rPr lang="en-US" sz="800" kern="0" dirty="0">
                <a:sym typeface="Lato Light"/>
              </a:rPr>
              <a:t> </a:t>
            </a:r>
            <a:r>
              <a:rPr lang="ru-RU" sz="800" kern="0" dirty="0">
                <a:sym typeface="Lato Light"/>
              </a:rPr>
              <a:t>EDR </a:t>
            </a:r>
            <a:endParaRPr lang="en-US" sz="800" kern="0" dirty="0">
              <a:sym typeface="Lato Light"/>
            </a:endParaRPr>
          </a:p>
          <a:p>
            <a:pPr defTabSz="309563" hangingPunct="0"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Единая консоль</a:t>
            </a: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Единая карточка инцидента со сценариями и</a:t>
            </a:r>
            <a:r>
              <a:rPr lang="en-US" sz="800" kern="0" dirty="0">
                <a:sym typeface="Lato Light"/>
              </a:rPr>
              <a:t> </a:t>
            </a:r>
            <a:r>
              <a:rPr lang="ru-RU" sz="800" kern="0" dirty="0">
                <a:sym typeface="Lato Light"/>
              </a:rPr>
              <a:t>инструкциями по</a:t>
            </a:r>
            <a:r>
              <a:rPr lang="en-US" sz="800" kern="0" dirty="0">
                <a:sym typeface="Lato Light"/>
              </a:rPr>
              <a:t> </a:t>
            </a:r>
            <a:r>
              <a:rPr lang="ru-RU" sz="800" kern="0" dirty="0">
                <a:sym typeface="Lato Light"/>
              </a:rPr>
              <a:t>реагированию</a:t>
            </a:r>
          </a:p>
          <a:p>
            <a:pPr defTabSz="309563" hangingPunct="0">
              <a:defRPr/>
            </a:pPr>
            <a:endParaRPr lang="en-US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>
                <a:sym typeface="Lato Light"/>
              </a:rPr>
              <a:t>Инструменты визуализации данных</a:t>
            </a: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endParaRPr lang="ru-RU" sz="800" kern="0" dirty="0">
              <a:sym typeface="Lato Light"/>
            </a:endParaRPr>
          </a:p>
          <a:p>
            <a:pPr marL="162000" indent="-162000" defTabSz="309563" hangingPunct="0">
              <a:buFont typeface="Arial" panose="020B0604020202020204" pitchFamily="34" charset="0"/>
              <a:buChar char="•"/>
              <a:defRPr/>
            </a:pPr>
            <a:r>
              <a:rPr lang="ru-RU" sz="800" kern="0" dirty="0" err="1">
                <a:sym typeface="Lato Light"/>
              </a:rPr>
              <a:t>Мультитенантность</a:t>
            </a:r>
            <a:endParaRPr lang="ru-RU" sz="800" kern="0" dirty="0">
              <a:sym typeface="Lato Light"/>
            </a:endParaRPr>
          </a:p>
        </p:txBody>
      </p:sp>
      <p:sp>
        <p:nvSpPr>
          <p:cNvPr id="4" name="Rectangle: Rounded Corners 157">
            <a:extLst>
              <a:ext uri="{FF2B5EF4-FFF2-40B4-BE49-F238E27FC236}">
                <a16:creationId xmlns:a16="http://schemas.microsoft.com/office/drawing/2014/main" id="{4146F930-83AE-9EFB-D83C-27E31F1E1195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5" name="Прямоугольник 14">
            <a:extLst>
              <a:ext uri="{FF2B5EF4-FFF2-40B4-BE49-F238E27FC236}">
                <a16:creationId xmlns:a16="http://schemas.microsoft.com/office/drawing/2014/main" id="{24F56A3F-21BF-E6EC-5D04-37F3E503D6B9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5995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A963C0E4-B135-BB80-1B27-D1729B2F341E}"/>
              </a:ext>
            </a:extLst>
          </p:cNvPr>
          <p:cNvSpPr/>
          <p:nvPr/>
        </p:nvSpPr>
        <p:spPr>
          <a:xfrm rot="8705209">
            <a:off x="-3233282" y="220440"/>
            <a:ext cx="7577666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EE9623-9111-48CA-9A14-F361E397B45A}"/>
              </a:ext>
            </a:extLst>
          </p:cNvPr>
          <p:cNvGrpSpPr/>
          <p:nvPr/>
        </p:nvGrpSpPr>
        <p:grpSpPr>
          <a:xfrm>
            <a:off x="4355298" y="1238306"/>
            <a:ext cx="4285155" cy="2331407"/>
            <a:chOff x="6792319" y="2049913"/>
            <a:chExt cx="4330273" cy="3108543"/>
          </a:xfrm>
        </p:grpSpPr>
        <p:sp>
          <p:nvSpPr>
            <p:cNvPr id="25" name="Прямоугольник 14">
              <a:extLst>
                <a:ext uri="{FF2B5EF4-FFF2-40B4-BE49-F238E27FC236}">
                  <a16:creationId xmlns:a16="http://schemas.microsoft.com/office/drawing/2014/main" id="{BD5A3014-132B-491D-8BF2-5E9A9E2DBF6B}"/>
                </a:ext>
              </a:extLst>
            </p:cNvPr>
            <p:cNvSpPr/>
            <p:nvPr/>
          </p:nvSpPr>
          <p:spPr>
            <a:xfrm>
              <a:off x="6792319" y="2049913"/>
              <a:ext cx="1978499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Укрепление системы (контроль безопасности)</a:t>
              </a:r>
              <a:endParaRPr lang="en-US" sz="900" dirty="0">
                <a:latin typeface="Kaspersky Sans Display" panose="020B0003020000020004" pitchFamily="34" charset="0"/>
              </a:endParaRP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Дополнительная защита от вредоносного ПО: методы эвристического анализа и</a:t>
              </a:r>
              <a:r>
                <a:rPr lang="en-US" sz="900" dirty="0">
                  <a:latin typeface="Kaspersky Sans Display" panose="020B0003020000020004" pitchFamily="34" charset="0"/>
                </a:rPr>
                <a:t> </a:t>
              </a:r>
              <a:r>
                <a:rPr lang="ru-RU" sz="900" dirty="0">
                  <a:latin typeface="Kaspersky Sans Display" panose="020B0003020000020004" pitchFamily="34" charset="0"/>
                </a:rPr>
                <a:t>модели машинного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Защита от эксплойтов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Защита от сетевых угроз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Контроль целостности и</a:t>
              </a:r>
              <a:r>
                <a:rPr lang="en-US" sz="900" dirty="0">
                  <a:latin typeface="Kaspersky Sans Display" panose="020B0003020000020004" pitchFamily="34" charset="0"/>
                </a:rPr>
                <a:t> </a:t>
              </a:r>
              <a:r>
                <a:rPr lang="ru-RU" sz="900" dirty="0">
                  <a:latin typeface="Kaspersky Sans Display" panose="020B0003020000020004" pitchFamily="34" charset="0"/>
                </a:rPr>
                <a:t>соблюдение нормативных требований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endParaRPr lang="ru-RU" sz="90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26" name="Прямоугольник 14">
              <a:extLst>
                <a:ext uri="{FF2B5EF4-FFF2-40B4-BE49-F238E27FC236}">
                  <a16:creationId xmlns:a16="http://schemas.microsoft.com/office/drawing/2014/main" id="{28E35D5B-98BD-464D-BBA6-EAD00FADB140}"/>
                </a:ext>
              </a:extLst>
            </p:cNvPr>
            <p:cNvSpPr/>
            <p:nvPr/>
          </p:nvSpPr>
          <p:spPr>
            <a:xfrm>
              <a:off x="9157905" y="2049913"/>
              <a:ext cx="1964687" cy="29033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Поддержка маломощных и</a:t>
              </a:r>
              <a:r>
                <a:rPr lang="en-US" sz="900" dirty="0">
                  <a:latin typeface="Kaspersky Sans Display" panose="020B0003020000020004" pitchFamily="34" charset="0"/>
                </a:rPr>
                <a:t> </a:t>
              </a:r>
              <a:r>
                <a:rPr lang="ru-RU" sz="900" dirty="0">
                  <a:latin typeface="Kaspersky Sans Display" panose="020B0003020000020004" pitchFamily="34" charset="0"/>
                </a:rPr>
                <a:t>устаревших систем 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Анализ журналов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Гибкое управление – локально или в облаке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Управление сетевым экраном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900" dirty="0">
                  <a:latin typeface="Kaspersky Sans Display" panose="020B0003020000020004" pitchFamily="34" charset="0"/>
                </a:rPr>
                <a:t>Эффективная защита даже при нестабильном подключении </a:t>
              </a:r>
              <a:br>
                <a:rPr lang="ru-RU" sz="900" dirty="0">
                  <a:latin typeface="Kaspersky Sans Display" panose="020B0003020000020004" pitchFamily="34" charset="0"/>
                </a:rPr>
              </a:br>
              <a:r>
                <a:rPr lang="ru-RU" sz="900" dirty="0">
                  <a:latin typeface="Kaspersky Sans Display" panose="020B0003020000020004" pitchFamily="34" charset="0"/>
                </a:rPr>
                <a:t>к сети</a:t>
              </a:r>
            </a:p>
            <a:p>
              <a:pPr marL="135000" indent="-135000">
                <a:spcAft>
                  <a:spcPts val="900"/>
                </a:spcAft>
                <a:buFont typeface="Arial" panose="020B0604020202020204" pitchFamily="34" charset="0"/>
                <a:buChar char="•"/>
                <a:defRPr/>
              </a:pPr>
              <a:endParaRPr lang="ru-RU" sz="80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4" name="Текст 2">
            <a:extLst>
              <a:ext uri="{FF2B5EF4-FFF2-40B4-BE49-F238E27FC236}">
                <a16:creationId xmlns:a16="http://schemas.microsoft.com/office/drawing/2014/main" id="{ABC3B010-FA08-4C8E-A084-4DF74BD5B9D4}"/>
              </a:ext>
            </a:extLst>
          </p:cNvPr>
          <p:cNvSpPr txBox="1">
            <a:spLocks/>
          </p:cNvSpPr>
          <p:nvPr/>
        </p:nvSpPr>
        <p:spPr>
          <a:xfrm>
            <a:off x="143508" y="158400"/>
            <a:ext cx="8784391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Kaspersky Embedded Systems Security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D1320-BF00-4F8C-877E-A4B4E05C4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5" t="10773" r="15176" b="65615"/>
          <a:stretch/>
        </p:blipFill>
        <p:spPr>
          <a:xfrm>
            <a:off x="4449534" y="3919836"/>
            <a:ext cx="2314515" cy="714379"/>
          </a:xfrm>
          <a:prstGeom prst="rect">
            <a:avLst/>
          </a:prstGeom>
        </p:spPr>
      </p:pic>
      <p:sp>
        <p:nvSpPr>
          <p:cNvPr id="2" name="Rectangle: Rounded Corners 157">
            <a:extLst>
              <a:ext uri="{FF2B5EF4-FFF2-40B4-BE49-F238E27FC236}">
                <a16:creationId xmlns:a16="http://schemas.microsoft.com/office/drawing/2014/main" id="{AFD3B52E-1347-4E5B-99D4-42268428470C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4" name="Прямоугольник 14">
            <a:extLst>
              <a:ext uri="{FF2B5EF4-FFF2-40B4-BE49-F238E27FC236}">
                <a16:creationId xmlns:a16="http://schemas.microsoft.com/office/drawing/2014/main" id="{768433EF-7781-3E7D-F912-FDC96C62833A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  <p:sp>
        <p:nvSpPr>
          <p:cNvPr id="7" name="Rectangle: Rounded Corners 157">
            <a:extLst>
              <a:ext uri="{FF2B5EF4-FFF2-40B4-BE49-F238E27FC236}">
                <a16:creationId xmlns:a16="http://schemas.microsoft.com/office/drawing/2014/main" id="{420502D2-2F19-10CE-5FCC-DBD689F271DE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8DEFB8E-DEC7-4336-9589-6968A1E02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72" t="10773" r="15812" b="65433"/>
          <a:stretch/>
        </p:blipFill>
        <p:spPr>
          <a:xfrm>
            <a:off x="674893" y="1357680"/>
            <a:ext cx="2039846" cy="648000"/>
          </a:xfrm>
          <a:prstGeom prst="rect">
            <a:avLst/>
          </a:prstGeom>
        </p:spPr>
      </p:pic>
      <p:sp>
        <p:nvSpPr>
          <p:cNvPr id="10" name="Прямоугольник 14">
            <a:extLst>
              <a:ext uri="{FF2B5EF4-FFF2-40B4-BE49-F238E27FC236}">
                <a16:creationId xmlns:a16="http://schemas.microsoft.com/office/drawing/2014/main" id="{D00B68DD-D372-81BD-2BD4-9617E431A870}"/>
              </a:ext>
            </a:extLst>
          </p:cNvPr>
          <p:cNvSpPr/>
          <p:nvPr/>
        </p:nvSpPr>
        <p:spPr>
          <a:xfrm>
            <a:off x="592902" y="2471807"/>
            <a:ext cx="2648320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О продукте</a:t>
            </a:r>
            <a:endParaRPr lang="en-US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 dirty="0">
                <a:latin typeface="Kaspersky Sans Display" panose="020B0003020000020004" pitchFamily="34" charset="0"/>
              </a:rPr>
              <a:t>Специализированное решение для защиты встраиваемых систем</a:t>
            </a:r>
            <a:r>
              <a:rPr lang="en-US" sz="1050" dirty="0">
                <a:latin typeface="Kaspersky Sans Display" panose="020B0003020000020004" pitchFamily="34" charset="0"/>
              </a:rPr>
              <a:t> </a:t>
            </a:r>
            <a:r>
              <a:rPr lang="ru-RU" sz="1050" dirty="0">
                <a:latin typeface="Kaspersky Sans Display" panose="020B0003020000020004" pitchFamily="34" charset="0"/>
              </a:rPr>
              <a:t>(банкоматы, </a:t>
            </a:r>
            <a:r>
              <a:rPr lang="en-US" sz="1050" dirty="0">
                <a:latin typeface="Kaspersky Sans Display" panose="020B0003020000020004" pitchFamily="34" charset="0"/>
              </a:rPr>
              <a:t>POS-</a:t>
            </a:r>
            <a:r>
              <a:rPr lang="ru-RU" sz="1050" dirty="0">
                <a:latin typeface="Kaspersky Sans Display" panose="020B0003020000020004" pitchFamily="34" charset="0"/>
              </a:rPr>
              <a:t>системы, торговые автоматы, заправочные станции, медицинское оборудования) от угроз любого типа и любой сложности</a:t>
            </a:r>
          </a:p>
        </p:txBody>
      </p:sp>
    </p:spTree>
    <p:extLst>
      <p:ext uri="{BB962C8B-B14F-4D97-AF65-F5344CB8AC3E}">
        <p14:creationId xmlns:p14="http://schemas.microsoft.com/office/powerpoint/2010/main" val="90756123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aphic 2">
            <a:extLst>
              <a:ext uri="{FF2B5EF4-FFF2-40B4-BE49-F238E27FC236}">
                <a16:creationId xmlns:a16="http://schemas.microsoft.com/office/drawing/2014/main" id="{A383D36D-5A76-4368-83E6-4D0C405AEF1D}"/>
              </a:ext>
            </a:extLst>
          </p:cNvPr>
          <p:cNvSpPr/>
          <p:nvPr/>
        </p:nvSpPr>
        <p:spPr>
          <a:xfrm rot="8705209">
            <a:off x="-3233282" y="220440"/>
            <a:ext cx="7577666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31" name="Rectangle: Rounded Corners 157">
            <a:extLst>
              <a:ext uri="{FF2B5EF4-FFF2-40B4-BE49-F238E27FC236}">
                <a16:creationId xmlns:a16="http://schemas.microsoft.com/office/drawing/2014/main" id="{98C068DF-B6A1-4275-B6F1-5B468B5B0CD3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33" name="Прямоугольник 14">
            <a:extLst>
              <a:ext uri="{FF2B5EF4-FFF2-40B4-BE49-F238E27FC236}">
                <a16:creationId xmlns:a16="http://schemas.microsoft.com/office/drawing/2014/main" id="{CD2E0870-2828-409A-85A3-37F869FF8503}"/>
              </a:ext>
            </a:extLst>
          </p:cNvPr>
          <p:cNvSpPr/>
          <p:nvPr/>
        </p:nvSpPr>
        <p:spPr>
          <a:xfrm>
            <a:off x="592902" y="2471807"/>
            <a:ext cx="2750662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О продукте</a:t>
            </a:r>
            <a:endParaRPr lang="en-US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 b="1" u="sng" dirty="0">
                <a:latin typeface="Kaspersky Sans Display" panose="020B0003020000020004" pitchFamily="34" charset="0"/>
              </a:rPr>
              <a:t>Бесплатное приложение</a:t>
            </a:r>
            <a:r>
              <a:rPr lang="ru-RU" sz="1050" b="1" dirty="0">
                <a:latin typeface="Kaspersky Sans Display" panose="020B0003020000020004" pitchFamily="34" charset="0"/>
              </a:rPr>
              <a:t> </a:t>
            </a:r>
            <a:r>
              <a:rPr lang="ru-RU" sz="1050" dirty="0">
                <a:latin typeface="Kaspersky Sans Display" panose="020B0003020000020004" pitchFamily="34" charset="0"/>
              </a:rPr>
              <a:t>для проверки компьютеров под управлением операционных систем семейства Linux и</a:t>
            </a:r>
            <a:r>
              <a:rPr lang="en-US" sz="1050" dirty="0">
                <a:latin typeface="Kaspersky Sans Display" panose="020B0003020000020004" pitchFamily="34" charset="0"/>
              </a:rPr>
              <a:t> </a:t>
            </a:r>
            <a:r>
              <a:rPr lang="ru-RU" sz="1050" dirty="0">
                <a:latin typeface="Kaspersky Sans Display" panose="020B0003020000020004" pitchFamily="34" charset="0"/>
              </a:rPr>
              <a:t>лечения обнаруженных угроз.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9B6B90-4E74-46A3-88AF-3749DBC729AC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8784391" cy="5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indent="0">
              <a:spcBef>
                <a:spcPct val="0"/>
              </a:spcBef>
              <a:buFontTx/>
              <a:buNone/>
              <a:defRPr sz="1500">
                <a:solidFill>
                  <a:srgbClr val="1D1D1B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Kaspersky Virus Removal Tool </a:t>
            </a:r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20415A-ACEC-40CE-AE59-9E10DC6AD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998" y="1298364"/>
            <a:ext cx="576064" cy="781560"/>
          </a:xfrm>
          <a:prstGeom prst="rect">
            <a:avLst/>
          </a:prstGeom>
        </p:spPr>
      </p:pic>
      <p:sp>
        <p:nvSpPr>
          <p:cNvPr id="14" name="Rectangle: Rounded Corners 157">
            <a:extLst>
              <a:ext uri="{FF2B5EF4-FFF2-40B4-BE49-F238E27FC236}">
                <a16:creationId xmlns:a16="http://schemas.microsoft.com/office/drawing/2014/main" id="{DBE602FE-3239-4976-B441-9428A44CB0A2}"/>
              </a:ext>
            </a:extLst>
          </p:cNvPr>
          <p:cNvSpPr/>
          <p:nvPr/>
        </p:nvSpPr>
        <p:spPr>
          <a:xfrm>
            <a:off x="664231" y="4054175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 dirty="0">
                <a:latin typeface="Kaspersky Sans Display" panose="020B0003020000020004" pitchFamily="34" charset="0"/>
              </a:rPr>
              <a:t>Подробнее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075B14-000C-4AE6-BD14-1F09ADD1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577" y="1732237"/>
            <a:ext cx="699133" cy="64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00ACD-A228-48EA-9D5A-E9C232C89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099" y="1792904"/>
            <a:ext cx="542449" cy="58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FF5BE-4713-4697-AAC6-16316A965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126" y="1875866"/>
            <a:ext cx="606266" cy="497777"/>
          </a:xfrm>
          <a:prstGeom prst="rect">
            <a:avLst/>
          </a:prstGeom>
        </p:spPr>
      </p:pic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158CDA7B-D393-4281-9D73-67E6E899F8B1}"/>
              </a:ext>
            </a:extLst>
          </p:cNvPr>
          <p:cNvSpPr/>
          <p:nvPr/>
        </p:nvSpPr>
        <p:spPr>
          <a:xfrm>
            <a:off x="4389577" y="2391730"/>
            <a:ext cx="1422664" cy="84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ru-RU" sz="825" b="1" dirty="0">
                <a:latin typeface="Kaspersky Sans Display" panose="020B0003020000020004" pitchFamily="34" charset="0"/>
              </a:rPr>
              <a:t>Проверка и лечение</a:t>
            </a:r>
            <a:endParaRPr lang="en-US" sz="825" b="1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Приложение проверяет файлы всех форматов, включая содержание архивов.</a:t>
            </a:r>
          </a:p>
        </p:txBody>
      </p:sp>
      <p:sp>
        <p:nvSpPr>
          <p:cNvPr id="19" name="Прямоугольник 14">
            <a:extLst>
              <a:ext uri="{FF2B5EF4-FFF2-40B4-BE49-F238E27FC236}">
                <a16:creationId xmlns:a16="http://schemas.microsoft.com/office/drawing/2014/main" id="{ED542D75-D739-4FE7-99D6-B367F6054790}"/>
              </a:ext>
            </a:extLst>
          </p:cNvPr>
          <p:cNvSpPr/>
          <p:nvPr/>
        </p:nvSpPr>
        <p:spPr>
          <a:xfrm>
            <a:off x="5863943" y="2391730"/>
            <a:ext cx="160448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ru-RU" sz="825" b="1" dirty="0">
                <a:latin typeface="Kaspersky Sans Display" panose="020B0003020000020004" pitchFamily="34" charset="0"/>
              </a:rPr>
              <a:t>Технологии</a:t>
            </a:r>
            <a:endParaRPr lang="en-US" sz="825" b="1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Приложение использует встроенные антивирусные базы и Kaspersky </a:t>
            </a:r>
            <a:r>
              <a:rPr lang="ru-RU" sz="825" dirty="0" err="1">
                <a:latin typeface="Kaspersky Sans Display" panose="020B0003020000020004" pitchFamily="34" charset="0"/>
              </a:rPr>
              <a:t>Security</a:t>
            </a:r>
            <a:r>
              <a:rPr lang="ru-RU" sz="825" dirty="0">
                <a:latin typeface="Kaspersky Sans Display" panose="020B0003020000020004" pitchFamily="34" charset="0"/>
              </a:rPr>
              <a:t> </a:t>
            </a:r>
            <a:r>
              <a:rPr lang="ru-RU" sz="825" dirty="0" err="1">
                <a:latin typeface="Kaspersky Sans Display" panose="020B0003020000020004" pitchFamily="34" charset="0"/>
              </a:rPr>
              <a:t>Network</a:t>
            </a:r>
            <a:r>
              <a:rPr lang="ru-RU" sz="825" dirty="0">
                <a:latin typeface="Kaspersky Sans Display" panose="020B0003020000020004" pitchFamily="34" charset="0"/>
              </a:rPr>
              <a:t> для обнаружения заражения компьютера.</a:t>
            </a: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06FBD242-73D5-4735-914E-1A7ABF8F9E11}"/>
              </a:ext>
            </a:extLst>
          </p:cNvPr>
          <p:cNvSpPr/>
          <p:nvPr/>
        </p:nvSpPr>
        <p:spPr>
          <a:xfrm>
            <a:off x="7468425" y="2391730"/>
            <a:ext cx="1476164" cy="58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ru-RU" sz="825" b="1" dirty="0">
                <a:latin typeface="Kaspersky Sans Display" panose="020B0003020000020004" pitchFamily="34" charset="0"/>
              </a:rPr>
              <a:t>Установка</a:t>
            </a:r>
            <a:endParaRPr lang="en-US" sz="825" b="1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825" dirty="0">
                <a:latin typeface="Kaspersky Sans Display" panose="020B0003020000020004" pitchFamily="34" charset="0"/>
              </a:rPr>
              <a:t>Приложение не требует установки на компьютер.</a:t>
            </a:r>
          </a:p>
        </p:txBody>
      </p:sp>
      <p:sp>
        <p:nvSpPr>
          <p:cNvPr id="3" name="Rectangle: Rounded Corners 157">
            <a:extLst>
              <a:ext uri="{FF2B5EF4-FFF2-40B4-BE49-F238E27FC236}">
                <a16:creationId xmlns:a16="http://schemas.microsoft.com/office/drawing/2014/main" id="{DB0183EA-6A57-4EE5-93FB-2905E3F64641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E5BA325F-E13E-0A02-6EA9-EB949C2D1490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6632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2">
            <a:extLst>
              <a:ext uri="{FF2B5EF4-FFF2-40B4-BE49-F238E27FC236}">
                <a16:creationId xmlns:a16="http://schemas.microsoft.com/office/drawing/2014/main" id="{FA9AA6CB-F6EC-4AED-B123-8E29EB833696}"/>
              </a:ext>
            </a:extLst>
          </p:cNvPr>
          <p:cNvSpPr/>
          <p:nvPr/>
        </p:nvSpPr>
        <p:spPr>
          <a:xfrm rot="8705209">
            <a:off x="-2443667" y="-97656"/>
            <a:ext cx="6677468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ABC3B010-FA08-4C8E-A084-4DF74BD5B9D4}"/>
              </a:ext>
            </a:extLst>
          </p:cNvPr>
          <p:cNvSpPr txBox="1">
            <a:spLocks/>
          </p:cNvSpPr>
          <p:nvPr/>
        </p:nvSpPr>
        <p:spPr>
          <a:xfrm>
            <a:off x="143508" y="158400"/>
            <a:ext cx="8784391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Kaspersky Managed Detection and Response – </a:t>
            </a:r>
            <a:r>
              <a:rPr lang="ru-RU" dirty="0"/>
              <a:t>управляемая защита от сложных угроз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9DF3A-91F6-463D-8DCE-2898E2C01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2" t="10773" r="16307" b="65615"/>
          <a:stretch/>
        </p:blipFill>
        <p:spPr>
          <a:xfrm>
            <a:off x="762996" y="1337984"/>
            <a:ext cx="2036345" cy="648000"/>
          </a:xfrm>
          <a:prstGeom prst="rect">
            <a:avLst/>
          </a:prstGeom>
        </p:spPr>
      </p:pic>
      <p:sp>
        <p:nvSpPr>
          <p:cNvPr id="2" name="Rectangle: Rounded Corners 157">
            <a:extLst>
              <a:ext uri="{FF2B5EF4-FFF2-40B4-BE49-F238E27FC236}">
                <a16:creationId xmlns:a16="http://schemas.microsoft.com/office/drawing/2014/main" id="{9A6C42B6-15A8-4FB7-9351-2E3C9B815764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3" name="Прямоугольник 14">
            <a:extLst>
              <a:ext uri="{FF2B5EF4-FFF2-40B4-BE49-F238E27FC236}">
                <a16:creationId xmlns:a16="http://schemas.microsoft.com/office/drawing/2014/main" id="{D86E02EB-A844-3779-4A71-B14B3AA0BAE5}"/>
              </a:ext>
            </a:extLst>
          </p:cNvPr>
          <p:cNvSpPr/>
          <p:nvPr/>
        </p:nvSpPr>
        <p:spPr>
          <a:xfrm>
            <a:off x="4415514" y="831090"/>
            <a:ext cx="2211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возможности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  <p:sp>
        <p:nvSpPr>
          <p:cNvPr id="9" name="Прямоугольник 14">
            <a:extLst>
              <a:ext uri="{FF2B5EF4-FFF2-40B4-BE49-F238E27FC236}">
                <a16:creationId xmlns:a16="http://schemas.microsoft.com/office/drawing/2014/main" id="{32385EED-9F1E-864F-6B92-4C93D9EC5CF8}"/>
              </a:ext>
            </a:extLst>
          </p:cNvPr>
          <p:cNvSpPr/>
          <p:nvPr/>
        </p:nvSpPr>
        <p:spPr>
          <a:xfrm>
            <a:off x="4389577" y="1762293"/>
            <a:ext cx="142266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Проактивный поиск угроз (</a:t>
            </a:r>
            <a:r>
              <a:rPr lang="ru-RU" sz="825" dirty="0" err="1">
                <a:latin typeface="Kaspersky Sans Display" panose="020B0003020000020004" pitchFamily="34" charset="0"/>
              </a:rPr>
              <a:t>Threat</a:t>
            </a:r>
            <a:r>
              <a:rPr lang="en-US" sz="825" dirty="0">
                <a:latin typeface="Kaspersky Sans Display" panose="020B0003020000020004" pitchFamily="34" charset="0"/>
              </a:rPr>
              <a:t> </a:t>
            </a:r>
            <a:r>
              <a:rPr lang="ru-RU" sz="825" dirty="0" err="1">
                <a:latin typeface="Kaspersky Sans Display" panose="020B0003020000020004" pitchFamily="34" charset="0"/>
              </a:rPr>
              <a:t>Hunting</a:t>
            </a:r>
            <a:r>
              <a:rPr lang="ru-RU" sz="825" dirty="0">
                <a:latin typeface="Kaspersky Sans Display" panose="020B0003020000020004" pitchFamily="34" charset="0"/>
              </a:rPr>
              <a:t>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89B058-2998-FD0B-6731-CCA1BA7F4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534" y="1238525"/>
            <a:ext cx="487680" cy="487680"/>
          </a:xfrm>
          <a:prstGeom prst="rect">
            <a:avLst/>
          </a:prstGeom>
        </p:spPr>
      </p:pic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FC876CAC-C1A7-B334-1303-7C5EB64A3285}"/>
              </a:ext>
            </a:extLst>
          </p:cNvPr>
          <p:cNvSpPr/>
          <p:nvPr/>
        </p:nvSpPr>
        <p:spPr>
          <a:xfrm>
            <a:off x="4407757" y="2962640"/>
            <a:ext cx="142266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Прямой доступ к аналитикам </a:t>
            </a:r>
            <a:r>
              <a:rPr lang="en-US" sz="825" dirty="0">
                <a:latin typeface="Kaspersky Sans Display" panose="020B0003020000020004" pitchFamily="34" charset="0"/>
              </a:rPr>
              <a:t>SOC </a:t>
            </a:r>
            <a:r>
              <a:rPr lang="ru-RU" sz="825" dirty="0">
                <a:latin typeface="Kaspersky Sans Display" panose="020B0003020000020004" pitchFamily="34" charset="0"/>
              </a:rPr>
              <a:t>п</a:t>
            </a:r>
            <a:r>
              <a:rPr lang="uk-UA" sz="825" dirty="0">
                <a:latin typeface="Kaspersky Sans Display" panose="020B0003020000020004" pitchFamily="34" charset="0"/>
              </a:rPr>
              <a:t>о</a:t>
            </a:r>
            <a:r>
              <a:rPr lang="ru-RU" sz="825" dirty="0">
                <a:latin typeface="Kaspersky Sans Display" panose="020B0003020000020004" pitchFamily="34" charset="0"/>
              </a:rPr>
              <a:t> вопросам инцидентов</a:t>
            </a:r>
          </a:p>
        </p:txBody>
      </p:sp>
      <p:sp>
        <p:nvSpPr>
          <p:cNvPr id="19" name="Прямоугольник 14">
            <a:extLst>
              <a:ext uri="{FF2B5EF4-FFF2-40B4-BE49-F238E27FC236}">
                <a16:creationId xmlns:a16="http://schemas.microsoft.com/office/drawing/2014/main" id="{96D41AE4-FA3E-AF6F-6DA6-07909DA539E1}"/>
              </a:ext>
            </a:extLst>
          </p:cNvPr>
          <p:cNvSpPr/>
          <p:nvPr/>
        </p:nvSpPr>
        <p:spPr>
          <a:xfrm>
            <a:off x="4394789" y="4023814"/>
            <a:ext cx="155535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Хранение необработанной телеметрии в течение 3 месяцев</a:t>
            </a: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E0E2A412-F551-6E01-F657-F4889AFF06E8}"/>
              </a:ext>
            </a:extLst>
          </p:cNvPr>
          <p:cNvSpPr/>
          <p:nvPr/>
        </p:nvSpPr>
        <p:spPr>
          <a:xfrm>
            <a:off x="5948126" y="1762293"/>
            <a:ext cx="142266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Обзор всех защищаемых ресурсов с их текущим статусом</a:t>
            </a:r>
          </a:p>
        </p:txBody>
      </p:sp>
      <p:sp>
        <p:nvSpPr>
          <p:cNvPr id="22" name="Прямоугольник 14">
            <a:extLst>
              <a:ext uri="{FF2B5EF4-FFF2-40B4-BE49-F238E27FC236}">
                <a16:creationId xmlns:a16="http://schemas.microsoft.com/office/drawing/2014/main" id="{20D54C8C-F381-C4D5-5AE3-4757EF4EB881}"/>
              </a:ext>
            </a:extLst>
          </p:cNvPr>
          <p:cNvSpPr/>
          <p:nvPr/>
        </p:nvSpPr>
        <p:spPr>
          <a:xfrm>
            <a:off x="5966306" y="2962640"/>
            <a:ext cx="142266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REST API для интеграции с IRP / SOAR</a:t>
            </a:r>
          </a:p>
        </p:txBody>
      </p:sp>
      <p:sp>
        <p:nvSpPr>
          <p:cNvPr id="23" name="Прямоугольник 14">
            <a:extLst>
              <a:ext uri="{FF2B5EF4-FFF2-40B4-BE49-F238E27FC236}">
                <a16:creationId xmlns:a16="http://schemas.microsoft.com/office/drawing/2014/main" id="{113F3C3F-32FE-1584-9875-A2FCD46C2909}"/>
              </a:ext>
            </a:extLst>
          </p:cNvPr>
          <p:cNvSpPr/>
          <p:nvPr/>
        </p:nvSpPr>
        <p:spPr>
          <a:xfrm>
            <a:off x="5953337" y="4023814"/>
            <a:ext cx="1479355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Возможность самостоятельно зарегистрировать инцидент при подозрении на компрометацию</a:t>
            </a:r>
          </a:p>
        </p:txBody>
      </p:sp>
      <p:sp>
        <p:nvSpPr>
          <p:cNvPr id="24" name="Прямоугольник 14">
            <a:extLst>
              <a:ext uri="{FF2B5EF4-FFF2-40B4-BE49-F238E27FC236}">
                <a16:creationId xmlns:a16="http://schemas.microsoft.com/office/drawing/2014/main" id="{D1BEB2E9-41D2-2DB3-1616-C0F807B2DE63}"/>
              </a:ext>
            </a:extLst>
          </p:cNvPr>
          <p:cNvSpPr/>
          <p:nvPr/>
        </p:nvSpPr>
        <p:spPr>
          <a:xfrm>
            <a:off x="7357491" y="1762293"/>
            <a:ext cx="171500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Автоматическое и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управляемое реагирование на инциденты</a:t>
            </a:r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id="{4C43EB84-3D3E-9927-2BF3-B61E10D8F023}"/>
              </a:ext>
            </a:extLst>
          </p:cNvPr>
          <p:cNvSpPr/>
          <p:nvPr/>
        </p:nvSpPr>
        <p:spPr>
          <a:xfrm>
            <a:off x="7375672" y="2962640"/>
            <a:ext cx="1422664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Консоль управления с</a:t>
            </a:r>
            <a:r>
              <a:rPr lang="en-US" sz="825" dirty="0">
                <a:latin typeface="Kaspersky Sans Display" panose="020B0003020000020004" pitchFamily="34" charset="0"/>
              </a:rPr>
              <a:t> </a:t>
            </a:r>
            <a:r>
              <a:rPr lang="ru-RU" sz="825" dirty="0">
                <a:latin typeface="Kaspersky Sans Display" panose="020B0003020000020004" pitchFamily="34" charset="0"/>
              </a:rPr>
              <a:t>панелями мониторинга и отчетами</a:t>
            </a:r>
          </a:p>
        </p:txBody>
      </p:sp>
      <p:sp>
        <p:nvSpPr>
          <p:cNvPr id="26" name="Прямоугольник 14">
            <a:extLst>
              <a:ext uri="{FF2B5EF4-FFF2-40B4-BE49-F238E27FC236}">
                <a16:creationId xmlns:a16="http://schemas.microsoft.com/office/drawing/2014/main" id="{23DAFD3B-966E-141F-E926-02149EE71160}"/>
              </a:ext>
            </a:extLst>
          </p:cNvPr>
          <p:cNvSpPr/>
          <p:nvPr/>
        </p:nvSpPr>
        <p:spPr>
          <a:xfrm>
            <a:off x="7362704" y="4023814"/>
            <a:ext cx="14356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ru-RU" sz="825" dirty="0">
                <a:latin typeface="Kaspersky Sans Display" panose="020B0003020000020004" pitchFamily="34" charset="0"/>
              </a:rPr>
              <a:t>Совместимость со сторонними</a:t>
            </a:r>
            <a:r>
              <a:rPr lang="en-US" sz="825" dirty="0">
                <a:latin typeface="Kaspersky Sans Display" panose="020B0003020000020004" pitchFamily="34" charset="0"/>
              </a:rPr>
              <a:t> </a:t>
            </a:r>
            <a:r>
              <a:rPr lang="ru-RU" sz="825" dirty="0">
                <a:latin typeface="Kaspersky Sans Display" panose="020B0003020000020004" pitchFamily="34" charset="0"/>
              </a:rPr>
              <a:t>антивирусными решениями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2275D7B-BA90-4A2C-4EB7-D7DB82AE6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529" y="3559731"/>
            <a:ext cx="487680" cy="48768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DD6E398-1F65-56A1-699D-80D5B607B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692" y="2480732"/>
            <a:ext cx="487680" cy="4876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484AE39-2173-2AA5-F909-B9D4DB5F1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529" y="1238525"/>
            <a:ext cx="487680" cy="48768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5068700-3FE7-8EE5-BFAC-C2DB0CB52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314" y="3540103"/>
            <a:ext cx="487680" cy="48768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BAABE63-3540-FDA5-8445-5A332D0E7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6156" y="1238525"/>
            <a:ext cx="487680" cy="4876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E880A2B-3BEA-1E6E-CAD8-A8167663E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49534" y="2518843"/>
            <a:ext cx="421382" cy="36118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C9309B8-42AE-A279-58BA-D0C926620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4540" y="2469722"/>
            <a:ext cx="364716" cy="4103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A261075-9BA8-ED12-3F8B-2C6160599E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64540" y="3698024"/>
            <a:ext cx="418115" cy="268788"/>
          </a:xfrm>
          <a:prstGeom prst="rect">
            <a:avLst/>
          </a:prstGeom>
        </p:spPr>
      </p:pic>
      <p:sp>
        <p:nvSpPr>
          <p:cNvPr id="44" name="Rectangle: Rounded Corners 157">
            <a:extLst>
              <a:ext uri="{FF2B5EF4-FFF2-40B4-BE49-F238E27FC236}">
                <a16:creationId xmlns:a16="http://schemas.microsoft.com/office/drawing/2014/main" id="{88EFF7D3-8726-1CAE-3A3D-BFD4A7CC8896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45" name="Прямоугольник 14">
            <a:extLst>
              <a:ext uri="{FF2B5EF4-FFF2-40B4-BE49-F238E27FC236}">
                <a16:creationId xmlns:a16="http://schemas.microsoft.com/office/drawing/2014/main" id="{78AA6FB5-F22F-BCE6-E71D-6FDF4D1C0EE0}"/>
              </a:ext>
            </a:extLst>
          </p:cNvPr>
          <p:cNvSpPr/>
          <p:nvPr/>
        </p:nvSpPr>
        <p:spPr>
          <a:xfrm>
            <a:off x="592902" y="2471807"/>
            <a:ext cx="2648320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О продукте</a:t>
            </a:r>
            <a:endParaRPr lang="en-US" dirty="0">
              <a:latin typeface="Kaspersky Sans Display" panose="020B0003020000020004" pitchFamily="34" charset="0"/>
            </a:endParaRPr>
          </a:p>
          <a:p>
            <a:pPr>
              <a:spcAft>
                <a:spcPts val="900"/>
              </a:spcAft>
              <a:defRPr/>
            </a:pPr>
            <a:r>
              <a:rPr lang="ru-RU" sz="1050" dirty="0">
                <a:latin typeface="Kaspersky Sans Display" panose="020B0003020000020004" pitchFamily="34" charset="0"/>
              </a:rPr>
              <a:t>Kaspersky MDR предоставляет круглосуточную управляемую защиту от растущего числа известных и неизвестных кибератак, обходящих автоматические средства безопасности.</a:t>
            </a:r>
          </a:p>
        </p:txBody>
      </p:sp>
    </p:spTree>
    <p:extLst>
      <p:ext uri="{BB962C8B-B14F-4D97-AF65-F5344CB8AC3E}">
        <p14:creationId xmlns:p14="http://schemas.microsoft.com/office/powerpoint/2010/main" val="25071962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2">
            <a:extLst>
              <a:ext uri="{FF2B5EF4-FFF2-40B4-BE49-F238E27FC236}">
                <a16:creationId xmlns:a16="http://schemas.microsoft.com/office/drawing/2014/main" id="{E7CAC31C-07C5-40F8-B845-66BC988C1774}"/>
              </a:ext>
            </a:extLst>
          </p:cNvPr>
          <p:cNvSpPr/>
          <p:nvPr/>
        </p:nvSpPr>
        <p:spPr>
          <a:xfrm rot="8705209">
            <a:off x="-2379545" y="-52950"/>
            <a:ext cx="6677468" cy="7591362"/>
          </a:xfrm>
          <a:custGeom>
            <a:avLst/>
            <a:gdLst>
              <a:gd name="connsiteX0" fmla="*/ 407043 w 820139"/>
              <a:gd name="connsiteY0" fmla="*/ 6907 h 831191"/>
              <a:gd name="connsiteX1" fmla="*/ 147306 w 820139"/>
              <a:gd name="connsiteY1" fmla="*/ 114263 h 831191"/>
              <a:gd name="connsiteX2" fmla="*/ 95242 w 820139"/>
              <a:gd name="connsiteY2" fmla="*/ 171108 h 831191"/>
              <a:gd name="connsiteX3" fmla="*/ 4183 w 820139"/>
              <a:gd name="connsiteY3" fmla="*/ 461135 h 831191"/>
              <a:gd name="connsiteX4" fmla="*/ 38368 w 820139"/>
              <a:gd name="connsiteY4" fmla="*/ 562633 h 831191"/>
              <a:gd name="connsiteX5" fmla="*/ 393403 w 820139"/>
              <a:gd name="connsiteY5" fmla="*/ 814417 h 831191"/>
              <a:gd name="connsiteX6" fmla="*/ 502788 w 820139"/>
              <a:gd name="connsiteY6" fmla="*/ 811331 h 831191"/>
              <a:gd name="connsiteX7" fmla="*/ 723035 w 820139"/>
              <a:gd name="connsiteY7" fmla="*/ 635700 h 831191"/>
              <a:gd name="connsiteX8" fmla="*/ 755172 w 820139"/>
              <a:gd name="connsiteY8" fmla="*/ 584093 h 831191"/>
              <a:gd name="connsiteX9" fmla="*/ 818009 w 820139"/>
              <a:gd name="connsiteY9" fmla="*/ 298467 h 831191"/>
              <a:gd name="connsiteX10" fmla="*/ 778937 w 820139"/>
              <a:gd name="connsiteY10" fmla="*/ 202750 h 831191"/>
              <a:gd name="connsiteX11" fmla="*/ 491616 w 820139"/>
              <a:gd name="connsiteY11" fmla="*/ 14851 h 831191"/>
              <a:gd name="connsiteX12" fmla="*/ 407043 w 820139"/>
              <a:gd name="connsiteY12" fmla="*/ 6907 h 83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0139" h="831191">
                <a:moveTo>
                  <a:pt x="407043" y="6907"/>
                </a:moveTo>
                <a:lnTo>
                  <a:pt x="147306" y="114263"/>
                </a:lnTo>
                <a:cubicBezTo>
                  <a:pt x="122388" y="124560"/>
                  <a:pt x="103310" y="145381"/>
                  <a:pt x="95242" y="171108"/>
                </a:cubicBezTo>
                <a:lnTo>
                  <a:pt x="4183" y="461135"/>
                </a:lnTo>
                <a:cubicBezTo>
                  <a:pt x="-7637" y="498806"/>
                  <a:pt x="6164" y="539792"/>
                  <a:pt x="38368" y="562633"/>
                </a:cubicBezTo>
                <a:lnTo>
                  <a:pt x="393403" y="814417"/>
                </a:lnTo>
                <a:cubicBezTo>
                  <a:pt x="426484" y="837877"/>
                  <a:pt x="471089" y="836620"/>
                  <a:pt x="502788" y="811331"/>
                </a:cubicBezTo>
                <a:lnTo>
                  <a:pt x="723035" y="635700"/>
                </a:lnTo>
                <a:cubicBezTo>
                  <a:pt x="739342" y="622689"/>
                  <a:pt x="750696" y="604467"/>
                  <a:pt x="755172" y="584093"/>
                </a:cubicBezTo>
                <a:lnTo>
                  <a:pt x="818009" y="298467"/>
                </a:lnTo>
                <a:cubicBezTo>
                  <a:pt x="826134" y="261539"/>
                  <a:pt x="810579" y="223439"/>
                  <a:pt x="778937" y="202750"/>
                </a:cubicBezTo>
                <a:lnTo>
                  <a:pt x="491616" y="14851"/>
                </a:lnTo>
                <a:cubicBezTo>
                  <a:pt x="466460" y="-1609"/>
                  <a:pt x="434818" y="-4580"/>
                  <a:pt x="407043" y="6907"/>
                </a:cubicBez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</a:ln>
          <a:effectLst>
            <a:outerShdw blurRad="635000" dist="254000" dir="5400000" algn="ctr" rotWithShape="0">
              <a:schemeClr val="accent2"/>
            </a:outerShdw>
          </a:effectLst>
        </p:spPr>
        <p:txBody>
          <a:bodyPr rtlCol="0" anchor="ctr"/>
          <a:lstStyle/>
          <a:p>
            <a:pPr algn="ctr" defTabSz="685766"/>
            <a:endParaRPr lang="ru-RU" sz="1050" kern="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A3C90FC4-7621-467F-8581-F10AEF48E2D9}"/>
              </a:ext>
            </a:extLst>
          </p:cNvPr>
          <p:cNvSpPr/>
          <p:nvPr/>
        </p:nvSpPr>
        <p:spPr>
          <a:xfrm>
            <a:off x="592902" y="2471808"/>
            <a:ext cx="2648320" cy="151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135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Kaspersky Sans Display" panose="020B0003020000020004" pitchFamily="34" charset="0"/>
              </a:rPr>
              <a:t>О продукте</a:t>
            </a:r>
            <a:endParaRPr lang="en-US" dirty="0">
              <a:solidFill>
                <a:srgbClr val="000000"/>
              </a:solidFill>
              <a:latin typeface="Kaspersky Sans Display" panose="020B0003020000020004" pitchFamily="34" charset="0"/>
            </a:endParaRPr>
          </a:p>
          <a:p>
            <a:pPr defTabSz="685800">
              <a:spcAft>
                <a:spcPts val="900"/>
              </a:spcAft>
              <a:defRPr/>
            </a:pPr>
            <a:r>
              <a:rPr lang="ru-RU" sz="1050" dirty="0">
                <a:solidFill>
                  <a:srgbClr val="000000"/>
                </a:solidFill>
                <a:latin typeface="Kaspersky Sans Display" panose="020B0003020000020004" pitchFamily="34" charset="0"/>
              </a:rPr>
              <a:t>Платформе для обучения сотрудников основам кибербезопасности.</a:t>
            </a:r>
            <a:r>
              <a:rPr lang="en-US" sz="1050" dirty="0">
                <a:solidFill>
                  <a:srgbClr val="000000"/>
                </a:solidFill>
                <a:latin typeface="Kaspersky Sans Display" panose="020B0003020000020004" pitchFamily="34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latin typeface="Kaspersky Sans Display" panose="020B0003020000020004" pitchFamily="34" charset="0"/>
              </a:rPr>
              <a:t>Простой и эффективный онлайн-инструмент, который поможет сотрудникам овладеть навыками </a:t>
            </a:r>
            <a:r>
              <a:rPr lang="ru-RU" sz="1050" dirty="0" err="1">
                <a:solidFill>
                  <a:srgbClr val="000000"/>
                </a:solidFill>
                <a:latin typeface="Kaspersky Sans Display" panose="020B0003020000020004" pitchFamily="34" charset="0"/>
              </a:rPr>
              <a:t>кибербезопасного</a:t>
            </a:r>
            <a:r>
              <a:rPr lang="ru-RU" sz="1050" dirty="0">
                <a:solidFill>
                  <a:srgbClr val="000000"/>
                </a:solidFill>
                <a:latin typeface="Kaspersky Sans Display" panose="020B0003020000020004" pitchFamily="34" charset="0"/>
              </a:rPr>
              <a:t> поведения и применять их в работе</a:t>
            </a:r>
          </a:p>
        </p:txBody>
      </p:sp>
      <p:sp>
        <p:nvSpPr>
          <p:cNvPr id="26" name="Rectangle: Rounded Corners 157">
            <a:extLst>
              <a:ext uri="{FF2B5EF4-FFF2-40B4-BE49-F238E27FC236}">
                <a16:creationId xmlns:a16="http://schemas.microsoft.com/office/drawing/2014/main" id="{BE50493F-E8C8-4552-A2E3-9550862CE6F5}"/>
              </a:ext>
            </a:extLst>
          </p:cNvPr>
          <p:cNvSpPr/>
          <p:nvPr/>
        </p:nvSpPr>
        <p:spPr>
          <a:xfrm>
            <a:off x="664231" y="4122750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 dirty="0">
                <a:solidFill>
                  <a:srgbClr val="000000"/>
                </a:solidFill>
                <a:latin typeface="Kaspersky Sans Display" panose="020B0003020000020004" pitchFamily="34" charset="-52"/>
                <a:hlinkClick r:id="rId3"/>
              </a:rPr>
              <a:t>Подробнее</a:t>
            </a:r>
            <a:endParaRPr lang="ru-RU" sz="900" kern="0" dirty="0">
              <a:solidFill>
                <a:srgbClr val="000000"/>
              </a:solidFill>
              <a:latin typeface="Kaspersky Sans Display" panose="020B0003020000020004" pitchFamily="34" charset="-52"/>
            </a:endParaRP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FE2F7B63-15D6-4BAF-B3F5-98718575C4C6}"/>
              </a:ext>
            </a:extLst>
          </p:cNvPr>
          <p:cNvSpPr txBox="1">
            <a:spLocks/>
          </p:cNvSpPr>
          <p:nvPr/>
        </p:nvSpPr>
        <p:spPr>
          <a:xfrm>
            <a:off x="143508" y="158400"/>
            <a:ext cx="8784391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Kaspersky Automated Security Awareness Platform (ASAP)</a:t>
            </a:r>
          </a:p>
        </p:txBody>
      </p:sp>
      <p:sp>
        <p:nvSpPr>
          <p:cNvPr id="63" name="Прямоугольник 14">
            <a:extLst>
              <a:ext uri="{FF2B5EF4-FFF2-40B4-BE49-F238E27FC236}">
                <a16:creationId xmlns:a16="http://schemas.microsoft.com/office/drawing/2014/main" id="{966BFA22-4099-42C4-B77D-148C11A8AA0F}"/>
              </a:ext>
            </a:extLst>
          </p:cNvPr>
          <p:cNvSpPr/>
          <p:nvPr/>
        </p:nvSpPr>
        <p:spPr>
          <a:xfrm>
            <a:off x="4449534" y="1336657"/>
            <a:ext cx="4252151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Снижение числа инцидентов, связанных с человеческой ошибкой;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Повышение квалификации сотрудников в области кибербезопасности;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Соответствие требованиям регуляторов в отношении </a:t>
            </a:r>
            <a:r>
              <a:rPr lang="ru-RU" sz="1000" dirty="0" err="1">
                <a:latin typeface="Kaspersky Sans Display" panose="020B0003020000020004" pitchFamily="34" charset="0"/>
              </a:rPr>
              <a:t>киберграмотности</a:t>
            </a:r>
            <a:r>
              <a:rPr lang="ru-RU" sz="1000" dirty="0">
                <a:latin typeface="Kaspersky Sans Display" panose="020B0003020000020004" pitchFamily="34" charset="0"/>
              </a:rPr>
              <a:t> сотрудников;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Автоматизация процессов, экономия времени сотрудников IT по управлению тренингом и отслеживанию прогресса;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Простота и удобство использования;</a:t>
            </a:r>
          </a:p>
          <a:p>
            <a:pPr marL="135000" indent="-1350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Контент, покрывающий все основные темы ИБ, включая ИИ и кибербезопасность промышленных систем.</a:t>
            </a:r>
          </a:p>
        </p:txBody>
      </p:sp>
      <p:sp>
        <p:nvSpPr>
          <p:cNvPr id="2" name="Rectangle: Rounded Corners 157">
            <a:extLst>
              <a:ext uri="{FF2B5EF4-FFF2-40B4-BE49-F238E27FC236}">
                <a16:creationId xmlns:a16="http://schemas.microsoft.com/office/drawing/2014/main" id="{64B38D0F-3E99-8782-DB91-820E79D693A1}"/>
              </a:ext>
            </a:extLst>
          </p:cNvPr>
          <p:cNvSpPr/>
          <p:nvPr/>
        </p:nvSpPr>
        <p:spPr>
          <a:xfrm>
            <a:off x="4449534" y="851419"/>
            <a:ext cx="2124000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3" name="Прямоугольник 14">
            <a:extLst>
              <a:ext uri="{FF2B5EF4-FFF2-40B4-BE49-F238E27FC236}">
                <a16:creationId xmlns:a16="http://schemas.microsoft.com/office/drawing/2014/main" id="{20198B30-EB4C-8DF6-D3E0-E2472F2C04BF}"/>
              </a:ext>
            </a:extLst>
          </p:cNvPr>
          <p:cNvSpPr/>
          <p:nvPr/>
        </p:nvSpPr>
        <p:spPr>
          <a:xfrm>
            <a:off x="4391980" y="831090"/>
            <a:ext cx="2345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sz="1400" dirty="0">
                <a:latin typeface="Kaspersky Sans Display" panose="020B0003020000020004" pitchFamily="34" charset="0"/>
              </a:rPr>
              <a:t>Ключевые преимущества</a:t>
            </a:r>
            <a:endParaRPr lang="en-US" sz="1400" dirty="0">
              <a:latin typeface="Kaspersky Sans Display" panose="020B0003020000020004" pitchFamily="34" charset="0"/>
            </a:endParaRPr>
          </a:p>
        </p:txBody>
      </p:sp>
      <p:sp>
        <p:nvSpPr>
          <p:cNvPr id="4" name="Rectangle: Rounded Corners 157">
            <a:extLst>
              <a:ext uri="{FF2B5EF4-FFF2-40B4-BE49-F238E27FC236}">
                <a16:creationId xmlns:a16="http://schemas.microsoft.com/office/drawing/2014/main" id="{617270F6-8BF5-6A59-7B2A-783561B24AD1}"/>
              </a:ext>
            </a:extLst>
          </p:cNvPr>
          <p:cNvSpPr/>
          <p:nvPr/>
        </p:nvSpPr>
        <p:spPr>
          <a:xfrm rot="16200000">
            <a:off x="1286972" y="287621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0DA77-9B7E-4D94-8995-C2E3729B5571}"/>
              </a:ext>
            </a:extLst>
          </p:cNvPr>
          <p:cNvSpPr txBox="1"/>
          <p:nvPr/>
        </p:nvSpPr>
        <p:spPr>
          <a:xfrm>
            <a:off x="6850732" y="3703949"/>
            <a:ext cx="3340389" cy="837601"/>
          </a:xfrm>
          <a:prstGeom prst="rect">
            <a:avLst/>
          </a:prstGeom>
          <a:noFill/>
        </p:spPr>
        <p:txBody>
          <a:bodyPr wrap="square" lIns="0" tIns="27000" rIns="0" bIns="405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12700">
                  <a:gradFill flip="none" rotWithShape="1">
                    <a:gsLst>
                      <a:gs pos="75000">
                        <a:srgbClr val="23D1AE"/>
                      </a:gs>
                      <a:gs pos="0">
                        <a:srgbClr val="7EFF33"/>
                      </a:gs>
                    </a:gsLst>
                    <a:lin ang="0" scaled="1"/>
                    <a:tileRect/>
                  </a:gradFill>
                </a:ln>
                <a:noFill/>
                <a:effectLst/>
                <a:uLnTx/>
                <a:uFillTx/>
                <a:latin typeface="Kaspersky Sans Display"/>
                <a:ea typeface="+mn-ea"/>
                <a:cs typeface="+mn-cs"/>
                <a:sym typeface="Lato Light"/>
              </a:rPr>
              <a:t>3</a:t>
            </a:r>
            <a:r>
              <a:rPr kumimoji="0" lang="ru-RU" sz="5000" b="1" i="0" u="none" strike="noStrike" kern="1200" cap="none" spc="0" normalizeH="0" baseline="0" noProof="0" dirty="0">
                <a:ln w="12700">
                  <a:gradFill flip="none" rotWithShape="1">
                    <a:gsLst>
                      <a:gs pos="75000">
                        <a:srgbClr val="23D1AE"/>
                      </a:gs>
                      <a:gs pos="0">
                        <a:srgbClr val="7EFF33"/>
                      </a:gs>
                    </a:gsLst>
                    <a:lin ang="0" scaled="1"/>
                    <a:tileRect/>
                  </a:gradFill>
                </a:ln>
                <a:noFill/>
                <a:effectLst/>
                <a:uLnTx/>
                <a:uFillTx/>
                <a:latin typeface="Kaspersky Sans Display"/>
                <a:ea typeface="+mn-ea"/>
                <a:cs typeface="+mn-cs"/>
                <a:sym typeface="Lato Light"/>
              </a:rPr>
              <a:t>5</a:t>
            </a:r>
            <a:r>
              <a:rPr kumimoji="0" lang="en-US" sz="5000" b="1" i="0" u="none" strike="noStrike" kern="1200" cap="none" spc="0" normalizeH="0" baseline="0" noProof="0" dirty="0">
                <a:ln w="12700">
                  <a:gradFill flip="none" rotWithShape="1">
                    <a:gsLst>
                      <a:gs pos="75000">
                        <a:srgbClr val="23D1AE"/>
                      </a:gs>
                      <a:gs pos="0">
                        <a:srgbClr val="7EFF33"/>
                      </a:gs>
                    </a:gsLst>
                    <a:lin ang="0" scaled="1"/>
                    <a:tileRect/>
                  </a:gradFill>
                </a:ln>
                <a:noFill/>
                <a:effectLst/>
                <a:uLnTx/>
                <a:uFillTx/>
                <a:latin typeface="Kaspersky Sans Display"/>
                <a:ea typeface="+mn-ea"/>
                <a:cs typeface="+mn-cs"/>
                <a:sym typeface="Lato Light"/>
              </a:rPr>
              <a:t> %</a:t>
            </a:r>
            <a:endParaRPr kumimoji="0" lang="ru-RU" sz="5000" b="1" i="0" u="none" strike="noStrike" kern="1200" cap="none" spc="0" normalizeH="0" baseline="0" noProof="0" dirty="0">
              <a:ln w="12700">
                <a:gradFill flip="none" rotWithShape="1">
                  <a:gsLst>
                    <a:gs pos="75000">
                      <a:srgbClr val="23D1AE"/>
                    </a:gs>
                    <a:gs pos="0">
                      <a:srgbClr val="7EFF33"/>
                    </a:gs>
                  </a:gsLst>
                  <a:lin ang="0" scaled="1"/>
                  <a:tileRect/>
                </a:gradFill>
              </a:ln>
              <a:noFill/>
              <a:effectLst/>
              <a:uLnTx/>
              <a:uFillTx/>
              <a:latin typeface="Kaspersky Sans Display"/>
              <a:ea typeface="+mn-ea"/>
              <a:cs typeface="+mn-cs"/>
              <a:sym typeface="Lato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CEAF24-2D0E-4E53-A9BF-EE04E7EDC12F}"/>
              </a:ext>
            </a:extLst>
          </p:cNvPr>
          <p:cNvSpPr/>
          <p:nvPr/>
        </p:nvSpPr>
        <p:spPr>
          <a:xfrm>
            <a:off x="5292080" y="4054336"/>
            <a:ext cx="348161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/>
                <a:ea typeface="+mn-ea"/>
                <a:cs typeface="+mn-cs"/>
              </a:rPr>
              <a:t>Скидка на покупку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1D1D1B"/>
                </a:solidFill>
                <a:latin typeface="Kaspersky Sans Display"/>
              </a:rPr>
              <a:t>До 31.12.2024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Kaspersky Sans Display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7BB31-8218-48D0-A90A-148F1ABBF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23" t="10101" r="14821" b="65399"/>
          <a:stretch/>
        </p:blipFill>
        <p:spPr>
          <a:xfrm>
            <a:off x="807909" y="1385102"/>
            <a:ext cx="1938445" cy="6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3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6">
            <a:extLst>
              <a:ext uri="{FF2B5EF4-FFF2-40B4-BE49-F238E27FC236}">
                <a16:creationId xmlns:a16="http://schemas.microsoft.com/office/drawing/2014/main" id="{2FAA470C-1DE1-1077-9137-DAC268D02783}"/>
              </a:ext>
            </a:extLst>
          </p:cNvPr>
          <p:cNvSpPr/>
          <p:nvPr/>
        </p:nvSpPr>
        <p:spPr>
          <a:xfrm>
            <a:off x="375793" y="3752243"/>
            <a:ext cx="7391846" cy="1058199"/>
          </a:xfrm>
          <a:prstGeom prst="roundRect">
            <a:avLst>
              <a:gd name="adj" fmla="val 6958"/>
            </a:avLst>
          </a:prstGeom>
          <a:noFill/>
          <a:ln w="19050" cap="flat" cmpd="sng" algn="ctr">
            <a:solidFill>
              <a:srgbClr val="4DFF88"/>
            </a:solidFill>
            <a:prstDash val="solid"/>
          </a:ln>
          <a:effectLst>
            <a:glow rad="254000">
              <a:srgbClr val="4DFF88">
                <a:alpha val="33000"/>
              </a:srgbClr>
            </a:glow>
            <a:outerShdw blurRad="50800" dist="50800" dir="5400000" algn="ctr" rotWithShape="0">
              <a:srgbClr val="4DFF88"/>
            </a:outerShdw>
          </a:effectLst>
        </p:spPr>
        <p:txBody>
          <a:bodyPr rtlCol="0" anchor="ctr"/>
          <a:lstStyle/>
          <a:p>
            <a:pPr algn="ctr" defTabSz="914355"/>
            <a:endParaRPr lang="ru-RU" kern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latin typeface="Kaspersky Sans Display" panose="020B0003020000020004" pitchFamily="34" charset="-52"/>
            </a:endParaRPr>
          </a:p>
        </p:txBody>
      </p:sp>
      <p:sp>
        <p:nvSpPr>
          <p:cNvPr id="828" name="Полилиния: фигура 827">
            <a:extLst>
              <a:ext uri="{FF2B5EF4-FFF2-40B4-BE49-F238E27FC236}">
                <a16:creationId xmlns:a16="http://schemas.microsoft.com/office/drawing/2014/main" id="{3D7BF0AD-BD85-3DC8-2D29-0EAA96401FA4}"/>
              </a:ext>
            </a:extLst>
          </p:cNvPr>
          <p:cNvSpPr/>
          <p:nvPr/>
        </p:nvSpPr>
        <p:spPr>
          <a:xfrm>
            <a:off x="204946" y="699758"/>
            <a:ext cx="704703" cy="1541787"/>
          </a:xfrm>
          <a:custGeom>
            <a:avLst/>
            <a:gdLst>
              <a:gd name="connsiteX0" fmla="*/ 1386402 w 1386401"/>
              <a:gd name="connsiteY0" fmla="*/ 2960407 h 3033244"/>
              <a:gd name="connsiteX1" fmla="*/ 1279446 w 1386401"/>
              <a:gd name="connsiteY1" fmla="*/ 3024596 h 3033244"/>
              <a:gd name="connsiteX2" fmla="*/ 727415 w 1386401"/>
              <a:gd name="connsiteY2" fmla="*/ 2730331 h 3033244"/>
              <a:gd name="connsiteX3" fmla="*/ 658987 w 1386401"/>
              <a:gd name="connsiteY3" fmla="*/ 2730331 h 3033244"/>
              <a:gd name="connsiteX4" fmla="*/ 106951 w 1386401"/>
              <a:gd name="connsiteY4" fmla="*/ 3024596 h 3033244"/>
              <a:gd name="connsiteX5" fmla="*/ 0 w 1386401"/>
              <a:gd name="connsiteY5" fmla="*/ 2960407 h 3033244"/>
              <a:gd name="connsiteX6" fmla="*/ 0 w 1386401"/>
              <a:gd name="connsiteY6" fmla="*/ 403478 h 3033244"/>
              <a:gd name="connsiteX7" fmla="*/ 38521 w 1386401"/>
              <a:gd name="connsiteY7" fmla="*/ 339289 h 3033244"/>
              <a:gd name="connsiteX8" fmla="*/ 658987 w 1386401"/>
              <a:gd name="connsiteY8" fmla="*/ 8550 h 3033244"/>
              <a:gd name="connsiteX9" fmla="*/ 727415 w 1386401"/>
              <a:gd name="connsiteY9" fmla="*/ 8550 h 3033244"/>
              <a:gd name="connsiteX10" fmla="*/ 1347873 w 1386401"/>
              <a:gd name="connsiteY10" fmla="*/ 339289 h 3033244"/>
              <a:gd name="connsiteX11" fmla="*/ 1386402 w 1386401"/>
              <a:gd name="connsiteY11" fmla="*/ 403478 h 3033244"/>
              <a:gd name="connsiteX12" fmla="*/ 1386402 w 1386401"/>
              <a:gd name="connsiteY12" fmla="*/ 2960407 h 303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6401" h="3033244">
                <a:moveTo>
                  <a:pt x="1386402" y="2960407"/>
                </a:moveTo>
                <a:cubicBezTo>
                  <a:pt x="1386402" y="3015309"/>
                  <a:pt x="1327899" y="3050419"/>
                  <a:pt x="1279446" y="3024596"/>
                </a:cubicBezTo>
                <a:lnTo>
                  <a:pt x="727415" y="2730331"/>
                </a:lnTo>
                <a:cubicBezTo>
                  <a:pt x="706031" y="2718929"/>
                  <a:pt x="680371" y="2718929"/>
                  <a:pt x="658987" y="2730331"/>
                </a:cubicBezTo>
                <a:lnTo>
                  <a:pt x="106951" y="3024596"/>
                </a:lnTo>
                <a:cubicBezTo>
                  <a:pt x="58502" y="3050419"/>
                  <a:pt x="0" y="3015309"/>
                  <a:pt x="0" y="2960407"/>
                </a:cubicBezTo>
                <a:lnTo>
                  <a:pt x="0" y="403478"/>
                </a:lnTo>
                <a:cubicBezTo>
                  <a:pt x="0" y="376608"/>
                  <a:pt x="14811" y="351929"/>
                  <a:pt x="38521" y="339289"/>
                </a:cubicBezTo>
                <a:lnTo>
                  <a:pt x="658987" y="8550"/>
                </a:lnTo>
                <a:cubicBezTo>
                  <a:pt x="680371" y="-2850"/>
                  <a:pt x="706031" y="-2850"/>
                  <a:pt x="727415" y="8550"/>
                </a:cubicBezTo>
                <a:lnTo>
                  <a:pt x="1347873" y="339289"/>
                </a:lnTo>
                <a:cubicBezTo>
                  <a:pt x="1371590" y="351929"/>
                  <a:pt x="1386402" y="376608"/>
                  <a:pt x="1386402" y="403478"/>
                </a:cubicBezTo>
                <a:lnTo>
                  <a:pt x="1386402" y="2960407"/>
                </a:lnTo>
                <a:close/>
              </a:path>
            </a:pathLst>
          </a:custGeom>
          <a:solidFill>
            <a:srgbClr val="3DE8C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29" name="TextBox 828">
            <a:extLst>
              <a:ext uri="{FF2B5EF4-FFF2-40B4-BE49-F238E27FC236}">
                <a16:creationId xmlns:a16="http://schemas.microsoft.com/office/drawing/2014/main" id="{EBD23E5B-CE2D-B218-8368-DCEEB267995A}"/>
              </a:ext>
            </a:extLst>
          </p:cNvPr>
          <p:cNvSpPr txBox="1"/>
          <p:nvPr/>
        </p:nvSpPr>
        <p:spPr>
          <a:xfrm>
            <a:off x="312571" y="1102742"/>
            <a:ext cx="449162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3</a:t>
            </a:r>
          </a:p>
        </p:txBody>
      </p:sp>
      <p:sp>
        <p:nvSpPr>
          <p:cNvPr id="830" name="TextBox 829">
            <a:extLst>
              <a:ext uri="{FF2B5EF4-FFF2-40B4-BE49-F238E27FC236}">
                <a16:creationId xmlns:a16="http://schemas.microsoft.com/office/drawing/2014/main" id="{64CCDCC2-9B49-A6EA-F843-7DBF328DB8F1}"/>
              </a:ext>
            </a:extLst>
          </p:cNvPr>
          <p:cNvSpPr txBox="1"/>
          <p:nvPr/>
        </p:nvSpPr>
        <p:spPr>
          <a:xfrm>
            <a:off x="289709" y="1662298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СЛОЖНЫЕ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831" name="TextBox 830">
            <a:extLst>
              <a:ext uri="{FF2B5EF4-FFF2-40B4-BE49-F238E27FC236}">
                <a16:creationId xmlns:a16="http://schemas.microsoft.com/office/drawing/2014/main" id="{1D1096DC-7CD0-3AF9-38BC-A8246B0484A1}"/>
              </a:ext>
            </a:extLst>
          </p:cNvPr>
          <p:cNvSpPr txBox="1">
            <a:spLocks/>
          </p:cNvSpPr>
          <p:nvPr/>
        </p:nvSpPr>
        <p:spPr>
          <a:xfrm>
            <a:off x="214346" y="1764191"/>
            <a:ext cx="6859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СЛОЖНЫЕ АТАКИ</a:t>
            </a:r>
          </a:p>
        </p:txBody>
      </p:sp>
      <p:sp>
        <p:nvSpPr>
          <p:cNvPr id="833" name="Полилиния: фигура 832">
            <a:extLst>
              <a:ext uri="{FF2B5EF4-FFF2-40B4-BE49-F238E27FC236}">
                <a16:creationId xmlns:a16="http://schemas.microsoft.com/office/drawing/2014/main" id="{17324157-7C58-6B5F-BA17-3DB350A951C0}"/>
              </a:ext>
            </a:extLst>
          </p:cNvPr>
          <p:cNvSpPr>
            <a:spLocks/>
          </p:cNvSpPr>
          <p:nvPr/>
        </p:nvSpPr>
        <p:spPr>
          <a:xfrm>
            <a:off x="898164" y="965190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noFill/>
          <a:ln w="19050" cap="flat">
            <a:solidFill>
              <a:srgbClr val="3DE8CA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34" name="TextBox 833">
            <a:extLst>
              <a:ext uri="{FF2B5EF4-FFF2-40B4-BE49-F238E27FC236}">
                <a16:creationId xmlns:a16="http://schemas.microsoft.com/office/drawing/2014/main" id="{D5A82155-B8EB-D8CA-EC06-8F8ED129ED01}"/>
              </a:ext>
            </a:extLst>
          </p:cNvPr>
          <p:cNvSpPr txBox="1">
            <a:spLocks/>
          </p:cNvSpPr>
          <p:nvPr/>
        </p:nvSpPr>
        <p:spPr>
          <a:xfrm>
            <a:off x="1092065" y="1072800"/>
            <a:ext cx="769505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b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Expert</a:t>
            </a:r>
            <a:b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</a:p>
        </p:txBody>
      </p:sp>
      <p:sp>
        <p:nvSpPr>
          <p:cNvPr id="849" name="TextBox 848">
            <a:extLst>
              <a:ext uri="{FF2B5EF4-FFF2-40B4-BE49-F238E27FC236}">
                <a16:creationId xmlns:a16="http://schemas.microsoft.com/office/drawing/2014/main" id="{26B786AA-0BC0-3811-BD03-6DCE30B9C2EC}"/>
              </a:ext>
            </a:extLst>
          </p:cNvPr>
          <p:cNvSpPr txBox="1">
            <a:spLocks/>
          </p:cNvSpPr>
          <p:nvPr/>
        </p:nvSpPr>
        <p:spPr>
          <a:xfrm>
            <a:off x="1122393" y="1852837"/>
            <a:ext cx="70884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Служба ИБ</a:t>
            </a:r>
            <a:b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</a:b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или SOC </a:t>
            </a:r>
          </a:p>
        </p:txBody>
      </p:sp>
      <p:sp>
        <p:nvSpPr>
          <p:cNvPr id="851" name="Полилиния: фигура 850">
            <a:extLst>
              <a:ext uri="{FF2B5EF4-FFF2-40B4-BE49-F238E27FC236}">
                <a16:creationId xmlns:a16="http://schemas.microsoft.com/office/drawing/2014/main" id="{85239BC5-F349-A3B4-DF46-C801E6EF6F98}"/>
              </a:ext>
            </a:extLst>
          </p:cNvPr>
          <p:cNvSpPr>
            <a:spLocks/>
          </p:cNvSpPr>
          <p:nvPr/>
        </p:nvSpPr>
        <p:spPr>
          <a:xfrm>
            <a:off x="2044284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87" name="Полилиния: фигура 886">
            <a:extLst>
              <a:ext uri="{FF2B5EF4-FFF2-40B4-BE49-F238E27FC236}">
                <a16:creationId xmlns:a16="http://schemas.microsoft.com/office/drawing/2014/main" id="{0DA2ED8E-2D10-9012-8488-FACD9B8BB1E8}"/>
              </a:ext>
            </a:extLst>
          </p:cNvPr>
          <p:cNvSpPr>
            <a:spLocks/>
          </p:cNvSpPr>
          <p:nvPr/>
        </p:nvSpPr>
        <p:spPr>
          <a:xfrm>
            <a:off x="2950090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919" name="Полилиния: фигура 918">
            <a:extLst>
              <a:ext uri="{FF2B5EF4-FFF2-40B4-BE49-F238E27FC236}">
                <a16:creationId xmlns:a16="http://schemas.microsoft.com/office/drawing/2014/main" id="{6ADC3407-E64C-6104-90E3-E9805105C426}"/>
              </a:ext>
            </a:extLst>
          </p:cNvPr>
          <p:cNvSpPr>
            <a:spLocks/>
          </p:cNvSpPr>
          <p:nvPr/>
        </p:nvSpPr>
        <p:spPr>
          <a:xfrm>
            <a:off x="3855895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073" name="Полилиния: фигура 1072">
            <a:extLst>
              <a:ext uri="{FF2B5EF4-FFF2-40B4-BE49-F238E27FC236}">
                <a16:creationId xmlns:a16="http://schemas.microsoft.com/office/drawing/2014/main" id="{EB96A11C-24C7-4F3F-8C0D-AC19464906E4}"/>
              </a:ext>
            </a:extLst>
          </p:cNvPr>
          <p:cNvSpPr>
            <a:spLocks/>
          </p:cNvSpPr>
          <p:nvPr/>
        </p:nvSpPr>
        <p:spPr>
          <a:xfrm>
            <a:off x="6074181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04" name="Полилиния: фигура 1103">
            <a:extLst>
              <a:ext uri="{FF2B5EF4-FFF2-40B4-BE49-F238E27FC236}">
                <a16:creationId xmlns:a16="http://schemas.microsoft.com/office/drawing/2014/main" id="{253A5DFC-535B-9649-05B9-9BC959B5E0C2}"/>
              </a:ext>
            </a:extLst>
          </p:cNvPr>
          <p:cNvSpPr>
            <a:spLocks/>
          </p:cNvSpPr>
          <p:nvPr/>
        </p:nvSpPr>
        <p:spPr>
          <a:xfrm>
            <a:off x="6979981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0" name="Полилиния: фигура 1139">
            <a:extLst>
              <a:ext uri="{FF2B5EF4-FFF2-40B4-BE49-F238E27FC236}">
                <a16:creationId xmlns:a16="http://schemas.microsoft.com/office/drawing/2014/main" id="{E933FA50-5248-6BAC-C1E0-9522AB08138F}"/>
              </a:ext>
            </a:extLst>
          </p:cNvPr>
          <p:cNvSpPr/>
          <p:nvPr/>
        </p:nvSpPr>
        <p:spPr>
          <a:xfrm>
            <a:off x="204946" y="2072332"/>
            <a:ext cx="704703" cy="1541789"/>
          </a:xfrm>
          <a:custGeom>
            <a:avLst/>
            <a:gdLst>
              <a:gd name="connsiteX0" fmla="*/ 1386402 w 1386401"/>
              <a:gd name="connsiteY0" fmla="*/ 2960406 h 3033247"/>
              <a:gd name="connsiteX1" fmla="*/ 1279446 w 1386401"/>
              <a:gd name="connsiteY1" fmla="*/ 3024595 h 3033247"/>
              <a:gd name="connsiteX2" fmla="*/ 727415 w 1386401"/>
              <a:gd name="connsiteY2" fmla="*/ 2730330 h 3033247"/>
              <a:gd name="connsiteX3" fmla="*/ 658987 w 1386401"/>
              <a:gd name="connsiteY3" fmla="*/ 2730330 h 3033247"/>
              <a:gd name="connsiteX4" fmla="*/ 106951 w 1386401"/>
              <a:gd name="connsiteY4" fmla="*/ 3024595 h 3033247"/>
              <a:gd name="connsiteX5" fmla="*/ 0 w 1386401"/>
              <a:gd name="connsiteY5" fmla="*/ 2960406 h 3033247"/>
              <a:gd name="connsiteX6" fmla="*/ 0 w 1386401"/>
              <a:gd name="connsiteY6" fmla="*/ 403486 h 3033247"/>
              <a:gd name="connsiteX7" fmla="*/ 38521 w 1386401"/>
              <a:gd name="connsiteY7" fmla="*/ 339297 h 3033247"/>
              <a:gd name="connsiteX8" fmla="*/ 658987 w 1386401"/>
              <a:gd name="connsiteY8" fmla="*/ 8551 h 3033247"/>
              <a:gd name="connsiteX9" fmla="*/ 727415 w 1386401"/>
              <a:gd name="connsiteY9" fmla="*/ 8551 h 3033247"/>
              <a:gd name="connsiteX10" fmla="*/ 1347873 w 1386401"/>
              <a:gd name="connsiteY10" fmla="*/ 339297 h 3033247"/>
              <a:gd name="connsiteX11" fmla="*/ 1386402 w 1386401"/>
              <a:gd name="connsiteY11" fmla="*/ 403486 h 3033247"/>
              <a:gd name="connsiteX12" fmla="*/ 1386402 w 1386401"/>
              <a:gd name="connsiteY12" fmla="*/ 2960406 h 303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6401" h="3033247">
                <a:moveTo>
                  <a:pt x="1386402" y="2960406"/>
                </a:moveTo>
                <a:cubicBezTo>
                  <a:pt x="1386402" y="3015318"/>
                  <a:pt x="1327899" y="3050427"/>
                  <a:pt x="1279446" y="3024595"/>
                </a:cubicBezTo>
                <a:lnTo>
                  <a:pt x="727415" y="2730330"/>
                </a:lnTo>
                <a:cubicBezTo>
                  <a:pt x="706031" y="2718928"/>
                  <a:pt x="680371" y="2718928"/>
                  <a:pt x="658987" y="2730330"/>
                </a:cubicBezTo>
                <a:lnTo>
                  <a:pt x="106951" y="3024595"/>
                </a:lnTo>
                <a:cubicBezTo>
                  <a:pt x="58502" y="3050427"/>
                  <a:pt x="0" y="3015318"/>
                  <a:pt x="0" y="2960406"/>
                </a:cubicBezTo>
                <a:lnTo>
                  <a:pt x="0" y="403486"/>
                </a:lnTo>
                <a:cubicBezTo>
                  <a:pt x="0" y="376616"/>
                  <a:pt x="14811" y="351937"/>
                  <a:pt x="38521" y="339297"/>
                </a:cubicBezTo>
                <a:lnTo>
                  <a:pt x="658987" y="8551"/>
                </a:lnTo>
                <a:cubicBezTo>
                  <a:pt x="680371" y="-2850"/>
                  <a:pt x="706031" y="-2850"/>
                  <a:pt x="727415" y="8551"/>
                </a:cubicBezTo>
                <a:lnTo>
                  <a:pt x="1347873" y="339297"/>
                </a:lnTo>
                <a:cubicBezTo>
                  <a:pt x="1371590" y="351937"/>
                  <a:pt x="1386402" y="376616"/>
                  <a:pt x="1386402" y="403486"/>
                </a:cubicBezTo>
                <a:lnTo>
                  <a:pt x="1386402" y="2960406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1" name="TextBox 1140">
            <a:extLst>
              <a:ext uri="{FF2B5EF4-FFF2-40B4-BE49-F238E27FC236}">
                <a16:creationId xmlns:a16="http://schemas.microsoft.com/office/drawing/2014/main" id="{4085A784-D570-8A96-1212-89CDB9B1B404}"/>
              </a:ext>
            </a:extLst>
          </p:cNvPr>
          <p:cNvSpPr txBox="1"/>
          <p:nvPr/>
        </p:nvSpPr>
        <p:spPr>
          <a:xfrm>
            <a:off x="313466" y="2470695"/>
            <a:ext cx="444352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2</a:t>
            </a:r>
          </a:p>
        </p:txBody>
      </p:sp>
      <p:sp>
        <p:nvSpPr>
          <p:cNvPr id="1142" name="TextBox 1141">
            <a:extLst>
              <a:ext uri="{FF2B5EF4-FFF2-40B4-BE49-F238E27FC236}">
                <a16:creationId xmlns:a16="http://schemas.microsoft.com/office/drawing/2014/main" id="{4531D5AC-2266-3309-487E-202C3EE273BC}"/>
              </a:ext>
            </a:extLst>
          </p:cNvPr>
          <p:cNvSpPr txBox="1"/>
          <p:nvPr/>
        </p:nvSpPr>
        <p:spPr>
          <a:xfrm>
            <a:off x="307175" y="3030246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СКРЫТЫЕ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1143" name="TextBox 1142">
            <a:extLst>
              <a:ext uri="{FF2B5EF4-FFF2-40B4-BE49-F238E27FC236}">
                <a16:creationId xmlns:a16="http://schemas.microsoft.com/office/drawing/2014/main" id="{44498D0E-885F-9703-8EFA-ED51EDEF8C1C}"/>
              </a:ext>
            </a:extLst>
          </p:cNvPr>
          <p:cNvSpPr txBox="1"/>
          <p:nvPr/>
        </p:nvSpPr>
        <p:spPr>
          <a:xfrm>
            <a:off x="209024" y="3132139"/>
            <a:ext cx="69654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СКРЫТЫЕ УГРОЗЫ</a:t>
            </a:r>
          </a:p>
        </p:txBody>
      </p:sp>
      <p:sp>
        <p:nvSpPr>
          <p:cNvPr id="1145" name="Полилиния: фигура 1144">
            <a:extLst>
              <a:ext uri="{FF2B5EF4-FFF2-40B4-BE49-F238E27FC236}">
                <a16:creationId xmlns:a16="http://schemas.microsoft.com/office/drawing/2014/main" id="{9AD541D6-9D3F-C1DE-B9E7-6081A1339895}"/>
              </a:ext>
            </a:extLst>
          </p:cNvPr>
          <p:cNvSpPr>
            <a:spLocks/>
          </p:cNvSpPr>
          <p:nvPr/>
        </p:nvSpPr>
        <p:spPr>
          <a:xfrm>
            <a:off x="898164" y="2333139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noFill/>
          <a:ln w="19050" cap="flat">
            <a:solidFill>
              <a:srgbClr val="00A88E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146" name="TextBox 1145">
            <a:extLst>
              <a:ext uri="{FF2B5EF4-FFF2-40B4-BE49-F238E27FC236}">
                <a16:creationId xmlns:a16="http://schemas.microsoft.com/office/drawing/2014/main" id="{3934B5DC-5767-D65B-CC2A-69854DB33AC6}"/>
              </a:ext>
            </a:extLst>
          </p:cNvPr>
          <p:cNvSpPr txBox="1"/>
          <p:nvPr/>
        </p:nvSpPr>
        <p:spPr>
          <a:xfrm>
            <a:off x="1075352" y="2440800"/>
            <a:ext cx="802929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 err="1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Optimum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</a:p>
        </p:txBody>
      </p:sp>
      <p:sp>
        <p:nvSpPr>
          <p:cNvPr id="1158" name="TextBox 1157">
            <a:extLst>
              <a:ext uri="{FF2B5EF4-FFF2-40B4-BE49-F238E27FC236}">
                <a16:creationId xmlns:a16="http://schemas.microsoft.com/office/drawing/2014/main" id="{E3811CA6-23B4-979A-01B4-9E9E162849AE}"/>
              </a:ext>
            </a:extLst>
          </p:cNvPr>
          <p:cNvSpPr txBox="1"/>
          <p:nvPr/>
        </p:nvSpPr>
        <p:spPr>
          <a:xfrm>
            <a:off x="1104760" y="3331584"/>
            <a:ext cx="74411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Команда ИБ</a:t>
            </a:r>
          </a:p>
        </p:txBody>
      </p:sp>
      <p:sp>
        <p:nvSpPr>
          <p:cNvPr id="1192" name="Полилиния: фигура 1191">
            <a:extLst>
              <a:ext uri="{FF2B5EF4-FFF2-40B4-BE49-F238E27FC236}">
                <a16:creationId xmlns:a16="http://schemas.microsoft.com/office/drawing/2014/main" id="{CA03511A-BB7A-CA6B-950C-747EDE534E5F}"/>
              </a:ext>
            </a:extLst>
          </p:cNvPr>
          <p:cNvSpPr>
            <a:spLocks/>
          </p:cNvSpPr>
          <p:nvPr/>
        </p:nvSpPr>
        <p:spPr>
          <a:xfrm>
            <a:off x="2894319" y="2501096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25" name="Полилиния: фигура 1224">
            <a:extLst>
              <a:ext uri="{FF2B5EF4-FFF2-40B4-BE49-F238E27FC236}">
                <a16:creationId xmlns:a16="http://schemas.microsoft.com/office/drawing/2014/main" id="{3B1FA0EA-48AD-0FA0-5888-9E24679E23DB}"/>
              </a:ext>
            </a:extLst>
          </p:cNvPr>
          <p:cNvSpPr>
            <a:spLocks/>
          </p:cNvSpPr>
          <p:nvPr/>
        </p:nvSpPr>
        <p:spPr>
          <a:xfrm>
            <a:off x="3745551" y="2501097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84" name="Полилиния: фигура 1283">
            <a:extLst>
              <a:ext uri="{FF2B5EF4-FFF2-40B4-BE49-F238E27FC236}">
                <a16:creationId xmlns:a16="http://schemas.microsoft.com/office/drawing/2014/main" id="{A428C600-A492-BA1D-85CC-408870878B19}"/>
              </a:ext>
            </a:extLst>
          </p:cNvPr>
          <p:cNvSpPr>
            <a:spLocks/>
          </p:cNvSpPr>
          <p:nvPr/>
        </p:nvSpPr>
        <p:spPr>
          <a:xfrm>
            <a:off x="4659208" y="2501097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285" name="TextBox 1284">
            <a:extLst>
              <a:ext uri="{FF2B5EF4-FFF2-40B4-BE49-F238E27FC236}">
                <a16:creationId xmlns:a16="http://schemas.microsoft.com/office/drawing/2014/main" id="{3D583341-16D2-BC26-55F8-75E238AF56BB}"/>
              </a:ext>
            </a:extLst>
          </p:cNvPr>
          <p:cNvSpPr txBox="1"/>
          <p:nvPr/>
        </p:nvSpPr>
        <p:spPr>
          <a:xfrm>
            <a:off x="4688721" y="2440801"/>
            <a:ext cx="968535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 err="1">
                <a:sym typeface="Kaspersky Sans Display"/>
              </a:rPr>
              <a:t>Киберграмотность</a:t>
            </a:r>
            <a:endParaRPr lang="ru-RU" dirty="0">
              <a:sym typeface="Kaspersky Sans Display"/>
            </a:endParaRPr>
          </a:p>
        </p:txBody>
      </p:sp>
      <p:sp>
        <p:nvSpPr>
          <p:cNvPr id="1327" name="Полилиния: фигура 1326">
            <a:extLst>
              <a:ext uri="{FF2B5EF4-FFF2-40B4-BE49-F238E27FC236}">
                <a16:creationId xmlns:a16="http://schemas.microsoft.com/office/drawing/2014/main" id="{6F2800C8-6E2E-9378-E3C5-CC8414D6B76A}"/>
              </a:ext>
            </a:extLst>
          </p:cNvPr>
          <p:cNvSpPr>
            <a:spLocks/>
          </p:cNvSpPr>
          <p:nvPr/>
        </p:nvSpPr>
        <p:spPr>
          <a:xfrm>
            <a:off x="5678981" y="2506414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1" name="Полилиния: фигура 1360">
            <a:extLst>
              <a:ext uri="{FF2B5EF4-FFF2-40B4-BE49-F238E27FC236}">
                <a16:creationId xmlns:a16="http://schemas.microsoft.com/office/drawing/2014/main" id="{4F5ACC94-B44B-771B-A1BD-00AB04D2408D}"/>
              </a:ext>
            </a:extLst>
          </p:cNvPr>
          <p:cNvSpPr>
            <a:spLocks/>
          </p:cNvSpPr>
          <p:nvPr/>
        </p:nvSpPr>
        <p:spPr>
          <a:xfrm>
            <a:off x="2044289" y="2501097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2" name="Полилиния: фигура 1361">
            <a:extLst>
              <a:ext uri="{FF2B5EF4-FFF2-40B4-BE49-F238E27FC236}">
                <a16:creationId xmlns:a16="http://schemas.microsoft.com/office/drawing/2014/main" id="{687E691D-CE0E-BF91-675F-B2565EA160BC}"/>
              </a:ext>
            </a:extLst>
          </p:cNvPr>
          <p:cNvSpPr/>
          <p:nvPr/>
        </p:nvSpPr>
        <p:spPr>
          <a:xfrm>
            <a:off x="204946" y="3437866"/>
            <a:ext cx="702461" cy="1520261"/>
          </a:xfrm>
          <a:custGeom>
            <a:avLst/>
            <a:gdLst>
              <a:gd name="connsiteX0" fmla="*/ 1381992 w 1381991"/>
              <a:gd name="connsiteY0" fmla="*/ 2918160 h 2990892"/>
              <a:gd name="connsiteX1" fmla="*/ 1309259 w 1381991"/>
              <a:gd name="connsiteY1" fmla="*/ 2990893 h 2990892"/>
              <a:gd name="connsiteX2" fmla="*/ 690991 w 1381991"/>
              <a:gd name="connsiteY2" fmla="*/ 2990893 h 2990892"/>
              <a:gd name="connsiteX3" fmla="*/ 72737 w 1381991"/>
              <a:gd name="connsiteY3" fmla="*/ 2990893 h 2990892"/>
              <a:gd name="connsiteX4" fmla="*/ 0 w 1381991"/>
              <a:gd name="connsiteY4" fmla="*/ 2918160 h 2990892"/>
              <a:gd name="connsiteX5" fmla="*/ 0 w 1381991"/>
              <a:gd name="connsiteY5" fmla="*/ 398550 h 2990892"/>
              <a:gd name="connsiteX6" fmla="*/ 38826 w 1381991"/>
              <a:gd name="connsiteY6" fmla="*/ 334199 h 2990892"/>
              <a:gd name="connsiteX7" fmla="*/ 657082 w 1381991"/>
              <a:gd name="connsiteY7" fmla="*/ 8386 h 2990892"/>
              <a:gd name="connsiteX8" fmla="*/ 724910 w 1381991"/>
              <a:gd name="connsiteY8" fmla="*/ 8386 h 2990892"/>
              <a:gd name="connsiteX9" fmla="*/ 1343168 w 1381991"/>
              <a:gd name="connsiteY9" fmla="*/ 334199 h 2990892"/>
              <a:gd name="connsiteX10" fmla="*/ 1381992 w 1381991"/>
              <a:gd name="connsiteY10" fmla="*/ 398550 h 2990892"/>
              <a:gd name="connsiteX11" fmla="*/ 1381992 w 1381991"/>
              <a:gd name="connsiteY11" fmla="*/ 2918160 h 299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1991" h="2990892">
                <a:moveTo>
                  <a:pt x="1381992" y="2918160"/>
                </a:moveTo>
                <a:cubicBezTo>
                  <a:pt x="1381992" y="2958327"/>
                  <a:pt x="1349426" y="2990893"/>
                  <a:pt x="1309259" y="2990893"/>
                </a:cubicBezTo>
                <a:lnTo>
                  <a:pt x="690991" y="2990893"/>
                </a:lnTo>
                <a:lnTo>
                  <a:pt x="72737" y="2990893"/>
                </a:lnTo>
                <a:cubicBezTo>
                  <a:pt x="32565" y="2990893"/>
                  <a:pt x="0" y="2958327"/>
                  <a:pt x="0" y="2918160"/>
                </a:cubicBezTo>
                <a:lnTo>
                  <a:pt x="0" y="398550"/>
                </a:lnTo>
                <a:cubicBezTo>
                  <a:pt x="0" y="371556"/>
                  <a:pt x="14947" y="346791"/>
                  <a:pt x="38826" y="334199"/>
                </a:cubicBezTo>
                <a:lnTo>
                  <a:pt x="657082" y="8386"/>
                </a:lnTo>
                <a:cubicBezTo>
                  <a:pt x="678304" y="-2795"/>
                  <a:pt x="703678" y="-2795"/>
                  <a:pt x="724910" y="8386"/>
                </a:cubicBezTo>
                <a:lnTo>
                  <a:pt x="1343168" y="334199"/>
                </a:lnTo>
                <a:cubicBezTo>
                  <a:pt x="1367047" y="346791"/>
                  <a:pt x="1381992" y="371556"/>
                  <a:pt x="1381992" y="398550"/>
                </a:cubicBezTo>
                <a:lnTo>
                  <a:pt x="1381992" y="2918160"/>
                </a:lnTo>
                <a:close/>
              </a:path>
            </a:pathLst>
          </a:custGeom>
          <a:solidFill>
            <a:srgbClr val="14665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3" name="TextBox 1362">
            <a:extLst>
              <a:ext uri="{FF2B5EF4-FFF2-40B4-BE49-F238E27FC236}">
                <a16:creationId xmlns:a16="http://schemas.microsoft.com/office/drawing/2014/main" id="{791AA501-D45F-93B7-AAD2-C1C84AE2A043}"/>
              </a:ext>
            </a:extLst>
          </p:cNvPr>
          <p:cNvSpPr txBox="1"/>
          <p:nvPr/>
        </p:nvSpPr>
        <p:spPr>
          <a:xfrm>
            <a:off x="375793" y="3829403"/>
            <a:ext cx="360996" cy="578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513" b="1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1</a:t>
            </a:r>
          </a:p>
        </p:txBody>
      </p:sp>
      <p:sp>
        <p:nvSpPr>
          <p:cNvPr id="1364" name="TextBox 1363">
            <a:extLst>
              <a:ext uri="{FF2B5EF4-FFF2-40B4-BE49-F238E27FC236}">
                <a16:creationId xmlns:a16="http://schemas.microsoft.com/office/drawing/2014/main" id="{19FEABD2-A3BF-2DDB-4825-55931A4A25D8}"/>
              </a:ext>
            </a:extLst>
          </p:cNvPr>
          <p:cNvSpPr txBox="1"/>
          <p:nvPr/>
        </p:nvSpPr>
        <p:spPr>
          <a:xfrm>
            <a:off x="299133" y="4388956"/>
            <a:ext cx="184665" cy="126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80" b="1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ОБЫЧНЫЕ</a:t>
            </a:r>
            <a:r>
              <a:rPr lang="ru-RU" sz="580" b="1">
                <a:ln/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  <a:rtl val="0"/>
              </a:rPr>
              <a:t> </a:t>
            </a:r>
          </a:p>
        </p:txBody>
      </p:sp>
      <p:sp>
        <p:nvSpPr>
          <p:cNvPr id="1365" name="TextBox 1364">
            <a:extLst>
              <a:ext uri="{FF2B5EF4-FFF2-40B4-BE49-F238E27FC236}">
                <a16:creationId xmlns:a16="http://schemas.microsoft.com/office/drawing/2014/main" id="{AE302F6F-F846-7F09-0BD5-2BA1514A960D}"/>
              </a:ext>
            </a:extLst>
          </p:cNvPr>
          <p:cNvSpPr txBox="1"/>
          <p:nvPr/>
        </p:nvSpPr>
        <p:spPr>
          <a:xfrm>
            <a:off x="230314" y="4490846"/>
            <a:ext cx="70470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FFFFFF"/>
                </a:solidFill>
                <a:latin typeface="Kaspersky Sans Display"/>
                <a:sym typeface="Kaspersky Sans Display"/>
                <a:rtl val="0"/>
              </a:rPr>
              <a:t>МАССОВЫЕ УГРОЗЫ</a:t>
            </a:r>
          </a:p>
        </p:txBody>
      </p:sp>
      <p:sp>
        <p:nvSpPr>
          <p:cNvPr id="1367" name="Полилиния: фигура 1366">
            <a:extLst>
              <a:ext uri="{FF2B5EF4-FFF2-40B4-BE49-F238E27FC236}">
                <a16:creationId xmlns:a16="http://schemas.microsoft.com/office/drawing/2014/main" id="{36194C10-92C6-106F-BA49-208C0D071C6B}"/>
              </a:ext>
            </a:extLst>
          </p:cNvPr>
          <p:cNvSpPr>
            <a:spLocks/>
          </p:cNvSpPr>
          <p:nvPr/>
        </p:nvSpPr>
        <p:spPr>
          <a:xfrm>
            <a:off x="898164" y="3691850"/>
            <a:ext cx="6950688" cy="1201579"/>
          </a:xfrm>
          <a:custGeom>
            <a:avLst/>
            <a:gdLst>
              <a:gd name="connsiteX0" fmla="*/ 13619919 w 13674471"/>
              <a:gd name="connsiteY0" fmla="*/ 0 h 2363933"/>
              <a:gd name="connsiteX1" fmla="*/ 13674471 w 13674471"/>
              <a:gd name="connsiteY1" fmla="*/ 0 h 2363933"/>
              <a:gd name="connsiteX2" fmla="*/ 13674471 w 13674471"/>
              <a:gd name="connsiteY2" fmla="*/ 2363934 h 2363933"/>
              <a:gd name="connsiteX3" fmla="*/ 13619919 w 13674471"/>
              <a:gd name="connsiteY3" fmla="*/ 2363934 h 2363933"/>
              <a:gd name="connsiteX4" fmla="*/ 54552 w 13674471"/>
              <a:gd name="connsiteY4" fmla="*/ 2363934 h 2363933"/>
              <a:gd name="connsiteX5" fmla="*/ 0 w 13674471"/>
              <a:gd name="connsiteY5" fmla="*/ 2363934 h 2363933"/>
              <a:gd name="connsiteX6" fmla="*/ 0 w 13674471"/>
              <a:gd name="connsiteY6" fmla="*/ 0 h 2363933"/>
              <a:gd name="connsiteX7" fmla="*/ 54552 w 13674471"/>
              <a:gd name="connsiteY7" fmla="*/ 0 h 236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74471" h="2363933">
                <a:moveTo>
                  <a:pt x="13619919" y="0"/>
                </a:moveTo>
                <a:cubicBezTo>
                  <a:pt x="13650047" y="0"/>
                  <a:pt x="13674471" y="0"/>
                  <a:pt x="13674471" y="0"/>
                </a:cubicBezTo>
                <a:lnTo>
                  <a:pt x="13674471" y="2363934"/>
                </a:lnTo>
                <a:cubicBezTo>
                  <a:pt x="13674471" y="2363934"/>
                  <a:pt x="13650047" y="2363934"/>
                  <a:pt x="13619919" y="2363934"/>
                </a:cubicBezTo>
                <a:lnTo>
                  <a:pt x="54552" y="2363934"/>
                </a:lnTo>
                <a:cubicBezTo>
                  <a:pt x="24424" y="2363934"/>
                  <a:pt x="0" y="2363934"/>
                  <a:pt x="0" y="2363934"/>
                </a:cubicBezTo>
                <a:lnTo>
                  <a:pt x="0" y="0"/>
                </a:lnTo>
                <a:cubicBezTo>
                  <a:pt x="0" y="0"/>
                  <a:pt x="24424" y="0"/>
                  <a:pt x="54552" y="0"/>
                </a:cubicBezTo>
                <a:close/>
              </a:path>
            </a:pathLst>
          </a:custGeom>
          <a:solidFill>
            <a:schemeClr val="bg1"/>
          </a:solidFill>
          <a:ln w="19050" cap="flat">
            <a:solidFill>
              <a:srgbClr val="146658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368" name="TextBox 1367">
            <a:extLst>
              <a:ext uri="{FF2B5EF4-FFF2-40B4-BE49-F238E27FC236}">
                <a16:creationId xmlns:a16="http://schemas.microsoft.com/office/drawing/2014/main" id="{B1DBD6ED-FC1F-B209-C16F-8595B5430A2E}"/>
              </a:ext>
            </a:extLst>
          </p:cNvPr>
          <p:cNvSpPr txBox="1"/>
          <p:nvPr/>
        </p:nvSpPr>
        <p:spPr>
          <a:xfrm>
            <a:off x="983885" y="3801600"/>
            <a:ext cx="985864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Kaspersky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Security</a:t>
            </a:r>
            <a:r>
              <a:rPr lang="en-US" sz="900" b="1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900" b="1" dirty="0" err="1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Foundations</a:t>
            </a:r>
            <a:endParaRPr lang="ru-RU" sz="900" b="1" dirty="0">
              <a:ln/>
              <a:solidFill>
                <a:srgbClr val="1D1D1B"/>
              </a:solidFill>
              <a:latin typeface="Kaspersky Sans Display"/>
              <a:sym typeface="Kaspersky Sans Display"/>
              <a:rtl val="0"/>
            </a:endParaRPr>
          </a:p>
        </p:txBody>
      </p:sp>
      <p:sp>
        <p:nvSpPr>
          <p:cNvPr id="1376" name="TextBox 1375">
            <a:extLst>
              <a:ext uri="{FF2B5EF4-FFF2-40B4-BE49-F238E27FC236}">
                <a16:creationId xmlns:a16="http://schemas.microsoft.com/office/drawing/2014/main" id="{8E2728E9-FE36-7B40-0E4F-97FB99484459}"/>
              </a:ext>
            </a:extLst>
          </p:cNvPr>
          <p:cNvSpPr txBox="1"/>
          <p:nvPr/>
        </p:nvSpPr>
        <p:spPr>
          <a:xfrm>
            <a:off x="1316355" y="4690296"/>
            <a:ext cx="311304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800" dirty="0">
                <a:ln/>
                <a:solidFill>
                  <a:srgbClr val="1D1D1B"/>
                </a:solidFill>
                <a:latin typeface="Kaspersky Sans Display"/>
                <a:sym typeface="Kaspersky Sans Display"/>
                <a:rtl val="0"/>
              </a:rPr>
              <a:t>ИТ</a:t>
            </a:r>
          </a:p>
        </p:txBody>
      </p:sp>
      <p:sp>
        <p:nvSpPr>
          <p:cNvPr id="1508" name="Полилиния: фигура 1507">
            <a:extLst>
              <a:ext uri="{FF2B5EF4-FFF2-40B4-BE49-F238E27FC236}">
                <a16:creationId xmlns:a16="http://schemas.microsoft.com/office/drawing/2014/main" id="{CF0A66E4-2B62-8DF9-CB4B-D84CDF1B82EA}"/>
              </a:ext>
            </a:extLst>
          </p:cNvPr>
          <p:cNvSpPr>
            <a:spLocks/>
          </p:cNvSpPr>
          <p:nvPr/>
        </p:nvSpPr>
        <p:spPr>
          <a:xfrm>
            <a:off x="4358445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589" name="Полилиния: фигура 1588">
            <a:extLst>
              <a:ext uri="{FF2B5EF4-FFF2-40B4-BE49-F238E27FC236}">
                <a16:creationId xmlns:a16="http://schemas.microsoft.com/office/drawing/2014/main" id="{852A05EF-FE5E-4D83-6B11-EB1B885BC2BB}"/>
              </a:ext>
            </a:extLst>
          </p:cNvPr>
          <p:cNvSpPr>
            <a:spLocks/>
          </p:cNvSpPr>
          <p:nvPr/>
        </p:nvSpPr>
        <p:spPr>
          <a:xfrm>
            <a:off x="5852390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34" name="Полилиния: фигура 1633">
            <a:extLst>
              <a:ext uri="{FF2B5EF4-FFF2-40B4-BE49-F238E27FC236}">
                <a16:creationId xmlns:a16="http://schemas.microsoft.com/office/drawing/2014/main" id="{CFEB1B90-AFB2-7A62-0215-D35A24795DEB}"/>
              </a:ext>
            </a:extLst>
          </p:cNvPr>
          <p:cNvSpPr>
            <a:spLocks/>
          </p:cNvSpPr>
          <p:nvPr/>
        </p:nvSpPr>
        <p:spPr>
          <a:xfrm>
            <a:off x="6850616" y="385980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79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79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5" name="Полилиния: фигура 1644">
            <a:extLst>
              <a:ext uri="{FF2B5EF4-FFF2-40B4-BE49-F238E27FC236}">
                <a16:creationId xmlns:a16="http://schemas.microsoft.com/office/drawing/2014/main" id="{A44E6978-CF68-B11E-7952-4F7A67D4D451}"/>
              </a:ext>
            </a:extLst>
          </p:cNvPr>
          <p:cNvSpPr>
            <a:spLocks/>
          </p:cNvSpPr>
          <p:nvPr/>
        </p:nvSpPr>
        <p:spPr>
          <a:xfrm>
            <a:off x="2044289" y="3859801"/>
            <a:ext cx="4842" cy="865664"/>
          </a:xfrm>
          <a:custGeom>
            <a:avLst/>
            <a:gdLst>
              <a:gd name="connsiteX0" fmla="*/ 0 w 9525"/>
              <a:gd name="connsiteY0" fmla="*/ 0 h 1703069"/>
              <a:gd name="connsiteX1" fmla="*/ 0 w 9525"/>
              <a:gd name="connsiteY1" fmla="*/ 1703070 h 1703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69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6" name="Полилиния: фигура 1645">
            <a:extLst>
              <a:ext uri="{FF2B5EF4-FFF2-40B4-BE49-F238E27FC236}">
                <a16:creationId xmlns:a16="http://schemas.microsoft.com/office/drawing/2014/main" id="{A8DB1EAB-2C8A-DC3D-9D4E-865EC2CF144B}"/>
              </a:ext>
            </a:extLst>
          </p:cNvPr>
          <p:cNvSpPr/>
          <p:nvPr/>
        </p:nvSpPr>
        <p:spPr>
          <a:xfrm>
            <a:off x="7867325" y="1484049"/>
            <a:ext cx="646985" cy="2885893"/>
          </a:xfrm>
          <a:custGeom>
            <a:avLst/>
            <a:gdLst>
              <a:gd name="connsiteX0" fmla="*/ 5358 w 1272850"/>
              <a:gd name="connsiteY0" fmla="*/ 121048 h 5677578"/>
              <a:gd name="connsiteX1" fmla="*/ 5358 w 1272850"/>
              <a:gd name="connsiteY1" fmla="*/ 146766 h 5677578"/>
              <a:gd name="connsiteX2" fmla="*/ 121087 w 1272850"/>
              <a:gd name="connsiteY2" fmla="*/ 262485 h 5677578"/>
              <a:gd name="connsiteX3" fmla="*/ 146805 w 1272850"/>
              <a:gd name="connsiteY3" fmla="*/ 262485 h 5677578"/>
              <a:gd name="connsiteX4" fmla="*/ 146805 w 1272850"/>
              <a:gd name="connsiteY4" fmla="*/ 236768 h 5677578"/>
              <a:gd name="connsiteX5" fmla="*/ 43935 w 1272850"/>
              <a:gd name="connsiteY5" fmla="*/ 133907 h 5677578"/>
              <a:gd name="connsiteX6" fmla="*/ 146805 w 1272850"/>
              <a:gd name="connsiteY6" fmla="*/ 31047 h 5677578"/>
              <a:gd name="connsiteX7" fmla="*/ 146805 w 1272850"/>
              <a:gd name="connsiteY7" fmla="*/ 5329 h 5677578"/>
              <a:gd name="connsiteX8" fmla="*/ 121087 w 1272850"/>
              <a:gd name="connsiteY8" fmla="*/ 5329 h 5677578"/>
              <a:gd name="connsiteX9" fmla="*/ 5358 w 1272850"/>
              <a:gd name="connsiteY9" fmla="*/ 121048 h 5677578"/>
              <a:gd name="connsiteX10" fmla="*/ 5358 w 1272850"/>
              <a:gd name="connsiteY10" fmla="*/ 5530820 h 5677578"/>
              <a:gd name="connsiteX11" fmla="*/ 5358 w 1272850"/>
              <a:gd name="connsiteY11" fmla="*/ 5556528 h 5677578"/>
              <a:gd name="connsiteX12" fmla="*/ 121087 w 1272850"/>
              <a:gd name="connsiteY12" fmla="*/ 5672257 h 5677578"/>
              <a:gd name="connsiteX13" fmla="*/ 146805 w 1272850"/>
              <a:gd name="connsiteY13" fmla="*/ 5672257 h 5677578"/>
              <a:gd name="connsiteX14" fmla="*/ 146805 w 1272850"/>
              <a:gd name="connsiteY14" fmla="*/ 5646540 h 5677578"/>
              <a:gd name="connsiteX15" fmla="*/ 43935 w 1272850"/>
              <a:gd name="connsiteY15" fmla="*/ 5543679 h 5677578"/>
              <a:gd name="connsiteX16" fmla="*/ 146805 w 1272850"/>
              <a:gd name="connsiteY16" fmla="*/ 5440809 h 5677578"/>
              <a:gd name="connsiteX17" fmla="*/ 146805 w 1272850"/>
              <a:gd name="connsiteY17" fmla="*/ 5415091 h 5677578"/>
              <a:gd name="connsiteX18" fmla="*/ 121087 w 1272850"/>
              <a:gd name="connsiteY18" fmla="*/ 5415091 h 5677578"/>
              <a:gd name="connsiteX19" fmla="*/ 5358 w 1272850"/>
              <a:gd name="connsiteY19" fmla="*/ 5530820 h 5677578"/>
              <a:gd name="connsiteX20" fmla="*/ 18217 w 1272850"/>
              <a:gd name="connsiteY20" fmla="*/ 152090 h 5677578"/>
              <a:gd name="connsiteX21" fmla="*/ 1036439 w 1272850"/>
              <a:gd name="connsiteY21" fmla="*/ 152090 h 5677578"/>
              <a:gd name="connsiteX22" fmla="*/ 1036439 w 1272850"/>
              <a:gd name="connsiteY22" fmla="*/ 115724 h 5677578"/>
              <a:gd name="connsiteX23" fmla="*/ 18217 w 1272850"/>
              <a:gd name="connsiteY23" fmla="*/ 115724 h 5677578"/>
              <a:gd name="connsiteX24" fmla="*/ 18217 w 1272850"/>
              <a:gd name="connsiteY24" fmla="*/ 152090 h 5677578"/>
              <a:gd name="connsiteX25" fmla="*/ 1236464 w 1272850"/>
              <a:gd name="connsiteY25" fmla="*/ 352115 h 5677578"/>
              <a:gd name="connsiteX26" fmla="*/ 1236464 w 1272850"/>
              <a:gd name="connsiteY26" fmla="*/ 5325461 h 5677578"/>
              <a:gd name="connsiteX27" fmla="*/ 1272850 w 1272850"/>
              <a:gd name="connsiteY27" fmla="*/ 5325461 h 5677578"/>
              <a:gd name="connsiteX28" fmla="*/ 1272850 w 1272850"/>
              <a:gd name="connsiteY28" fmla="*/ 352115 h 5677578"/>
              <a:gd name="connsiteX29" fmla="*/ 1236464 w 1272850"/>
              <a:gd name="connsiteY29" fmla="*/ 352115 h 5677578"/>
              <a:gd name="connsiteX30" fmla="*/ 1036439 w 1272850"/>
              <a:gd name="connsiteY30" fmla="*/ 5525486 h 5677578"/>
              <a:gd name="connsiteX31" fmla="*/ 18217 w 1272850"/>
              <a:gd name="connsiteY31" fmla="*/ 5525486 h 5677578"/>
              <a:gd name="connsiteX32" fmla="*/ 18217 w 1272850"/>
              <a:gd name="connsiteY32" fmla="*/ 5561862 h 5677578"/>
              <a:gd name="connsiteX33" fmla="*/ 1036439 w 1272850"/>
              <a:gd name="connsiteY33" fmla="*/ 5561862 h 5677578"/>
              <a:gd name="connsiteX34" fmla="*/ 1036439 w 1272850"/>
              <a:gd name="connsiteY34" fmla="*/ 5525486 h 5677578"/>
              <a:gd name="connsiteX35" fmla="*/ 1236464 w 1272850"/>
              <a:gd name="connsiteY35" fmla="*/ 5325461 h 5677578"/>
              <a:gd name="connsiteX36" fmla="*/ 1036439 w 1272850"/>
              <a:gd name="connsiteY36" fmla="*/ 5525486 h 5677578"/>
              <a:gd name="connsiteX37" fmla="*/ 1036439 w 1272850"/>
              <a:gd name="connsiteY37" fmla="*/ 5561862 h 5677578"/>
              <a:gd name="connsiteX38" fmla="*/ 1272850 w 1272850"/>
              <a:gd name="connsiteY38" fmla="*/ 5325461 h 5677578"/>
              <a:gd name="connsiteX39" fmla="*/ 1236464 w 1272850"/>
              <a:gd name="connsiteY39" fmla="*/ 5325461 h 5677578"/>
              <a:gd name="connsiteX40" fmla="*/ 1036439 w 1272850"/>
              <a:gd name="connsiteY40" fmla="*/ 152090 h 5677578"/>
              <a:gd name="connsiteX41" fmla="*/ 1236464 w 1272850"/>
              <a:gd name="connsiteY41" fmla="*/ 352115 h 5677578"/>
              <a:gd name="connsiteX42" fmla="*/ 1272850 w 1272850"/>
              <a:gd name="connsiteY42" fmla="*/ 352115 h 5677578"/>
              <a:gd name="connsiteX43" fmla="*/ 1036439 w 1272850"/>
              <a:gd name="connsiteY43" fmla="*/ 115724 h 5677578"/>
              <a:gd name="connsiteX44" fmla="*/ 1036439 w 1272850"/>
              <a:gd name="connsiteY44" fmla="*/ 152090 h 567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272850" h="5677578">
                <a:moveTo>
                  <a:pt x="5358" y="121048"/>
                </a:moveTo>
                <a:cubicBezTo>
                  <a:pt x="-1786" y="128154"/>
                  <a:pt x="-1786" y="139660"/>
                  <a:pt x="5358" y="146766"/>
                </a:cubicBezTo>
                <a:lnTo>
                  <a:pt x="121087" y="262485"/>
                </a:lnTo>
                <a:cubicBezTo>
                  <a:pt x="128135" y="269591"/>
                  <a:pt x="139661" y="269591"/>
                  <a:pt x="146805" y="262485"/>
                </a:cubicBezTo>
                <a:cubicBezTo>
                  <a:pt x="153853" y="255389"/>
                  <a:pt x="153853" y="243873"/>
                  <a:pt x="146805" y="236768"/>
                </a:cubicBezTo>
                <a:lnTo>
                  <a:pt x="43935" y="133907"/>
                </a:lnTo>
                <a:lnTo>
                  <a:pt x="146805" y="31047"/>
                </a:lnTo>
                <a:cubicBezTo>
                  <a:pt x="153853" y="23941"/>
                  <a:pt x="153853" y="12425"/>
                  <a:pt x="146805" y="5329"/>
                </a:cubicBezTo>
                <a:cubicBezTo>
                  <a:pt x="139661" y="-1776"/>
                  <a:pt x="128135" y="-1776"/>
                  <a:pt x="121087" y="5329"/>
                </a:cubicBezTo>
                <a:lnTo>
                  <a:pt x="5358" y="121048"/>
                </a:lnTo>
                <a:close/>
                <a:moveTo>
                  <a:pt x="5358" y="5530820"/>
                </a:moveTo>
                <a:cubicBezTo>
                  <a:pt x="-1786" y="5537916"/>
                  <a:pt x="-1786" y="5549432"/>
                  <a:pt x="5358" y="5556528"/>
                </a:cubicBezTo>
                <a:lnTo>
                  <a:pt x="121087" y="5672257"/>
                </a:lnTo>
                <a:cubicBezTo>
                  <a:pt x="128135" y="5679353"/>
                  <a:pt x="139661" y="5679353"/>
                  <a:pt x="146805" y="5672257"/>
                </a:cubicBezTo>
                <a:cubicBezTo>
                  <a:pt x="153853" y="5665151"/>
                  <a:pt x="153853" y="5653645"/>
                  <a:pt x="146805" y="5646540"/>
                </a:cubicBezTo>
                <a:lnTo>
                  <a:pt x="43935" y="5543679"/>
                </a:lnTo>
                <a:lnTo>
                  <a:pt x="146805" y="5440809"/>
                </a:lnTo>
                <a:cubicBezTo>
                  <a:pt x="153853" y="5433712"/>
                  <a:pt x="153853" y="5422197"/>
                  <a:pt x="146805" y="5415091"/>
                </a:cubicBezTo>
                <a:cubicBezTo>
                  <a:pt x="139661" y="5407995"/>
                  <a:pt x="128135" y="5407995"/>
                  <a:pt x="121087" y="5415091"/>
                </a:cubicBezTo>
                <a:lnTo>
                  <a:pt x="5358" y="5530820"/>
                </a:lnTo>
                <a:close/>
                <a:moveTo>
                  <a:pt x="18217" y="152090"/>
                </a:moveTo>
                <a:lnTo>
                  <a:pt x="1036439" y="152090"/>
                </a:lnTo>
                <a:lnTo>
                  <a:pt x="1036439" y="115724"/>
                </a:lnTo>
                <a:lnTo>
                  <a:pt x="18217" y="115724"/>
                </a:lnTo>
                <a:lnTo>
                  <a:pt x="18217" y="152090"/>
                </a:lnTo>
                <a:close/>
                <a:moveTo>
                  <a:pt x="1236464" y="352115"/>
                </a:moveTo>
                <a:lnTo>
                  <a:pt x="1236464" y="5325461"/>
                </a:lnTo>
                <a:lnTo>
                  <a:pt x="1272850" y="5325461"/>
                </a:lnTo>
                <a:lnTo>
                  <a:pt x="1272850" y="352115"/>
                </a:lnTo>
                <a:lnTo>
                  <a:pt x="1236464" y="352115"/>
                </a:lnTo>
                <a:close/>
                <a:moveTo>
                  <a:pt x="1036439" y="5525486"/>
                </a:moveTo>
                <a:lnTo>
                  <a:pt x="18217" y="5525486"/>
                </a:lnTo>
                <a:lnTo>
                  <a:pt x="18217" y="5561862"/>
                </a:lnTo>
                <a:lnTo>
                  <a:pt x="1036439" y="5561862"/>
                </a:lnTo>
                <a:lnTo>
                  <a:pt x="1036439" y="5525486"/>
                </a:lnTo>
                <a:close/>
                <a:moveTo>
                  <a:pt x="1236464" y="5325461"/>
                </a:moveTo>
                <a:cubicBezTo>
                  <a:pt x="1236464" y="5435932"/>
                  <a:pt x="1146930" y="5525486"/>
                  <a:pt x="1036439" y="5525486"/>
                </a:cubicBezTo>
                <a:lnTo>
                  <a:pt x="1036439" y="5561862"/>
                </a:lnTo>
                <a:cubicBezTo>
                  <a:pt x="1167028" y="5561862"/>
                  <a:pt x="1272850" y="5456020"/>
                  <a:pt x="1272850" y="5325461"/>
                </a:cubicBezTo>
                <a:lnTo>
                  <a:pt x="1236464" y="5325461"/>
                </a:lnTo>
                <a:close/>
                <a:moveTo>
                  <a:pt x="1036439" y="152090"/>
                </a:moveTo>
                <a:cubicBezTo>
                  <a:pt x="1146930" y="152090"/>
                  <a:pt x="1236464" y="241644"/>
                  <a:pt x="1236464" y="352115"/>
                </a:cubicBezTo>
                <a:lnTo>
                  <a:pt x="1272850" y="352115"/>
                </a:lnTo>
                <a:cubicBezTo>
                  <a:pt x="1272850" y="221556"/>
                  <a:pt x="1167028" y="115724"/>
                  <a:pt x="1036439" y="115724"/>
                </a:cubicBezTo>
                <a:lnTo>
                  <a:pt x="1036439" y="152090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 dirty="0"/>
          </a:p>
        </p:txBody>
      </p:sp>
      <p:sp>
        <p:nvSpPr>
          <p:cNvPr id="1647" name="Полилиния: фигура 1646">
            <a:extLst>
              <a:ext uri="{FF2B5EF4-FFF2-40B4-BE49-F238E27FC236}">
                <a16:creationId xmlns:a16="http://schemas.microsoft.com/office/drawing/2014/main" id="{97E68F1E-1DBC-98B2-DA1C-C7E909CDB37B}"/>
              </a:ext>
            </a:extLst>
          </p:cNvPr>
          <p:cNvSpPr/>
          <p:nvPr/>
        </p:nvSpPr>
        <p:spPr>
          <a:xfrm>
            <a:off x="7867325" y="2856621"/>
            <a:ext cx="268039" cy="136129"/>
          </a:xfrm>
          <a:custGeom>
            <a:avLst/>
            <a:gdLst>
              <a:gd name="connsiteX0" fmla="*/ 5358 w 527328"/>
              <a:gd name="connsiteY0" fmla="*/ 121049 h 267814"/>
              <a:gd name="connsiteX1" fmla="*/ 5358 w 527328"/>
              <a:gd name="connsiteY1" fmla="*/ 146766 h 267814"/>
              <a:gd name="connsiteX2" fmla="*/ 120991 w 527328"/>
              <a:gd name="connsiteY2" fmla="*/ 262485 h 267814"/>
              <a:gd name="connsiteX3" fmla="*/ 146710 w 527328"/>
              <a:gd name="connsiteY3" fmla="*/ 262485 h 267814"/>
              <a:gd name="connsiteX4" fmla="*/ 146710 w 527328"/>
              <a:gd name="connsiteY4" fmla="*/ 236768 h 267814"/>
              <a:gd name="connsiteX5" fmla="*/ 43935 w 527328"/>
              <a:gd name="connsiteY5" fmla="*/ 133907 h 267814"/>
              <a:gd name="connsiteX6" fmla="*/ 146710 w 527328"/>
              <a:gd name="connsiteY6" fmla="*/ 31047 h 267814"/>
              <a:gd name="connsiteX7" fmla="*/ 146710 w 527328"/>
              <a:gd name="connsiteY7" fmla="*/ 5329 h 267814"/>
              <a:gd name="connsiteX8" fmla="*/ 120991 w 527328"/>
              <a:gd name="connsiteY8" fmla="*/ 5329 h 267814"/>
              <a:gd name="connsiteX9" fmla="*/ 5358 w 527328"/>
              <a:gd name="connsiteY9" fmla="*/ 121049 h 267814"/>
              <a:gd name="connsiteX10" fmla="*/ 527328 w 527328"/>
              <a:gd name="connsiteY10" fmla="*/ 115724 h 267814"/>
              <a:gd name="connsiteX11" fmla="*/ 18217 w 527328"/>
              <a:gd name="connsiteY11" fmla="*/ 115724 h 267814"/>
              <a:gd name="connsiteX12" fmla="*/ 18217 w 527328"/>
              <a:gd name="connsiteY12" fmla="*/ 152090 h 267814"/>
              <a:gd name="connsiteX13" fmla="*/ 527328 w 527328"/>
              <a:gd name="connsiteY13" fmla="*/ 152090 h 267814"/>
              <a:gd name="connsiteX14" fmla="*/ 527328 w 527328"/>
              <a:gd name="connsiteY14" fmla="*/ 115724 h 2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328" h="267814">
                <a:moveTo>
                  <a:pt x="5358" y="121049"/>
                </a:moveTo>
                <a:cubicBezTo>
                  <a:pt x="-1786" y="128154"/>
                  <a:pt x="-1786" y="139660"/>
                  <a:pt x="5358" y="146766"/>
                </a:cubicBezTo>
                <a:lnTo>
                  <a:pt x="120991" y="262485"/>
                </a:lnTo>
                <a:cubicBezTo>
                  <a:pt x="128135" y="269591"/>
                  <a:pt x="139661" y="269591"/>
                  <a:pt x="146710" y="262485"/>
                </a:cubicBezTo>
                <a:cubicBezTo>
                  <a:pt x="153853" y="255389"/>
                  <a:pt x="153853" y="243873"/>
                  <a:pt x="146710" y="236768"/>
                </a:cubicBezTo>
                <a:lnTo>
                  <a:pt x="43935" y="133907"/>
                </a:lnTo>
                <a:lnTo>
                  <a:pt x="146710" y="31047"/>
                </a:lnTo>
                <a:cubicBezTo>
                  <a:pt x="153853" y="23941"/>
                  <a:pt x="153853" y="12425"/>
                  <a:pt x="146710" y="5329"/>
                </a:cubicBezTo>
                <a:cubicBezTo>
                  <a:pt x="139661" y="-1776"/>
                  <a:pt x="128135" y="-1776"/>
                  <a:pt x="120991" y="5329"/>
                </a:cubicBezTo>
                <a:lnTo>
                  <a:pt x="5358" y="121049"/>
                </a:lnTo>
                <a:close/>
                <a:moveTo>
                  <a:pt x="527328" y="115724"/>
                </a:moveTo>
                <a:lnTo>
                  <a:pt x="18217" y="115724"/>
                </a:lnTo>
                <a:lnTo>
                  <a:pt x="18217" y="152090"/>
                </a:lnTo>
                <a:lnTo>
                  <a:pt x="527328" y="152090"/>
                </a:lnTo>
                <a:lnTo>
                  <a:pt x="527328" y="115724"/>
                </a:lnTo>
                <a:close/>
              </a:path>
            </a:pathLst>
          </a:custGeom>
          <a:solidFill>
            <a:srgbClr val="00A88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648" name="Полилиния: фигура 1647">
            <a:extLst>
              <a:ext uri="{FF2B5EF4-FFF2-40B4-BE49-F238E27FC236}">
                <a16:creationId xmlns:a16="http://schemas.microsoft.com/office/drawing/2014/main" id="{FBD1C287-1FE8-6AA3-8A78-B645A41245B0}"/>
              </a:ext>
            </a:extLst>
          </p:cNvPr>
          <p:cNvSpPr/>
          <p:nvPr/>
        </p:nvSpPr>
        <p:spPr>
          <a:xfrm>
            <a:off x="7996280" y="2417649"/>
            <a:ext cx="1014078" cy="1014076"/>
          </a:xfrm>
          <a:custGeom>
            <a:avLst/>
            <a:gdLst>
              <a:gd name="connsiteX0" fmla="*/ 857250 w 1714500"/>
              <a:gd name="connsiteY0" fmla="*/ 1714500 h 1714500"/>
              <a:gd name="connsiteX1" fmla="*/ 1714500 w 1714500"/>
              <a:gd name="connsiteY1" fmla="*/ 857250 h 1714500"/>
              <a:gd name="connsiteX2" fmla="*/ 857250 w 1714500"/>
              <a:gd name="connsiteY2" fmla="*/ 0 h 1714500"/>
              <a:gd name="connsiteX3" fmla="*/ 0 w 1714500"/>
              <a:gd name="connsiteY3" fmla="*/ 857250 h 1714500"/>
              <a:gd name="connsiteX4" fmla="*/ 857250 w 17145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1714500">
                <a:moveTo>
                  <a:pt x="857250" y="1714500"/>
                </a:moveTo>
                <a:cubicBezTo>
                  <a:pt x="1330737" y="1714500"/>
                  <a:pt x="1714500" y="1330700"/>
                  <a:pt x="1714500" y="857250"/>
                </a:cubicBezTo>
                <a:cubicBezTo>
                  <a:pt x="1714500" y="383800"/>
                  <a:pt x="1330737" y="0"/>
                  <a:pt x="857250" y="0"/>
                </a:cubicBezTo>
                <a:cubicBezTo>
                  <a:pt x="383763" y="0"/>
                  <a:pt x="0" y="383800"/>
                  <a:pt x="0" y="857250"/>
                </a:cubicBezTo>
                <a:cubicBezTo>
                  <a:pt x="0" y="1330700"/>
                  <a:pt x="383763" y="1714500"/>
                  <a:pt x="857250" y="1714500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rgbClr val="00A88E"/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852" name="TextBox 851">
            <a:extLst>
              <a:ext uri="{FF2B5EF4-FFF2-40B4-BE49-F238E27FC236}">
                <a16:creationId xmlns:a16="http://schemas.microsoft.com/office/drawing/2014/main" id="{A0EB5BC8-1DC8-A61F-294A-B3487772C1A7}"/>
              </a:ext>
            </a:extLst>
          </p:cNvPr>
          <p:cNvSpPr txBox="1"/>
          <p:nvPr/>
        </p:nvSpPr>
        <p:spPr>
          <a:xfrm>
            <a:off x="2150848" y="1072801"/>
            <a:ext cx="69752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dirty="0">
                <a:ln/>
                <a:solidFill>
                  <a:srgbClr val="000000"/>
                </a:solidFill>
                <a:latin typeface="Kaspersky Sans Display"/>
                <a:sym typeface="Kaspersky Sans Display"/>
                <a:rtl val="0"/>
              </a:rPr>
              <a:t>Повышение</a:t>
            </a:r>
            <a:r>
              <a:rPr lang="ru-RU" sz="700" dirty="0">
                <a:ln/>
                <a:solidFill>
                  <a:srgbClr val="00A88E"/>
                </a:solidFill>
                <a:latin typeface="Kaspersky Sans Display"/>
                <a:sym typeface="Kaspersky Sans Display"/>
                <a:rtl val="0"/>
              </a:rPr>
              <a:t> </a:t>
            </a:r>
            <a:r>
              <a:rPr lang="ru-RU" sz="700" dirty="0">
                <a:ln/>
                <a:solidFill>
                  <a:srgbClr val="000000"/>
                </a:solidFill>
                <a:latin typeface="Kaspersky Sans Display"/>
                <a:sym typeface="Kaspersky Sans Display"/>
                <a:rtl val="0"/>
              </a:rPr>
              <a:t>экспертизы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6A6BA-EDD2-95DB-38E1-8AF49F0626DC}"/>
              </a:ext>
            </a:extLst>
          </p:cNvPr>
          <p:cNvSpPr txBox="1"/>
          <p:nvPr/>
        </p:nvSpPr>
        <p:spPr>
          <a:xfrm>
            <a:off x="2147160" y="1793501"/>
            <a:ext cx="70489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latin typeface="Kaspersky Sans Display" panose="020B0003020000020004" pitchFamily="34" charset="0"/>
              </a:rPr>
              <a:t>Cybersecurity Training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242D569-ACFB-AC66-D43F-52EF7831EE7F}"/>
              </a:ext>
            </a:extLst>
          </p:cNvPr>
          <p:cNvGrpSpPr>
            <a:grpSpLocks noChangeAspect="1"/>
          </p:cNvGrpSpPr>
          <p:nvPr/>
        </p:nvGrpSpPr>
        <p:grpSpPr>
          <a:xfrm>
            <a:off x="2353800" y="1395351"/>
            <a:ext cx="291619" cy="322039"/>
            <a:chOff x="3630455" y="2348872"/>
            <a:chExt cx="441325" cy="487363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4FF96D0D-DDB3-4214-A1EE-DFE5423510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DE028313-B7B2-DF31-50FC-E5A4B218CB89}"/>
                </a:ext>
              </a:extLst>
            </p:cNvPr>
            <p:cNvSpPr/>
            <p:nvPr/>
          </p:nvSpPr>
          <p:spPr>
            <a:xfrm>
              <a:off x="3719819" y="2445577"/>
              <a:ext cx="243000" cy="282194"/>
            </a:xfrm>
            <a:custGeom>
              <a:avLst/>
              <a:gdLst>
                <a:gd name="connsiteX0" fmla="*/ 241040 w 243000"/>
                <a:gd name="connsiteY0" fmla="*/ 115621 h 282193"/>
                <a:gd name="connsiteX1" fmla="*/ 217524 w 243000"/>
                <a:gd name="connsiteY1" fmla="*/ 183034 h 282193"/>
                <a:gd name="connsiteX2" fmla="*/ 217524 w 243000"/>
                <a:gd name="connsiteY2" fmla="*/ 280234 h 282193"/>
                <a:gd name="connsiteX3" fmla="*/ 201847 w 243000"/>
                <a:gd name="connsiteY3" fmla="*/ 280234 h 282193"/>
                <a:gd name="connsiteX4" fmla="*/ 201847 w 243000"/>
                <a:gd name="connsiteY4" fmla="*/ 256718 h 282193"/>
                <a:gd name="connsiteX5" fmla="*/ 201847 w 243000"/>
                <a:gd name="connsiteY5" fmla="*/ 183034 h 282193"/>
                <a:gd name="connsiteX6" fmla="*/ 201847 w 243000"/>
                <a:gd name="connsiteY6" fmla="*/ 178331 h 282193"/>
                <a:gd name="connsiteX7" fmla="*/ 204982 w 243000"/>
                <a:gd name="connsiteY7" fmla="*/ 174411 h 282193"/>
                <a:gd name="connsiteX8" fmla="*/ 225363 w 243000"/>
                <a:gd name="connsiteY8" fmla="*/ 116405 h 282193"/>
                <a:gd name="connsiteX9" fmla="*/ 131298 w 243000"/>
                <a:gd name="connsiteY9" fmla="*/ 22340 h 282193"/>
                <a:gd name="connsiteX10" fmla="*/ 37234 w 243000"/>
                <a:gd name="connsiteY10" fmla="*/ 116405 h 282193"/>
                <a:gd name="connsiteX11" fmla="*/ 38802 w 243000"/>
                <a:gd name="connsiteY11" fmla="*/ 133650 h 282193"/>
                <a:gd name="connsiteX12" fmla="*/ 39586 w 243000"/>
                <a:gd name="connsiteY12" fmla="*/ 136785 h 282193"/>
                <a:gd name="connsiteX13" fmla="*/ 38802 w 243000"/>
                <a:gd name="connsiteY13" fmla="*/ 139137 h 282193"/>
                <a:gd name="connsiteX14" fmla="*/ 24692 w 243000"/>
                <a:gd name="connsiteY14" fmla="*/ 191656 h 282193"/>
                <a:gd name="connsiteX15" fmla="*/ 34098 w 243000"/>
                <a:gd name="connsiteY15" fmla="*/ 194792 h 282193"/>
                <a:gd name="connsiteX16" fmla="*/ 45073 w 243000"/>
                <a:gd name="connsiteY16" fmla="*/ 198711 h 282193"/>
                <a:gd name="connsiteX17" fmla="*/ 45073 w 243000"/>
                <a:gd name="connsiteY17" fmla="*/ 209685 h 282193"/>
                <a:gd name="connsiteX18" fmla="*/ 45073 w 243000"/>
                <a:gd name="connsiteY18" fmla="*/ 241040 h 282193"/>
                <a:gd name="connsiteX19" fmla="*/ 107782 w 243000"/>
                <a:gd name="connsiteY19" fmla="*/ 241040 h 282193"/>
                <a:gd name="connsiteX20" fmla="*/ 123460 w 243000"/>
                <a:gd name="connsiteY20" fmla="*/ 241040 h 282193"/>
                <a:gd name="connsiteX21" fmla="*/ 123460 w 243000"/>
                <a:gd name="connsiteY21" fmla="*/ 256718 h 282193"/>
                <a:gd name="connsiteX22" fmla="*/ 123460 w 243000"/>
                <a:gd name="connsiteY22" fmla="*/ 264556 h 282193"/>
                <a:gd name="connsiteX23" fmla="*/ 123460 w 243000"/>
                <a:gd name="connsiteY23" fmla="*/ 280234 h 282193"/>
                <a:gd name="connsiteX24" fmla="*/ 107782 w 243000"/>
                <a:gd name="connsiteY24" fmla="*/ 280234 h 282193"/>
                <a:gd name="connsiteX25" fmla="*/ 107782 w 243000"/>
                <a:gd name="connsiteY25" fmla="*/ 256718 h 282193"/>
                <a:gd name="connsiteX26" fmla="*/ 29395 w 243000"/>
                <a:gd name="connsiteY26" fmla="*/ 256718 h 282193"/>
                <a:gd name="connsiteX27" fmla="*/ 29395 w 243000"/>
                <a:gd name="connsiteY27" fmla="*/ 209685 h 282193"/>
                <a:gd name="connsiteX28" fmla="*/ 5879 w 243000"/>
                <a:gd name="connsiteY28" fmla="*/ 201847 h 282193"/>
                <a:gd name="connsiteX29" fmla="*/ 23124 w 243000"/>
                <a:gd name="connsiteY29" fmla="*/ 135218 h 282193"/>
                <a:gd name="connsiteX30" fmla="*/ 21556 w 243000"/>
                <a:gd name="connsiteY30" fmla="*/ 115621 h 282193"/>
                <a:gd name="connsiteX31" fmla="*/ 131298 w 243000"/>
                <a:gd name="connsiteY31" fmla="*/ 5879 h 282193"/>
                <a:gd name="connsiteX32" fmla="*/ 241040 w 243000"/>
                <a:gd name="connsiteY32" fmla="*/ 115621 h 282193"/>
                <a:gd name="connsiteX33" fmla="*/ 170492 w 243000"/>
                <a:gd name="connsiteY33" fmla="*/ 107782 h 282193"/>
                <a:gd name="connsiteX34" fmla="*/ 170492 w 243000"/>
                <a:gd name="connsiteY34" fmla="*/ 162653 h 282193"/>
                <a:gd name="connsiteX35" fmla="*/ 92105 w 243000"/>
                <a:gd name="connsiteY35" fmla="*/ 162653 h 282193"/>
                <a:gd name="connsiteX36" fmla="*/ 92105 w 243000"/>
                <a:gd name="connsiteY36" fmla="*/ 107782 h 282193"/>
                <a:gd name="connsiteX37" fmla="*/ 99944 w 243000"/>
                <a:gd name="connsiteY37" fmla="*/ 107782 h 282193"/>
                <a:gd name="connsiteX38" fmla="*/ 99944 w 243000"/>
                <a:gd name="connsiteY38" fmla="*/ 99160 h 282193"/>
                <a:gd name="connsiteX39" fmla="*/ 131298 w 243000"/>
                <a:gd name="connsiteY39" fmla="*/ 67805 h 282193"/>
                <a:gd name="connsiteX40" fmla="*/ 162653 w 243000"/>
                <a:gd name="connsiteY40" fmla="*/ 99160 h 282193"/>
                <a:gd name="connsiteX41" fmla="*/ 162653 w 243000"/>
                <a:gd name="connsiteY41" fmla="*/ 107782 h 282193"/>
                <a:gd name="connsiteX42" fmla="*/ 170492 w 243000"/>
                <a:gd name="connsiteY42" fmla="*/ 107782 h 282193"/>
                <a:gd name="connsiteX43" fmla="*/ 139137 w 243000"/>
                <a:gd name="connsiteY43" fmla="*/ 131298 h 282193"/>
                <a:gd name="connsiteX44" fmla="*/ 131298 w 243000"/>
                <a:gd name="connsiteY44" fmla="*/ 123460 h 282193"/>
                <a:gd name="connsiteX45" fmla="*/ 123460 w 243000"/>
                <a:gd name="connsiteY45" fmla="*/ 131298 h 282193"/>
                <a:gd name="connsiteX46" fmla="*/ 123460 w 243000"/>
                <a:gd name="connsiteY46" fmla="*/ 139137 h 282193"/>
                <a:gd name="connsiteX47" fmla="*/ 131298 w 243000"/>
                <a:gd name="connsiteY47" fmla="*/ 146976 h 282193"/>
                <a:gd name="connsiteX48" fmla="*/ 139137 w 243000"/>
                <a:gd name="connsiteY48" fmla="*/ 139137 h 282193"/>
                <a:gd name="connsiteX49" fmla="*/ 139137 w 243000"/>
                <a:gd name="connsiteY49" fmla="*/ 131298 h 282193"/>
                <a:gd name="connsiteX50" fmla="*/ 146976 w 243000"/>
                <a:gd name="connsiteY50" fmla="*/ 99160 h 282193"/>
                <a:gd name="connsiteX51" fmla="*/ 131298 w 243000"/>
                <a:gd name="connsiteY51" fmla="*/ 83482 h 282193"/>
                <a:gd name="connsiteX52" fmla="*/ 115621 w 243000"/>
                <a:gd name="connsiteY52" fmla="*/ 99160 h 282193"/>
                <a:gd name="connsiteX53" fmla="*/ 115621 w 243000"/>
                <a:gd name="connsiteY53" fmla="*/ 107782 h 282193"/>
                <a:gd name="connsiteX54" fmla="*/ 146976 w 243000"/>
                <a:gd name="connsiteY54" fmla="*/ 107782 h 282193"/>
                <a:gd name="connsiteX55" fmla="*/ 146976 w 243000"/>
                <a:gd name="connsiteY55" fmla="*/ 99160 h 28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43000" h="282193">
                  <a:moveTo>
                    <a:pt x="241040" y="115621"/>
                  </a:moveTo>
                  <a:cubicBezTo>
                    <a:pt x="241040" y="141489"/>
                    <a:pt x="232418" y="165005"/>
                    <a:pt x="217524" y="183034"/>
                  </a:cubicBezTo>
                  <a:lnTo>
                    <a:pt x="217524" y="280234"/>
                  </a:lnTo>
                  <a:lnTo>
                    <a:pt x="201847" y="280234"/>
                  </a:lnTo>
                  <a:lnTo>
                    <a:pt x="201847" y="256718"/>
                  </a:lnTo>
                  <a:lnTo>
                    <a:pt x="201847" y="183034"/>
                  </a:lnTo>
                  <a:lnTo>
                    <a:pt x="201847" y="178331"/>
                  </a:lnTo>
                  <a:lnTo>
                    <a:pt x="204982" y="174411"/>
                  </a:lnTo>
                  <a:cubicBezTo>
                    <a:pt x="218308" y="157950"/>
                    <a:pt x="225363" y="137569"/>
                    <a:pt x="225363" y="116405"/>
                  </a:cubicBezTo>
                  <a:cubicBezTo>
                    <a:pt x="225363" y="64669"/>
                    <a:pt x="183034" y="22340"/>
                    <a:pt x="131298" y="22340"/>
                  </a:cubicBezTo>
                  <a:cubicBezTo>
                    <a:pt x="79563" y="22340"/>
                    <a:pt x="37234" y="64669"/>
                    <a:pt x="37234" y="116405"/>
                  </a:cubicBezTo>
                  <a:cubicBezTo>
                    <a:pt x="37234" y="121892"/>
                    <a:pt x="38018" y="127379"/>
                    <a:pt x="38802" y="133650"/>
                  </a:cubicBezTo>
                  <a:lnTo>
                    <a:pt x="39586" y="136785"/>
                  </a:lnTo>
                  <a:lnTo>
                    <a:pt x="38802" y="139137"/>
                  </a:lnTo>
                  <a:lnTo>
                    <a:pt x="24692" y="191656"/>
                  </a:lnTo>
                  <a:lnTo>
                    <a:pt x="34098" y="194792"/>
                  </a:lnTo>
                  <a:lnTo>
                    <a:pt x="45073" y="198711"/>
                  </a:lnTo>
                  <a:lnTo>
                    <a:pt x="45073" y="209685"/>
                  </a:lnTo>
                  <a:lnTo>
                    <a:pt x="45073" y="241040"/>
                  </a:lnTo>
                  <a:lnTo>
                    <a:pt x="107782" y="241040"/>
                  </a:lnTo>
                  <a:lnTo>
                    <a:pt x="123460" y="241040"/>
                  </a:lnTo>
                  <a:lnTo>
                    <a:pt x="123460" y="256718"/>
                  </a:lnTo>
                  <a:lnTo>
                    <a:pt x="123460" y="264556"/>
                  </a:lnTo>
                  <a:lnTo>
                    <a:pt x="123460" y="280234"/>
                  </a:lnTo>
                  <a:lnTo>
                    <a:pt x="107782" y="280234"/>
                  </a:lnTo>
                  <a:lnTo>
                    <a:pt x="107782" y="256718"/>
                  </a:lnTo>
                  <a:lnTo>
                    <a:pt x="29395" y="256718"/>
                  </a:lnTo>
                  <a:lnTo>
                    <a:pt x="29395" y="209685"/>
                  </a:lnTo>
                  <a:lnTo>
                    <a:pt x="5879" y="201847"/>
                  </a:lnTo>
                  <a:lnTo>
                    <a:pt x="23124" y="135218"/>
                  </a:lnTo>
                  <a:cubicBezTo>
                    <a:pt x="22340" y="128947"/>
                    <a:pt x="21556" y="122676"/>
                    <a:pt x="21556" y="115621"/>
                  </a:cubicBezTo>
                  <a:cubicBezTo>
                    <a:pt x="21556" y="55263"/>
                    <a:pt x="70940" y="5879"/>
                    <a:pt x="131298" y="5879"/>
                  </a:cubicBezTo>
                  <a:cubicBezTo>
                    <a:pt x="191657" y="5879"/>
                    <a:pt x="241040" y="55263"/>
                    <a:pt x="241040" y="115621"/>
                  </a:cubicBezTo>
                  <a:moveTo>
                    <a:pt x="170492" y="107782"/>
                  </a:moveTo>
                  <a:lnTo>
                    <a:pt x="170492" y="162653"/>
                  </a:lnTo>
                  <a:lnTo>
                    <a:pt x="92105" y="162653"/>
                  </a:lnTo>
                  <a:lnTo>
                    <a:pt x="92105" y="107782"/>
                  </a:lnTo>
                  <a:lnTo>
                    <a:pt x="99944" y="107782"/>
                  </a:lnTo>
                  <a:lnTo>
                    <a:pt x="99944" y="99160"/>
                  </a:lnTo>
                  <a:cubicBezTo>
                    <a:pt x="99944" y="81915"/>
                    <a:pt x="114053" y="67805"/>
                    <a:pt x="131298" y="67805"/>
                  </a:cubicBezTo>
                  <a:cubicBezTo>
                    <a:pt x="148544" y="67805"/>
                    <a:pt x="162653" y="81915"/>
                    <a:pt x="162653" y="99160"/>
                  </a:cubicBezTo>
                  <a:lnTo>
                    <a:pt x="162653" y="107782"/>
                  </a:lnTo>
                  <a:lnTo>
                    <a:pt x="170492" y="107782"/>
                  </a:lnTo>
                  <a:close/>
                  <a:moveTo>
                    <a:pt x="139137" y="131298"/>
                  </a:moveTo>
                  <a:cubicBezTo>
                    <a:pt x="139137" y="126595"/>
                    <a:pt x="136002" y="123460"/>
                    <a:pt x="131298" y="123460"/>
                  </a:cubicBezTo>
                  <a:cubicBezTo>
                    <a:pt x="126595" y="123460"/>
                    <a:pt x="123460" y="126595"/>
                    <a:pt x="123460" y="131298"/>
                  </a:cubicBezTo>
                  <a:lnTo>
                    <a:pt x="123460" y="139137"/>
                  </a:lnTo>
                  <a:cubicBezTo>
                    <a:pt x="123460" y="143840"/>
                    <a:pt x="126595" y="146976"/>
                    <a:pt x="131298" y="146976"/>
                  </a:cubicBezTo>
                  <a:cubicBezTo>
                    <a:pt x="136002" y="146976"/>
                    <a:pt x="139137" y="143840"/>
                    <a:pt x="139137" y="139137"/>
                  </a:cubicBezTo>
                  <a:lnTo>
                    <a:pt x="139137" y="131298"/>
                  </a:lnTo>
                  <a:close/>
                  <a:moveTo>
                    <a:pt x="146976" y="99160"/>
                  </a:moveTo>
                  <a:cubicBezTo>
                    <a:pt x="146976" y="90537"/>
                    <a:pt x="139921" y="83482"/>
                    <a:pt x="131298" y="83482"/>
                  </a:cubicBezTo>
                  <a:cubicBezTo>
                    <a:pt x="122676" y="83482"/>
                    <a:pt x="115621" y="90537"/>
                    <a:pt x="115621" y="99160"/>
                  </a:cubicBezTo>
                  <a:lnTo>
                    <a:pt x="115621" y="107782"/>
                  </a:lnTo>
                  <a:lnTo>
                    <a:pt x="146976" y="107782"/>
                  </a:lnTo>
                  <a:lnTo>
                    <a:pt x="146976" y="99160"/>
                  </a:lnTo>
                  <a:close/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888" name="TextBox 887">
            <a:extLst>
              <a:ext uri="{FF2B5EF4-FFF2-40B4-BE49-F238E27FC236}">
                <a16:creationId xmlns:a16="http://schemas.microsoft.com/office/drawing/2014/main" id="{6AC7E35C-68F4-7BA3-7108-B6167DEADEF3}"/>
              </a:ext>
            </a:extLst>
          </p:cNvPr>
          <p:cNvSpPr txBox="1"/>
          <p:nvPr/>
        </p:nvSpPr>
        <p:spPr>
          <a:xfrm>
            <a:off x="2967658" y="1072801"/>
            <a:ext cx="875513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Аналитика угроз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9180FB-EC2A-898F-B8E2-EDE5E3471A4C}"/>
              </a:ext>
            </a:extLst>
          </p:cNvPr>
          <p:cNvSpPr txBox="1"/>
          <p:nvPr/>
        </p:nvSpPr>
        <p:spPr>
          <a:xfrm>
            <a:off x="3190693" y="1793500"/>
            <a:ext cx="429443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Threat Intelligence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9385427-E9A8-4218-509C-E7FC9012C4AD}"/>
              </a:ext>
            </a:extLst>
          </p:cNvPr>
          <p:cNvGrpSpPr>
            <a:grpSpLocks noChangeAspect="1"/>
          </p:cNvGrpSpPr>
          <p:nvPr/>
        </p:nvGrpSpPr>
        <p:grpSpPr>
          <a:xfrm>
            <a:off x="3259605" y="1395351"/>
            <a:ext cx="291619" cy="322043"/>
            <a:chOff x="3630455" y="2348872"/>
            <a:chExt cx="441325" cy="487363"/>
          </a:xfrm>
        </p:grpSpPr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F1FD259-2F57-34B5-D7D0-BA0C9E1F4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00A88E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14E7C75E-B111-EF3A-20FD-96A6A0059B07}"/>
                </a:ext>
              </a:extLst>
            </p:cNvPr>
            <p:cNvSpPr/>
            <p:nvPr/>
          </p:nvSpPr>
          <p:spPr>
            <a:xfrm>
              <a:off x="3704141" y="2445577"/>
              <a:ext cx="290032" cy="290032"/>
            </a:xfrm>
            <a:custGeom>
              <a:avLst/>
              <a:gdLst>
                <a:gd name="connsiteX0" fmla="*/ 146976 w 290032"/>
                <a:gd name="connsiteY0" fmla="*/ 5879 h 290032"/>
                <a:gd name="connsiteX1" fmla="*/ 5879 w 290032"/>
                <a:gd name="connsiteY1" fmla="*/ 146976 h 290032"/>
                <a:gd name="connsiteX2" fmla="*/ 146976 w 290032"/>
                <a:gd name="connsiteY2" fmla="*/ 288073 h 290032"/>
                <a:gd name="connsiteX3" fmla="*/ 288073 w 290032"/>
                <a:gd name="connsiteY3" fmla="*/ 146976 h 290032"/>
                <a:gd name="connsiteX4" fmla="*/ 146976 w 290032"/>
                <a:gd name="connsiteY4" fmla="*/ 5879 h 290032"/>
                <a:gd name="connsiteX5" fmla="*/ 254366 w 290032"/>
                <a:gd name="connsiteY5" fmla="*/ 82698 h 290032"/>
                <a:gd name="connsiteX6" fmla="*/ 230850 w 290032"/>
                <a:gd name="connsiteY6" fmla="*/ 96808 h 290032"/>
                <a:gd name="connsiteX7" fmla="*/ 207334 w 290032"/>
                <a:gd name="connsiteY7" fmla="*/ 60750 h 290032"/>
                <a:gd name="connsiteX8" fmla="*/ 225363 w 290032"/>
                <a:gd name="connsiteY8" fmla="*/ 48992 h 290032"/>
                <a:gd name="connsiteX9" fmla="*/ 254366 w 290032"/>
                <a:gd name="connsiteY9" fmla="*/ 82698 h 290032"/>
                <a:gd name="connsiteX10" fmla="*/ 125811 w 290032"/>
                <a:gd name="connsiteY10" fmla="*/ 226931 h 290032"/>
                <a:gd name="connsiteX11" fmla="*/ 146976 w 290032"/>
                <a:gd name="connsiteY11" fmla="*/ 225363 h 290032"/>
                <a:gd name="connsiteX12" fmla="*/ 168140 w 290032"/>
                <a:gd name="connsiteY12" fmla="*/ 226931 h 290032"/>
                <a:gd name="connsiteX13" fmla="*/ 146976 w 290032"/>
                <a:gd name="connsiteY13" fmla="*/ 259853 h 290032"/>
                <a:gd name="connsiteX14" fmla="*/ 125811 w 290032"/>
                <a:gd name="connsiteY14" fmla="*/ 226931 h 290032"/>
                <a:gd name="connsiteX15" fmla="*/ 136786 w 290032"/>
                <a:gd name="connsiteY15" fmla="*/ 259069 h 290032"/>
                <a:gd name="connsiteX16" fmla="*/ 100727 w 290032"/>
                <a:gd name="connsiteY16" fmla="*/ 234769 h 290032"/>
                <a:gd name="connsiteX17" fmla="*/ 117973 w 290032"/>
                <a:gd name="connsiteY17" fmla="*/ 228498 h 290032"/>
                <a:gd name="connsiteX18" fmla="*/ 136786 w 290032"/>
                <a:gd name="connsiteY18" fmla="*/ 259069 h 290032"/>
                <a:gd name="connsiteX19" fmla="*/ 175979 w 290032"/>
                <a:gd name="connsiteY19" fmla="*/ 229282 h 290032"/>
                <a:gd name="connsiteX20" fmla="*/ 193224 w 290032"/>
                <a:gd name="connsiteY20" fmla="*/ 235553 h 290032"/>
                <a:gd name="connsiteX21" fmla="*/ 156382 w 290032"/>
                <a:gd name="connsiteY21" fmla="*/ 259853 h 290032"/>
                <a:gd name="connsiteX22" fmla="*/ 175979 w 290032"/>
                <a:gd name="connsiteY22" fmla="*/ 229282 h 290032"/>
                <a:gd name="connsiteX23" fmla="*/ 179899 w 290032"/>
                <a:gd name="connsiteY23" fmla="*/ 222227 h 290032"/>
                <a:gd name="connsiteX24" fmla="*/ 185386 w 290032"/>
                <a:gd name="connsiteY24" fmla="*/ 209685 h 290032"/>
                <a:gd name="connsiteX25" fmla="*/ 177547 w 290032"/>
                <a:gd name="connsiteY25" fmla="*/ 208902 h 290032"/>
                <a:gd name="connsiteX26" fmla="*/ 172060 w 290032"/>
                <a:gd name="connsiteY26" fmla="*/ 220660 h 290032"/>
                <a:gd name="connsiteX27" fmla="*/ 147760 w 290032"/>
                <a:gd name="connsiteY27" fmla="*/ 218308 h 290032"/>
                <a:gd name="connsiteX28" fmla="*/ 123460 w 290032"/>
                <a:gd name="connsiteY28" fmla="*/ 220660 h 290032"/>
                <a:gd name="connsiteX29" fmla="*/ 117973 w 290032"/>
                <a:gd name="connsiteY29" fmla="*/ 208902 h 290032"/>
                <a:gd name="connsiteX30" fmla="*/ 110134 w 290032"/>
                <a:gd name="connsiteY30" fmla="*/ 209685 h 290032"/>
                <a:gd name="connsiteX31" fmla="*/ 115621 w 290032"/>
                <a:gd name="connsiteY31" fmla="*/ 222227 h 290032"/>
                <a:gd name="connsiteX32" fmla="*/ 96024 w 290032"/>
                <a:gd name="connsiteY32" fmla="*/ 229282 h 290032"/>
                <a:gd name="connsiteX33" fmla="*/ 60750 w 290032"/>
                <a:gd name="connsiteY33" fmla="*/ 146976 h 290032"/>
                <a:gd name="connsiteX34" fmla="*/ 67805 w 290032"/>
                <a:gd name="connsiteY34" fmla="*/ 107782 h 290032"/>
                <a:gd name="connsiteX35" fmla="*/ 87402 w 290032"/>
                <a:gd name="connsiteY35" fmla="*/ 114837 h 290032"/>
                <a:gd name="connsiteX36" fmla="*/ 91321 w 290032"/>
                <a:gd name="connsiteY36" fmla="*/ 107782 h 290032"/>
                <a:gd name="connsiteX37" fmla="*/ 70940 w 290032"/>
                <a:gd name="connsiteY37" fmla="*/ 100727 h 290032"/>
                <a:gd name="connsiteX38" fmla="*/ 95240 w 290032"/>
                <a:gd name="connsiteY38" fmla="*/ 65453 h 290032"/>
                <a:gd name="connsiteX39" fmla="*/ 147760 w 290032"/>
                <a:gd name="connsiteY39" fmla="*/ 77211 h 290032"/>
                <a:gd name="connsiteX40" fmla="*/ 200279 w 290032"/>
                <a:gd name="connsiteY40" fmla="*/ 65453 h 290032"/>
                <a:gd name="connsiteX41" fmla="*/ 224579 w 290032"/>
                <a:gd name="connsiteY41" fmla="*/ 100727 h 290032"/>
                <a:gd name="connsiteX42" fmla="*/ 204199 w 290032"/>
                <a:gd name="connsiteY42" fmla="*/ 107782 h 290032"/>
                <a:gd name="connsiteX43" fmla="*/ 208118 w 290032"/>
                <a:gd name="connsiteY43" fmla="*/ 114837 h 290032"/>
                <a:gd name="connsiteX44" fmla="*/ 227715 w 290032"/>
                <a:gd name="connsiteY44" fmla="*/ 107782 h 290032"/>
                <a:gd name="connsiteX45" fmla="*/ 234770 w 290032"/>
                <a:gd name="connsiteY45" fmla="*/ 146976 h 290032"/>
                <a:gd name="connsiteX46" fmla="*/ 201063 w 290032"/>
                <a:gd name="connsiteY46" fmla="*/ 229282 h 290032"/>
                <a:gd name="connsiteX47" fmla="*/ 179899 w 290032"/>
                <a:gd name="connsiteY47" fmla="*/ 222227 h 290032"/>
                <a:gd name="connsiteX48" fmla="*/ 168140 w 290032"/>
                <a:gd name="connsiteY48" fmla="*/ 67021 h 290032"/>
                <a:gd name="connsiteX49" fmla="*/ 146976 w 290032"/>
                <a:gd name="connsiteY49" fmla="*/ 68589 h 290032"/>
                <a:gd name="connsiteX50" fmla="*/ 125811 w 290032"/>
                <a:gd name="connsiteY50" fmla="*/ 67021 h 290032"/>
                <a:gd name="connsiteX51" fmla="*/ 146976 w 290032"/>
                <a:gd name="connsiteY51" fmla="*/ 34098 h 290032"/>
                <a:gd name="connsiteX52" fmla="*/ 168140 w 290032"/>
                <a:gd name="connsiteY52" fmla="*/ 67021 h 290032"/>
                <a:gd name="connsiteX53" fmla="*/ 157166 w 290032"/>
                <a:gd name="connsiteY53" fmla="*/ 34882 h 290032"/>
                <a:gd name="connsiteX54" fmla="*/ 193224 w 290032"/>
                <a:gd name="connsiteY54" fmla="*/ 59182 h 290032"/>
                <a:gd name="connsiteX55" fmla="*/ 175979 w 290032"/>
                <a:gd name="connsiteY55" fmla="*/ 65453 h 290032"/>
                <a:gd name="connsiteX56" fmla="*/ 157166 w 290032"/>
                <a:gd name="connsiteY56" fmla="*/ 34882 h 290032"/>
                <a:gd name="connsiteX57" fmla="*/ 117973 w 290032"/>
                <a:gd name="connsiteY57" fmla="*/ 64669 h 290032"/>
                <a:gd name="connsiteX58" fmla="*/ 99944 w 290032"/>
                <a:gd name="connsiteY58" fmla="*/ 58398 h 290032"/>
                <a:gd name="connsiteX59" fmla="*/ 136786 w 290032"/>
                <a:gd name="connsiteY59" fmla="*/ 34098 h 290032"/>
                <a:gd name="connsiteX60" fmla="*/ 117973 w 290032"/>
                <a:gd name="connsiteY60" fmla="*/ 64669 h 290032"/>
                <a:gd name="connsiteX61" fmla="*/ 146976 w 290032"/>
                <a:gd name="connsiteY61" fmla="*/ 21556 h 290032"/>
                <a:gd name="connsiteX62" fmla="*/ 146976 w 290032"/>
                <a:gd name="connsiteY62" fmla="*/ 21556 h 290032"/>
                <a:gd name="connsiteX63" fmla="*/ 218308 w 290032"/>
                <a:gd name="connsiteY63" fmla="*/ 44289 h 290032"/>
                <a:gd name="connsiteX64" fmla="*/ 201063 w 290032"/>
                <a:gd name="connsiteY64" fmla="*/ 55263 h 290032"/>
                <a:gd name="connsiteX65" fmla="*/ 146976 w 290032"/>
                <a:gd name="connsiteY65" fmla="*/ 21556 h 290032"/>
                <a:gd name="connsiteX66" fmla="*/ 92889 w 290032"/>
                <a:gd name="connsiteY66" fmla="*/ 55263 h 290032"/>
                <a:gd name="connsiteX67" fmla="*/ 75644 w 290032"/>
                <a:gd name="connsiteY67" fmla="*/ 44289 h 290032"/>
                <a:gd name="connsiteX68" fmla="*/ 146976 w 290032"/>
                <a:gd name="connsiteY68" fmla="*/ 21556 h 290032"/>
                <a:gd name="connsiteX69" fmla="*/ 68589 w 290032"/>
                <a:gd name="connsiteY69" fmla="*/ 48992 h 290032"/>
                <a:gd name="connsiteX70" fmla="*/ 86618 w 290032"/>
                <a:gd name="connsiteY70" fmla="*/ 60750 h 290032"/>
                <a:gd name="connsiteX71" fmla="*/ 63102 w 290032"/>
                <a:gd name="connsiteY71" fmla="*/ 96808 h 290032"/>
                <a:gd name="connsiteX72" fmla="*/ 39586 w 290032"/>
                <a:gd name="connsiteY72" fmla="*/ 82698 h 290032"/>
                <a:gd name="connsiteX73" fmla="*/ 68589 w 290032"/>
                <a:gd name="connsiteY73" fmla="*/ 48992 h 290032"/>
                <a:gd name="connsiteX74" fmla="*/ 21556 w 290032"/>
                <a:gd name="connsiteY74" fmla="*/ 146976 h 290032"/>
                <a:gd name="connsiteX75" fmla="*/ 35666 w 290032"/>
                <a:gd name="connsiteY75" fmla="*/ 89753 h 290032"/>
                <a:gd name="connsiteX76" fmla="*/ 60750 w 290032"/>
                <a:gd name="connsiteY76" fmla="*/ 103863 h 290032"/>
                <a:gd name="connsiteX77" fmla="*/ 52911 w 290032"/>
                <a:gd name="connsiteY77" fmla="*/ 146976 h 290032"/>
                <a:gd name="connsiteX78" fmla="*/ 59966 w 290032"/>
                <a:gd name="connsiteY78" fmla="*/ 190089 h 290032"/>
                <a:gd name="connsiteX79" fmla="*/ 34882 w 290032"/>
                <a:gd name="connsiteY79" fmla="*/ 204198 h 290032"/>
                <a:gd name="connsiteX80" fmla="*/ 21556 w 290032"/>
                <a:gd name="connsiteY80" fmla="*/ 146976 h 290032"/>
                <a:gd name="connsiteX81" fmla="*/ 39586 w 290032"/>
                <a:gd name="connsiteY81" fmla="*/ 211253 h 290032"/>
                <a:gd name="connsiteX82" fmla="*/ 63886 w 290032"/>
                <a:gd name="connsiteY82" fmla="*/ 197927 h 290032"/>
                <a:gd name="connsiteX83" fmla="*/ 87402 w 290032"/>
                <a:gd name="connsiteY83" fmla="*/ 233202 h 290032"/>
                <a:gd name="connsiteX84" fmla="*/ 69373 w 290032"/>
                <a:gd name="connsiteY84" fmla="*/ 244960 h 290032"/>
                <a:gd name="connsiteX85" fmla="*/ 39586 w 290032"/>
                <a:gd name="connsiteY85" fmla="*/ 211253 h 290032"/>
                <a:gd name="connsiteX86" fmla="*/ 146976 w 290032"/>
                <a:gd name="connsiteY86" fmla="*/ 272395 h 290032"/>
                <a:gd name="connsiteX87" fmla="*/ 146976 w 290032"/>
                <a:gd name="connsiteY87" fmla="*/ 272395 h 290032"/>
                <a:gd name="connsiteX88" fmla="*/ 75644 w 290032"/>
                <a:gd name="connsiteY88" fmla="*/ 249663 h 290032"/>
                <a:gd name="connsiteX89" fmla="*/ 92889 w 290032"/>
                <a:gd name="connsiteY89" fmla="*/ 238689 h 290032"/>
                <a:gd name="connsiteX90" fmla="*/ 146976 w 290032"/>
                <a:gd name="connsiteY90" fmla="*/ 272395 h 290032"/>
                <a:gd name="connsiteX91" fmla="*/ 201063 w 290032"/>
                <a:gd name="connsiteY91" fmla="*/ 238689 h 290032"/>
                <a:gd name="connsiteX92" fmla="*/ 218308 w 290032"/>
                <a:gd name="connsiteY92" fmla="*/ 249663 h 290032"/>
                <a:gd name="connsiteX93" fmla="*/ 146976 w 290032"/>
                <a:gd name="connsiteY93" fmla="*/ 272395 h 290032"/>
                <a:gd name="connsiteX94" fmla="*/ 225363 w 290032"/>
                <a:gd name="connsiteY94" fmla="*/ 244960 h 290032"/>
                <a:gd name="connsiteX95" fmla="*/ 207334 w 290032"/>
                <a:gd name="connsiteY95" fmla="*/ 233202 h 290032"/>
                <a:gd name="connsiteX96" fmla="*/ 230850 w 290032"/>
                <a:gd name="connsiteY96" fmla="*/ 197927 h 290032"/>
                <a:gd name="connsiteX97" fmla="*/ 255150 w 290032"/>
                <a:gd name="connsiteY97" fmla="*/ 211253 h 290032"/>
                <a:gd name="connsiteX98" fmla="*/ 225363 w 290032"/>
                <a:gd name="connsiteY98" fmla="*/ 244960 h 290032"/>
                <a:gd name="connsiteX99" fmla="*/ 233986 w 290032"/>
                <a:gd name="connsiteY99" fmla="*/ 190089 h 290032"/>
                <a:gd name="connsiteX100" fmla="*/ 241040 w 290032"/>
                <a:gd name="connsiteY100" fmla="*/ 146976 h 290032"/>
                <a:gd name="connsiteX101" fmla="*/ 233986 w 290032"/>
                <a:gd name="connsiteY101" fmla="*/ 104647 h 290032"/>
                <a:gd name="connsiteX102" fmla="*/ 259070 w 290032"/>
                <a:gd name="connsiteY102" fmla="*/ 90537 h 290032"/>
                <a:gd name="connsiteX103" fmla="*/ 273179 w 290032"/>
                <a:gd name="connsiteY103" fmla="*/ 147760 h 290032"/>
                <a:gd name="connsiteX104" fmla="*/ 259070 w 290032"/>
                <a:gd name="connsiteY104" fmla="*/ 204982 h 290032"/>
                <a:gd name="connsiteX105" fmla="*/ 233986 w 290032"/>
                <a:gd name="connsiteY105" fmla="*/ 190089 h 290032"/>
                <a:gd name="connsiteX106" fmla="*/ 214389 w 290032"/>
                <a:gd name="connsiteY106" fmla="*/ 153247 h 290032"/>
                <a:gd name="connsiteX107" fmla="*/ 184602 w 290032"/>
                <a:gd name="connsiteY107" fmla="*/ 97592 h 290032"/>
                <a:gd name="connsiteX108" fmla="*/ 170492 w 290032"/>
                <a:gd name="connsiteY108" fmla="*/ 88185 h 290032"/>
                <a:gd name="connsiteX109" fmla="*/ 154815 w 290032"/>
                <a:gd name="connsiteY109" fmla="*/ 103863 h 290032"/>
                <a:gd name="connsiteX110" fmla="*/ 146976 w 290032"/>
                <a:gd name="connsiteY110" fmla="*/ 96024 h 290032"/>
                <a:gd name="connsiteX111" fmla="*/ 139137 w 290032"/>
                <a:gd name="connsiteY111" fmla="*/ 103863 h 290032"/>
                <a:gd name="connsiteX112" fmla="*/ 123460 w 290032"/>
                <a:gd name="connsiteY112" fmla="*/ 88185 h 290032"/>
                <a:gd name="connsiteX113" fmla="*/ 109350 w 290032"/>
                <a:gd name="connsiteY113" fmla="*/ 97592 h 290032"/>
                <a:gd name="connsiteX114" fmla="*/ 79563 w 290032"/>
                <a:gd name="connsiteY114" fmla="*/ 153247 h 290032"/>
                <a:gd name="connsiteX115" fmla="*/ 76427 w 290032"/>
                <a:gd name="connsiteY115" fmla="*/ 166573 h 290032"/>
                <a:gd name="connsiteX116" fmla="*/ 107782 w 290032"/>
                <a:gd name="connsiteY116" fmla="*/ 197927 h 290032"/>
                <a:gd name="connsiteX117" fmla="*/ 139137 w 290032"/>
                <a:gd name="connsiteY117" fmla="*/ 166573 h 290032"/>
                <a:gd name="connsiteX118" fmla="*/ 146976 w 290032"/>
                <a:gd name="connsiteY118" fmla="*/ 174411 h 290032"/>
                <a:gd name="connsiteX119" fmla="*/ 154815 w 290032"/>
                <a:gd name="connsiteY119" fmla="*/ 166573 h 290032"/>
                <a:gd name="connsiteX120" fmla="*/ 186169 w 290032"/>
                <a:gd name="connsiteY120" fmla="*/ 197927 h 290032"/>
                <a:gd name="connsiteX121" fmla="*/ 217524 w 290032"/>
                <a:gd name="connsiteY121" fmla="*/ 166573 h 290032"/>
                <a:gd name="connsiteX122" fmla="*/ 214389 w 290032"/>
                <a:gd name="connsiteY122" fmla="*/ 153247 h 290032"/>
                <a:gd name="connsiteX123" fmla="*/ 107782 w 290032"/>
                <a:gd name="connsiteY123" fmla="*/ 190089 h 290032"/>
                <a:gd name="connsiteX124" fmla="*/ 84266 w 290032"/>
                <a:gd name="connsiteY124" fmla="*/ 166573 h 290032"/>
                <a:gd name="connsiteX125" fmla="*/ 107782 w 290032"/>
                <a:gd name="connsiteY125" fmla="*/ 143056 h 290032"/>
                <a:gd name="connsiteX126" fmla="*/ 131298 w 290032"/>
                <a:gd name="connsiteY126" fmla="*/ 166573 h 290032"/>
                <a:gd name="connsiteX127" fmla="*/ 107782 w 290032"/>
                <a:gd name="connsiteY127" fmla="*/ 190089 h 290032"/>
                <a:gd name="connsiteX128" fmla="*/ 186169 w 290032"/>
                <a:gd name="connsiteY128" fmla="*/ 190089 h 290032"/>
                <a:gd name="connsiteX129" fmla="*/ 162653 w 290032"/>
                <a:gd name="connsiteY129" fmla="*/ 166573 h 290032"/>
                <a:gd name="connsiteX130" fmla="*/ 186169 w 290032"/>
                <a:gd name="connsiteY130" fmla="*/ 143056 h 290032"/>
                <a:gd name="connsiteX131" fmla="*/ 209686 w 290032"/>
                <a:gd name="connsiteY131" fmla="*/ 166573 h 290032"/>
                <a:gd name="connsiteX132" fmla="*/ 186169 w 290032"/>
                <a:gd name="connsiteY132" fmla="*/ 190089 h 29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290032" h="290032">
                  <a:moveTo>
                    <a:pt x="146976" y="5879"/>
                  </a:moveTo>
                  <a:cubicBezTo>
                    <a:pt x="69373" y="5879"/>
                    <a:pt x="5879" y="69373"/>
                    <a:pt x="5879" y="146976"/>
                  </a:cubicBezTo>
                  <a:cubicBezTo>
                    <a:pt x="5879" y="224579"/>
                    <a:pt x="69373" y="288073"/>
                    <a:pt x="146976" y="288073"/>
                  </a:cubicBezTo>
                  <a:cubicBezTo>
                    <a:pt x="224579" y="288073"/>
                    <a:pt x="288073" y="224579"/>
                    <a:pt x="288073" y="146976"/>
                  </a:cubicBezTo>
                  <a:cubicBezTo>
                    <a:pt x="288073" y="69373"/>
                    <a:pt x="224579" y="5879"/>
                    <a:pt x="146976" y="5879"/>
                  </a:cubicBezTo>
                  <a:moveTo>
                    <a:pt x="254366" y="82698"/>
                  </a:moveTo>
                  <a:cubicBezTo>
                    <a:pt x="247311" y="88185"/>
                    <a:pt x="238689" y="92889"/>
                    <a:pt x="230850" y="96808"/>
                  </a:cubicBezTo>
                  <a:cubicBezTo>
                    <a:pt x="224579" y="82698"/>
                    <a:pt x="215957" y="70940"/>
                    <a:pt x="207334" y="60750"/>
                  </a:cubicBezTo>
                  <a:cubicBezTo>
                    <a:pt x="213605" y="57615"/>
                    <a:pt x="219876" y="52911"/>
                    <a:pt x="225363" y="48992"/>
                  </a:cubicBezTo>
                  <a:cubicBezTo>
                    <a:pt x="237121" y="58398"/>
                    <a:pt x="246528" y="70156"/>
                    <a:pt x="254366" y="82698"/>
                  </a:cubicBezTo>
                  <a:moveTo>
                    <a:pt x="125811" y="226931"/>
                  </a:moveTo>
                  <a:cubicBezTo>
                    <a:pt x="132866" y="225363"/>
                    <a:pt x="139921" y="225363"/>
                    <a:pt x="146976" y="225363"/>
                  </a:cubicBezTo>
                  <a:cubicBezTo>
                    <a:pt x="154031" y="225363"/>
                    <a:pt x="161086" y="226147"/>
                    <a:pt x="168140" y="226931"/>
                  </a:cubicBezTo>
                  <a:cubicBezTo>
                    <a:pt x="160302" y="241824"/>
                    <a:pt x="152463" y="252798"/>
                    <a:pt x="146976" y="259853"/>
                  </a:cubicBezTo>
                  <a:cubicBezTo>
                    <a:pt x="141489" y="253582"/>
                    <a:pt x="133650" y="241824"/>
                    <a:pt x="125811" y="226931"/>
                  </a:cubicBezTo>
                  <a:moveTo>
                    <a:pt x="136786" y="259069"/>
                  </a:moveTo>
                  <a:cubicBezTo>
                    <a:pt x="127379" y="254366"/>
                    <a:pt x="114053" y="246527"/>
                    <a:pt x="100727" y="234769"/>
                  </a:cubicBezTo>
                  <a:cubicBezTo>
                    <a:pt x="106215" y="232418"/>
                    <a:pt x="111702" y="230066"/>
                    <a:pt x="117973" y="228498"/>
                  </a:cubicBezTo>
                  <a:cubicBezTo>
                    <a:pt x="124244" y="241824"/>
                    <a:pt x="131298" y="252015"/>
                    <a:pt x="136786" y="259069"/>
                  </a:cubicBezTo>
                  <a:moveTo>
                    <a:pt x="175979" y="229282"/>
                  </a:moveTo>
                  <a:cubicBezTo>
                    <a:pt x="182250" y="230850"/>
                    <a:pt x="187737" y="233202"/>
                    <a:pt x="193224" y="235553"/>
                  </a:cubicBezTo>
                  <a:cubicBezTo>
                    <a:pt x="179899" y="247311"/>
                    <a:pt x="166573" y="255150"/>
                    <a:pt x="156382" y="259853"/>
                  </a:cubicBezTo>
                  <a:cubicBezTo>
                    <a:pt x="162653" y="252015"/>
                    <a:pt x="169708" y="241824"/>
                    <a:pt x="175979" y="229282"/>
                  </a:cubicBezTo>
                  <a:moveTo>
                    <a:pt x="179899" y="222227"/>
                  </a:moveTo>
                  <a:cubicBezTo>
                    <a:pt x="181466" y="218308"/>
                    <a:pt x="183818" y="214389"/>
                    <a:pt x="185386" y="209685"/>
                  </a:cubicBezTo>
                  <a:cubicBezTo>
                    <a:pt x="182250" y="209685"/>
                    <a:pt x="179899" y="208902"/>
                    <a:pt x="177547" y="208902"/>
                  </a:cubicBezTo>
                  <a:cubicBezTo>
                    <a:pt x="175979" y="212821"/>
                    <a:pt x="174411" y="216740"/>
                    <a:pt x="172060" y="220660"/>
                  </a:cubicBezTo>
                  <a:cubicBezTo>
                    <a:pt x="164221" y="219092"/>
                    <a:pt x="155598" y="218308"/>
                    <a:pt x="147760" y="218308"/>
                  </a:cubicBezTo>
                  <a:cubicBezTo>
                    <a:pt x="139921" y="218308"/>
                    <a:pt x="131298" y="219092"/>
                    <a:pt x="123460" y="220660"/>
                  </a:cubicBezTo>
                  <a:cubicBezTo>
                    <a:pt x="121892" y="216740"/>
                    <a:pt x="120324" y="212821"/>
                    <a:pt x="117973" y="208902"/>
                  </a:cubicBezTo>
                  <a:cubicBezTo>
                    <a:pt x="115621" y="209685"/>
                    <a:pt x="112486" y="209685"/>
                    <a:pt x="110134" y="209685"/>
                  </a:cubicBezTo>
                  <a:cubicBezTo>
                    <a:pt x="111702" y="213605"/>
                    <a:pt x="113269" y="218308"/>
                    <a:pt x="115621" y="222227"/>
                  </a:cubicBezTo>
                  <a:cubicBezTo>
                    <a:pt x="108566" y="223795"/>
                    <a:pt x="102295" y="226147"/>
                    <a:pt x="96024" y="229282"/>
                  </a:cubicBezTo>
                  <a:cubicBezTo>
                    <a:pt x="76427" y="210469"/>
                    <a:pt x="60750" y="183818"/>
                    <a:pt x="60750" y="146976"/>
                  </a:cubicBezTo>
                  <a:cubicBezTo>
                    <a:pt x="60750" y="132082"/>
                    <a:pt x="63102" y="118756"/>
                    <a:pt x="67805" y="107782"/>
                  </a:cubicBezTo>
                  <a:cubicBezTo>
                    <a:pt x="74076" y="110134"/>
                    <a:pt x="80347" y="112485"/>
                    <a:pt x="87402" y="114837"/>
                  </a:cubicBezTo>
                  <a:lnTo>
                    <a:pt x="91321" y="107782"/>
                  </a:lnTo>
                  <a:cubicBezTo>
                    <a:pt x="84266" y="105431"/>
                    <a:pt x="77211" y="103079"/>
                    <a:pt x="70940" y="100727"/>
                  </a:cubicBezTo>
                  <a:cubicBezTo>
                    <a:pt x="77211" y="86618"/>
                    <a:pt x="85834" y="74860"/>
                    <a:pt x="95240" y="65453"/>
                  </a:cubicBezTo>
                  <a:cubicBezTo>
                    <a:pt x="110918" y="73292"/>
                    <a:pt x="128947" y="77211"/>
                    <a:pt x="147760" y="77211"/>
                  </a:cubicBezTo>
                  <a:cubicBezTo>
                    <a:pt x="166573" y="77211"/>
                    <a:pt x="184602" y="73292"/>
                    <a:pt x="200279" y="65453"/>
                  </a:cubicBezTo>
                  <a:cubicBezTo>
                    <a:pt x="209686" y="74860"/>
                    <a:pt x="218308" y="86618"/>
                    <a:pt x="224579" y="100727"/>
                  </a:cubicBezTo>
                  <a:cubicBezTo>
                    <a:pt x="218308" y="103863"/>
                    <a:pt x="211253" y="106215"/>
                    <a:pt x="204199" y="107782"/>
                  </a:cubicBezTo>
                  <a:lnTo>
                    <a:pt x="208118" y="114837"/>
                  </a:lnTo>
                  <a:cubicBezTo>
                    <a:pt x="214389" y="112485"/>
                    <a:pt x="221444" y="110918"/>
                    <a:pt x="227715" y="107782"/>
                  </a:cubicBezTo>
                  <a:cubicBezTo>
                    <a:pt x="231634" y="119540"/>
                    <a:pt x="234770" y="132866"/>
                    <a:pt x="234770" y="146976"/>
                  </a:cubicBezTo>
                  <a:cubicBezTo>
                    <a:pt x="234770" y="183818"/>
                    <a:pt x="219092" y="210469"/>
                    <a:pt x="201063" y="229282"/>
                  </a:cubicBezTo>
                  <a:cubicBezTo>
                    <a:pt x="193224" y="226147"/>
                    <a:pt x="186953" y="223795"/>
                    <a:pt x="179899" y="222227"/>
                  </a:cubicBezTo>
                  <a:moveTo>
                    <a:pt x="168140" y="67021"/>
                  </a:moveTo>
                  <a:cubicBezTo>
                    <a:pt x="161086" y="67805"/>
                    <a:pt x="154031" y="68589"/>
                    <a:pt x="146976" y="68589"/>
                  </a:cubicBezTo>
                  <a:cubicBezTo>
                    <a:pt x="139921" y="68589"/>
                    <a:pt x="132866" y="67805"/>
                    <a:pt x="125811" y="67021"/>
                  </a:cubicBezTo>
                  <a:cubicBezTo>
                    <a:pt x="133650" y="52127"/>
                    <a:pt x="141489" y="41153"/>
                    <a:pt x="146976" y="34098"/>
                  </a:cubicBezTo>
                  <a:cubicBezTo>
                    <a:pt x="152463" y="40369"/>
                    <a:pt x="160302" y="52127"/>
                    <a:pt x="168140" y="67021"/>
                  </a:cubicBezTo>
                  <a:moveTo>
                    <a:pt x="157166" y="34882"/>
                  </a:moveTo>
                  <a:cubicBezTo>
                    <a:pt x="166573" y="39585"/>
                    <a:pt x="179899" y="47424"/>
                    <a:pt x="193224" y="59182"/>
                  </a:cubicBezTo>
                  <a:cubicBezTo>
                    <a:pt x="187737" y="61534"/>
                    <a:pt x="181466" y="63885"/>
                    <a:pt x="175979" y="65453"/>
                  </a:cubicBezTo>
                  <a:cubicBezTo>
                    <a:pt x="169708" y="52127"/>
                    <a:pt x="162653" y="41937"/>
                    <a:pt x="157166" y="34882"/>
                  </a:cubicBezTo>
                  <a:moveTo>
                    <a:pt x="117973" y="64669"/>
                  </a:moveTo>
                  <a:cubicBezTo>
                    <a:pt x="111702" y="63102"/>
                    <a:pt x="106215" y="60750"/>
                    <a:pt x="99944" y="58398"/>
                  </a:cubicBezTo>
                  <a:cubicBezTo>
                    <a:pt x="113269" y="46640"/>
                    <a:pt x="126595" y="38802"/>
                    <a:pt x="136786" y="34098"/>
                  </a:cubicBezTo>
                  <a:cubicBezTo>
                    <a:pt x="131298" y="41937"/>
                    <a:pt x="124244" y="52127"/>
                    <a:pt x="117973" y="64669"/>
                  </a:cubicBezTo>
                  <a:moveTo>
                    <a:pt x="146976" y="21556"/>
                  </a:moveTo>
                  <a:lnTo>
                    <a:pt x="146976" y="21556"/>
                  </a:lnTo>
                  <a:cubicBezTo>
                    <a:pt x="173628" y="21556"/>
                    <a:pt x="197928" y="30179"/>
                    <a:pt x="218308" y="44289"/>
                  </a:cubicBezTo>
                  <a:cubicBezTo>
                    <a:pt x="212821" y="48208"/>
                    <a:pt x="207334" y="52127"/>
                    <a:pt x="201063" y="55263"/>
                  </a:cubicBezTo>
                  <a:cubicBezTo>
                    <a:pt x="175195" y="30963"/>
                    <a:pt x="146976" y="21556"/>
                    <a:pt x="146976" y="21556"/>
                  </a:cubicBezTo>
                  <a:cubicBezTo>
                    <a:pt x="146976" y="21556"/>
                    <a:pt x="118757" y="30963"/>
                    <a:pt x="92889" y="55263"/>
                  </a:cubicBezTo>
                  <a:cubicBezTo>
                    <a:pt x="86618" y="52127"/>
                    <a:pt x="81131" y="48208"/>
                    <a:pt x="75644" y="44289"/>
                  </a:cubicBezTo>
                  <a:cubicBezTo>
                    <a:pt x="96024" y="30179"/>
                    <a:pt x="120324" y="21556"/>
                    <a:pt x="146976" y="21556"/>
                  </a:cubicBezTo>
                  <a:moveTo>
                    <a:pt x="68589" y="48992"/>
                  </a:moveTo>
                  <a:cubicBezTo>
                    <a:pt x="74076" y="53695"/>
                    <a:pt x="80347" y="57615"/>
                    <a:pt x="86618" y="60750"/>
                  </a:cubicBezTo>
                  <a:cubicBezTo>
                    <a:pt x="77211" y="70156"/>
                    <a:pt x="68589" y="82698"/>
                    <a:pt x="63102" y="96808"/>
                  </a:cubicBezTo>
                  <a:cubicBezTo>
                    <a:pt x="54479" y="92889"/>
                    <a:pt x="46640" y="88185"/>
                    <a:pt x="39586" y="82698"/>
                  </a:cubicBezTo>
                  <a:cubicBezTo>
                    <a:pt x="47424" y="70156"/>
                    <a:pt x="56831" y="58398"/>
                    <a:pt x="68589" y="48992"/>
                  </a:cubicBezTo>
                  <a:moveTo>
                    <a:pt x="21556" y="146976"/>
                  </a:moveTo>
                  <a:cubicBezTo>
                    <a:pt x="21556" y="126595"/>
                    <a:pt x="26260" y="106998"/>
                    <a:pt x="35666" y="89753"/>
                  </a:cubicBezTo>
                  <a:cubicBezTo>
                    <a:pt x="43505" y="95240"/>
                    <a:pt x="51344" y="99944"/>
                    <a:pt x="60750" y="103863"/>
                  </a:cubicBezTo>
                  <a:cubicBezTo>
                    <a:pt x="56047" y="116405"/>
                    <a:pt x="52911" y="131298"/>
                    <a:pt x="52911" y="146976"/>
                  </a:cubicBezTo>
                  <a:cubicBezTo>
                    <a:pt x="52911" y="163437"/>
                    <a:pt x="56047" y="177547"/>
                    <a:pt x="59966" y="190089"/>
                  </a:cubicBezTo>
                  <a:cubicBezTo>
                    <a:pt x="51344" y="194008"/>
                    <a:pt x="42721" y="198711"/>
                    <a:pt x="34882" y="204198"/>
                  </a:cubicBezTo>
                  <a:cubicBezTo>
                    <a:pt x="26260" y="186953"/>
                    <a:pt x="21556" y="167356"/>
                    <a:pt x="21556" y="146976"/>
                  </a:cubicBezTo>
                  <a:moveTo>
                    <a:pt x="39586" y="211253"/>
                  </a:moveTo>
                  <a:cubicBezTo>
                    <a:pt x="46640" y="205766"/>
                    <a:pt x="55263" y="201847"/>
                    <a:pt x="63886" y="197927"/>
                  </a:cubicBezTo>
                  <a:cubicBezTo>
                    <a:pt x="70157" y="212037"/>
                    <a:pt x="78779" y="223795"/>
                    <a:pt x="87402" y="233202"/>
                  </a:cubicBezTo>
                  <a:cubicBezTo>
                    <a:pt x="81131" y="236337"/>
                    <a:pt x="74860" y="241040"/>
                    <a:pt x="69373" y="244960"/>
                  </a:cubicBezTo>
                  <a:cubicBezTo>
                    <a:pt x="56831" y="235553"/>
                    <a:pt x="47424" y="223795"/>
                    <a:pt x="39586" y="211253"/>
                  </a:cubicBezTo>
                  <a:moveTo>
                    <a:pt x="146976" y="272395"/>
                  </a:moveTo>
                  <a:lnTo>
                    <a:pt x="146976" y="272395"/>
                  </a:lnTo>
                  <a:cubicBezTo>
                    <a:pt x="120324" y="272395"/>
                    <a:pt x="96024" y="263773"/>
                    <a:pt x="75644" y="249663"/>
                  </a:cubicBezTo>
                  <a:cubicBezTo>
                    <a:pt x="81131" y="245744"/>
                    <a:pt x="86618" y="241824"/>
                    <a:pt x="92889" y="238689"/>
                  </a:cubicBezTo>
                  <a:cubicBezTo>
                    <a:pt x="118757" y="262989"/>
                    <a:pt x="146976" y="272395"/>
                    <a:pt x="146976" y="272395"/>
                  </a:cubicBezTo>
                  <a:cubicBezTo>
                    <a:pt x="146976" y="272395"/>
                    <a:pt x="175195" y="262989"/>
                    <a:pt x="201063" y="238689"/>
                  </a:cubicBezTo>
                  <a:cubicBezTo>
                    <a:pt x="207334" y="241824"/>
                    <a:pt x="212821" y="245744"/>
                    <a:pt x="218308" y="249663"/>
                  </a:cubicBezTo>
                  <a:cubicBezTo>
                    <a:pt x="197928" y="263773"/>
                    <a:pt x="173628" y="272395"/>
                    <a:pt x="146976" y="272395"/>
                  </a:cubicBezTo>
                  <a:moveTo>
                    <a:pt x="225363" y="244960"/>
                  </a:moveTo>
                  <a:cubicBezTo>
                    <a:pt x="219876" y="240256"/>
                    <a:pt x="213605" y="236337"/>
                    <a:pt x="207334" y="233202"/>
                  </a:cubicBezTo>
                  <a:cubicBezTo>
                    <a:pt x="216740" y="223795"/>
                    <a:pt x="224579" y="212037"/>
                    <a:pt x="230850" y="197927"/>
                  </a:cubicBezTo>
                  <a:cubicBezTo>
                    <a:pt x="239473" y="201847"/>
                    <a:pt x="247311" y="206550"/>
                    <a:pt x="255150" y="211253"/>
                  </a:cubicBezTo>
                  <a:cubicBezTo>
                    <a:pt x="246528" y="223795"/>
                    <a:pt x="237121" y="235553"/>
                    <a:pt x="225363" y="244960"/>
                  </a:cubicBezTo>
                  <a:moveTo>
                    <a:pt x="233986" y="190089"/>
                  </a:moveTo>
                  <a:cubicBezTo>
                    <a:pt x="238689" y="177547"/>
                    <a:pt x="241040" y="163437"/>
                    <a:pt x="241040" y="146976"/>
                  </a:cubicBezTo>
                  <a:cubicBezTo>
                    <a:pt x="241040" y="131298"/>
                    <a:pt x="237905" y="116405"/>
                    <a:pt x="233986" y="104647"/>
                  </a:cubicBezTo>
                  <a:cubicBezTo>
                    <a:pt x="242608" y="100727"/>
                    <a:pt x="251231" y="96024"/>
                    <a:pt x="259070" y="90537"/>
                  </a:cubicBezTo>
                  <a:cubicBezTo>
                    <a:pt x="267692" y="107782"/>
                    <a:pt x="273179" y="127379"/>
                    <a:pt x="273179" y="147760"/>
                  </a:cubicBezTo>
                  <a:cubicBezTo>
                    <a:pt x="273179" y="168140"/>
                    <a:pt x="268476" y="187737"/>
                    <a:pt x="259070" y="204982"/>
                  </a:cubicBezTo>
                  <a:cubicBezTo>
                    <a:pt x="251231" y="198711"/>
                    <a:pt x="242608" y="194008"/>
                    <a:pt x="233986" y="190089"/>
                  </a:cubicBezTo>
                  <a:moveTo>
                    <a:pt x="214389" y="153247"/>
                  </a:moveTo>
                  <a:lnTo>
                    <a:pt x="184602" y="97592"/>
                  </a:lnTo>
                  <a:cubicBezTo>
                    <a:pt x="182250" y="92105"/>
                    <a:pt x="176763" y="88185"/>
                    <a:pt x="170492" y="88185"/>
                  </a:cubicBezTo>
                  <a:cubicBezTo>
                    <a:pt x="161869" y="88185"/>
                    <a:pt x="154815" y="95240"/>
                    <a:pt x="154815" y="103863"/>
                  </a:cubicBezTo>
                  <a:cubicBezTo>
                    <a:pt x="154815" y="99160"/>
                    <a:pt x="151679" y="96024"/>
                    <a:pt x="146976" y="96024"/>
                  </a:cubicBezTo>
                  <a:cubicBezTo>
                    <a:pt x="142273" y="96024"/>
                    <a:pt x="139137" y="99160"/>
                    <a:pt x="139137" y="103863"/>
                  </a:cubicBezTo>
                  <a:cubicBezTo>
                    <a:pt x="139137" y="95240"/>
                    <a:pt x="132082" y="88185"/>
                    <a:pt x="123460" y="88185"/>
                  </a:cubicBezTo>
                  <a:cubicBezTo>
                    <a:pt x="117189" y="88185"/>
                    <a:pt x="111702" y="92105"/>
                    <a:pt x="109350" y="97592"/>
                  </a:cubicBezTo>
                  <a:lnTo>
                    <a:pt x="79563" y="153247"/>
                  </a:lnTo>
                  <a:cubicBezTo>
                    <a:pt x="77995" y="157166"/>
                    <a:pt x="76427" y="161869"/>
                    <a:pt x="76427" y="166573"/>
                  </a:cubicBezTo>
                  <a:cubicBezTo>
                    <a:pt x="76427" y="183818"/>
                    <a:pt x="90537" y="197927"/>
                    <a:pt x="107782" y="197927"/>
                  </a:cubicBezTo>
                  <a:cubicBezTo>
                    <a:pt x="125028" y="197927"/>
                    <a:pt x="139137" y="183818"/>
                    <a:pt x="139137" y="166573"/>
                  </a:cubicBezTo>
                  <a:cubicBezTo>
                    <a:pt x="139137" y="171276"/>
                    <a:pt x="142273" y="174411"/>
                    <a:pt x="146976" y="174411"/>
                  </a:cubicBezTo>
                  <a:cubicBezTo>
                    <a:pt x="151679" y="174411"/>
                    <a:pt x="154815" y="171276"/>
                    <a:pt x="154815" y="166573"/>
                  </a:cubicBezTo>
                  <a:cubicBezTo>
                    <a:pt x="154815" y="183818"/>
                    <a:pt x="168924" y="197927"/>
                    <a:pt x="186169" y="197927"/>
                  </a:cubicBezTo>
                  <a:cubicBezTo>
                    <a:pt x="203415" y="197927"/>
                    <a:pt x="217524" y="183818"/>
                    <a:pt x="217524" y="166573"/>
                  </a:cubicBezTo>
                  <a:cubicBezTo>
                    <a:pt x="217524" y="161869"/>
                    <a:pt x="216740" y="157166"/>
                    <a:pt x="214389" y="153247"/>
                  </a:cubicBezTo>
                  <a:moveTo>
                    <a:pt x="107782" y="190089"/>
                  </a:moveTo>
                  <a:cubicBezTo>
                    <a:pt x="94457" y="190089"/>
                    <a:pt x="84266" y="179898"/>
                    <a:pt x="84266" y="166573"/>
                  </a:cubicBezTo>
                  <a:cubicBezTo>
                    <a:pt x="84266" y="153247"/>
                    <a:pt x="94457" y="143056"/>
                    <a:pt x="107782" y="143056"/>
                  </a:cubicBezTo>
                  <a:cubicBezTo>
                    <a:pt x="121108" y="143056"/>
                    <a:pt x="131298" y="153247"/>
                    <a:pt x="131298" y="166573"/>
                  </a:cubicBezTo>
                  <a:cubicBezTo>
                    <a:pt x="131298" y="179898"/>
                    <a:pt x="121108" y="190089"/>
                    <a:pt x="107782" y="190089"/>
                  </a:cubicBezTo>
                  <a:moveTo>
                    <a:pt x="186169" y="190089"/>
                  </a:moveTo>
                  <a:cubicBezTo>
                    <a:pt x="172844" y="190089"/>
                    <a:pt x="162653" y="179898"/>
                    <a:pt x="162653" y="166573"/>
                  </a:cubicBezTo>
                  <a:cubicBezTo>
                    <a:pt x="162653" y="153247"/>
                    <a:pt x="172844" y="143056"/>
                    <a:pt x="186169" y="143056"/>
                  </a:cubicBezTo>
                  <a:cubicBezTo>
                    <a:pt x="199495" y="143056"/>
                    <a:pt x="209686" y="153247"/>
                    <a:pt x="209686" y="166573"/>
                  </a:cubicBezTo>
                  <a:cubicBezTo>
                    <a:pt x="209686" y="179898"/>
                    <a:pt x="199495" y="190089"/>
                    <a:pt x="186169" y="190089"/>
                  </a:cubicBezTo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3198391-D91D-C68A-BC0A-9DD270B4FBA8}"/>
              </a:ext>
            </a:extLst>
          </p:cNvPr>
          <p:cNvSpPr txBox="1"/>
          <p:nvPr/>
        </p:nvSpPr>
        <p:spPr>
          <a:xfrm>
            <a:off x="4019295" y="1793501"/>
            <a:ext cx="631914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EDR Expert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E684374-13C0-9CE5-B496-80C9F8E99668}"/>
              </a:ext>
            </a:extLst>
          </p:cNvPr>
          <p:cNvGrpSpPr/>
          <p:nvPr/>
        </p:nvGrpSpPr>
        <p:grpSpPr>
          <a:xfrm>
            <a:off x="4189443" y="1395351"/>
            <a:ext cx="291619" cy="322040"/>
            <a:chOff x="4189442" y="1367224"/>
            <a:chExt cx="291619" cy="322040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DC20753-17FC-AFC2-7B07-92BBCA199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9442" y="1367224"/>
              <a:ext cx="291619" cy="32204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8" name="Рисунок 1">
              <a:extLst>
                <a:ext uri="{FF2B5EF4-FFF2-40B4-BE49-F238E27FC236}">
                  <a16:creationId xmlns:a16="http://schemas.microsoft.com/office/drawing/2014/main" id="{C5FC364D-B867-5864-2BFF-8B3910A07FCA}"/>
                </a:ext>
              </a:extLst>
            </p:cNvPr>
            <p:cNvGrpSpPr/>
            <p:nvPr/>
          </p:nvGrpSpPr>
          <p:grpSpPr>
            <a:xfrm>
              <a:off x="4238132" y="1419898"/>
              <a:ext cx="202007" cy="212366"/>
              <a:chOff x="820605" y="1123733"/>
              <a:chExt cx="305710" cy="321387"/>
            </a:xfrm>
            <a:solidFill>
              <a:srgbClr val="1D1D1B"/>
            </a:solidFill>
          </p:grpSpPr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B492EA26-C3C7-130B-F6B6-FD10B63E6647}"/>
                  </a:ext>
                </a:extLst>
              </p:cNvPr>
              <p:cNvSpPr/>
              <p:nvPr/>
            </p:nvSpPr>
            <p:spPr>
              <a:xfrm>
                <a:off x="916237" y="1235826"/>
                <a:ext cx="101903" cy="101903"/>
              </a:xfrm>
              <a:custGeom>
                <a:avLst/>
                <a:gdLst>
                  <a:gd name="connsiteX0" fmla="*/ 51344 w 101903"/>
                  <a:gd name="connsiteY0" fmla="*/ 5879 h 101903"/>
                  <a:gd name="connsiteX1" fmla="*/ 5879 w 101903"/>
                  <a:gd name="connsiteY1" fmla="*/ 51344 h 101903"/>
                  <a:gd name="connsiteX2" fmla="*/ 51344 w 101903"/>
                  <a:gd name="connsiteY2" fmla="*/ 96808 h 101903"/>
                  <a:gd name="connsiteX3" fmla="*/ 96808 w 101903"/>
                  <a:gd name="connsiteY3" fmla="*/ 51344 h 101903"/>
                  <a:gd name="connsiteX4" fmla="*/ 51344 w 101903"/>
                  <a:gd name="connsiteY4" fmla="*/ 5879 h 101903"/>
                  <a:gd name="connsiteX5" fmla="*/ 51344 w 101903"/>
                  <a:gd name="connsiteY5" fmla="*/ 84266 h 101903"/>
                  <a:gd name="connsiteX6" fmla="*/ 17637 w 101903"/>
                  <a:gd name="connsiteY6" fmla="*/ 50560 h 101903"/>
                  <a:gd name="connsiteX7" fmla="*/ 51344 w 101903"/>
                  <a:gd name="connsiteY7" fmla="*/ 16853 h 101903"/>
                  <a:gd name="connsiteX8" fmla="*/ 85050 w 101903"/>
                  <a:gd name="connsiteY8" fmla="*/ 50560 h 101903"/>
                  <a:gd name="connsiteX9" fmla="*/ 51344 w 101903"/>
                  <a:gd name="connsiteY9" fmla="*/ 84266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903" h="101903">
                    <a:moveTo>
                      <a:pt x="51344" y="5879"/>
                    </a:moveTo>
                    <a:cubicBezTo>
                      <a:pt x="26260" y="5879"/>
                      <a:pt x="5879" y="26260"/>
                      <a:pt x="5879" y="51344"/>
                    </a:cubicBezTo>
                    <a:cubicBezTo>
                      <a:pt x="5879" y="76427"/>
                      <a:pt x="26260" y="96808"/>
                      <a:pt x="51344" y="96808"/>
                    </a:cubicBezTo>
                    <a:cubicBezTo>
                      <a:pt x="76427" y="96808"/>
                      <a:pt x="96808" y="76427"/>
                      <a:pt x="96808" y="51344"/>
                    </a:cubicBezTo>
                    <a:cubicBezTo>
                      <a:pt x="96808" y="25476"/>
                      <a:pt x="76427" y="5879"/>
                      <a:pt x="51344" y="5879"/>
                    </a:cubicBezTo>
                    <a:moveTo>
                      <a:pt x="51344" y="84266"/>
                    </a:moveTo>
                    <a:cubicBezTo>
                      <a:pt x="33315" y="84266"/>
                      <a:pt x="17637" y="69373"/>
                      <a:pt x="17637" y="50560"/>
                    </a:cubicBezTo>
                    <a:cubicBezTo>
                      <a:pt x="17637" y="32531"/>
                      <a:pt x="32531" y="16853"/>
                      <a:pt x="51344" y="16853"/>
                    </a:cubicBezTo>
                    <a:cubicBezTo>
                      <a:pt x="69373" y="16853"/>
                      <a:pt x="85050" y="31747"/>
                      <a:pt x="85050" y="50560"/>
                    </a:cubicBezTo>
                    <a:cubicBezTo>
                      <a:pt x="85050" y="68589"/>
                      <a:pt x="69373" y="84266"/>
                      <a:pt x="51344" y="8426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1DB698FD-8A0C-4C7F-20CC-4B1712C5997E}"/>
                  </a:ext>
                </a:extLst>
              </p:cNvPr>
              <p:cNvSpPr/>
              <p:nvPr/>
            </p:nvSpPr>
            <p:spPr>
              <a:xfrm>
                <a:off x="1024412" y="1316565"/>
                <a:ext cx="101903" cy="62710"/>
              </a:xfrm>
              <a:custGeom>
                <a:avLst/>
                <a:gdLst>
                  <a:gd name="connsiteX0" fmla="*/ 52911 w 101903"/>
                  <a:gd name="connsiteY0" fmla="*/ 5879 h 62709"/>
                  <a:gd name="connsiteX1" fmla="*/ 5879 w 101903"/>
                  <a:gd name="connsiteY1" fmla="*/ 33315 h 62709"/>
                  <a:gd name="connsiteX2" fmla="*/ 52911 w 101903"/>
                  <a:gd name="connsiteY2" fmla="*/ 60750 h 62709"/>
                  <a:gd name="connsiteX3" fmla="*/ 99944 w 101903"/>
                  <a:gd name="connsiteY3" fmla="*/ 33315 h 62709"/>
                  <a:gd name="connsiteX4" fmla="*/ 52911 w 101903"/>
                  <a:gd name="connsiteY4" fmla="*/ 5879 h 62709"/>
                  <a:gd name="connsiteX5" fmla="*/ 52911 w 101903"/>
                  <a:gd name="connsiteY5" fmla="*/ 55263 h 62709"/>
                  <a:gd name="connsiteX6" fmla="*/ 32531 w 101903"/>
                  <a:gd name="connsiteY6" fmla="*/ 34098 h 62709"/>
                  <a:gd name="connsiteX7" fmla="*/ 52911 w 101903"/>
                  <a:gd name="connsiteY7" fmla="*/ 12934 h 62709"/>
                  <a:gd name="connsiteX8" fmla="*/ 73292 w 101903"/>
                  <a:gd name="connsiteY8" fmla="*/ 34098 h 62709"/>
                  <a:gd name="connsiteX9" fmla="*/ 52911 w 101903"/>
                  <a:gd name="connsiteY9" fmla="*/ 55263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903" h="62709">
                    <a:moveTo>
                      <a:pt x="52911" y="5879"/>
                    </a:moveTo>
                    <a:cubicBezTo>
                      <a:pt x="32531" y="5879"/>
                      <a:pt x="5879" y="33315"/>
                      <a:pt x="5879" y="33315"/>
                    </a:cubicBezTo>
                    <a:cubicBezTo>
                      <a:pt x="5879" y="33315"/>
                      <a:pt x="32531" y="60750"/>
                      <a:pt x="52911" y="60750"/>
                    </a:cubicBezTo>
                    <a:cubicBezTo>
                      <a:pt x="73292" y="60750"/>
                      <a:pt x="99944" y="33315"/>
                      <a:pt x="99944" y="33315"/>
                    </a:cubicBezTo>
                    <a:cubicBezTo>
                      <a:pt x="99944" y="33315"/>
                      <a:pt x="73292" y="5879"/>
                      <a:pt x="52911" y="5879"/>
                    </a:cubicBezTo>
                    <a:moveTo>
                      <a:pt x="52911" y="55263"/>
                    </a:moveTo>
                    <a:cubicBezTo>
                      <a:pt x="41937" y="55263"/>
                      <a:pt x="32531" y="45856"/>
                      <a:pt x="32531" y="34098"/>
                    </a:cubicBezTo>
                    <a:cubicBezTo>
                      <a:pt x="32531" y="22340"/>
                      <a:pt x="41937" y="12934"/>
                      <a:pt x="52911" y="12934"/>
                    </a:cubicBezTo>
                    <a:cubicBezTo>
                      <a:pt x="63886" y="12934"/>
                      <a:pt x="73292" y="22340"/>
                      <a:pt x="73292" y="34098"/>
                    </a:cubicBezTo>
                    <a:cubicBezTo>
                      <a:pt x="73292" y="45856"/>
                      <a:pt x="64669" y="55263"/>
                      <a:pt x="52911" y="5526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71D4D287-08FE-F12E-B64C-CE0EDD180293}"/>
                  </a:ext>
                </a:extLst>
              </p:cNvPr>
              <p:cNvSpPr/>
              <p:nvPr/>
            </p:nvSpPr>
            <p:spPr>
              <a:xfrm>
                <a:off x="1062821" y="1335378"/>
                <a:ext cx="23516" cy="23516"/>
              </a:xfrm>
              <a:custGeom>
                <a:avLst/>
                <a:gdLst>
                  <a:gd name="connsiteX0" fmla="*/ 23124 w 23516"/>
                  <a:gd name="connsiteY0" fmla="*/ 14502 h 23516"/>
                  <a:gd name="connsiteX1" fmla="*/ 14502 w 23516"/>
                  <a:gd name="connsiteY1" fmla="*/ 23124 h 23516"/>
                  <a:gd name="connsiteX2" fmla="*/ 5879 w 23516"/>
                  <a:gd name="connsiteY2" fmla="*/ 14502 h 23516"/>
                  <a:gd name="connsiteX3" fmla="*/ 14502 w 23516"/>
                  <a:gd name="connsiteY3" fmla="*/ 5879 h 23516"/>
                  <a:gd name="connsiteX4" fmla="*/ 23124 w 23516"/>
                  <a:gd name="connsiteY4" fmla="*/ 14502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23516">
                    <a:moveTo>
                      <a:pt x="23124" y="14502"/>
                    </a:moveTo>
                    <a:cubicBezTo>
                      <a:pt x="23124" y="19205"/>
                      <a:pt x="19205" y="23124"/>
                      <a:pt x="14502" y="23124"/>
                    </a:cubicBezTo>
                    <a:cubicBezTo>
                      <a:pt x="9798" y="23124"/>
                      <a:pt x="5879" y="19205"/>
                      <a:pt x="5879" y="14502"/>
                    </a:cubicBezTo>
                    <a:cubicBezTo>
                      <a:pt x="5879" y="9798"/>
                      <a:pt x="9798" y="5879"/>
                      <a:pt x="14502" y="5879"/>
                    </a:cubicBezTo>
                    <a:cubicBezTo>
                      <a:pt x="19205" y="5879"/>
                      <a:pt x="23124" y="9798"/>
                      <a:pt x="23124" y="1450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144" name="Полилиния: фигура 1143">
                <a:extLst>
                  <a:ext uri="{FF2B5EF4-FFF2-40B4-BE49-F238E27FC236}">
                    <a16:creationId xmlns:a16="http://schemas.microsoft.com/office/drawing/2014/main" id="{E1C0225D-E67C-6E60-9262-B95E4D5F3FD5}"/>
                  </a:ext>
                </a:extLst>
              </p:cNvPr>
              <p:cNvSpPr/>
              <p:nvPr/>
            </p:nvSpPr>
            <p:spPr>
              <a:xfrm>
                <a:off x="946025" y="1264830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37234 w 39193"/>
                  <a:gd name="connsiteY1" fmla="*/ 21556 h 39193"/>
                  <a:gd name="connsiteX2" fmla="*/ 21556 w 39193"/>
                  <a:gd name="connsiteY2" fmla="*/ 37234 h 39193"/>
                  <a:gd name="connsiteX3" fmla="*/ 5879 w 39193"/>
                  <a:gd name="connsiteY3" fmla="*/ 21556 h 39193"/>
                  <a:gd name="connsiteX4" fmla="*/ 21556 w 39193"/>
                  <a:gd name="connsiteY4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30179" y="5879"/>
                      <a:pt x="37234" y="12934"/>
                      <a:pt x="37234" y="21556"/>
                    </a:cubicBezTo>
                    <a:cubicBezTo>
                      <a:pt x="37234" y="30179"/>
                      <a:pt x="30179" y="37234"/>
                      <a:pt x="21556" y="37234"/>
                    </a:cubicBezTo>
                    <a:cubicBezTo>
                      <a:pt x="12934" y="37234"/>
                      <a:pt x="5879" y="30179"/>
                      <a:pt x="5879" y="21556"/>
                    </a:cubicBezTo>
                    <a:cubicBezTo>
                      <a:pt x="5879" y="12934"/>
                      <a:pt x="12934" y="5879"/>
                      <a:pt x="21556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366" name="Полилиния: фигура 1365">
                <a:extLst>
                  <a:ext uri="{FF2B5EF4-FFF2-40B4-BE49-F238E27FC236}">
                    <a16:creationId xmlns:a16="http://schemas.microsoft.com/office/drawing/2014/main" id="{9A538CD1-0DF9-1AE9-680F-4D40E75A2A73}"/>
                  </a:ext>
                </a:extLst>
              </p:cNvPr>
              <p:cNvSpPr/>
              <p:nvPr/>
            </p:nvSpPr>
            <p:spPr>
              <a:xfrm>
                <a:off x="869205" y="1217797"/>
                <a:ext cx="203807" cy="125419"/>
              </a:xfrm>
              <a:custGeom>
                <a:avLst/>
                <a:gdLst>
                  <a:gd name="connsiteX0" fmla="*/ 133650 w 203806"/>
                  <a:gd name="connsiteY0" fmla="*/ 52127 h 125419"/>
                  <a:gd name="connsiteX1" fmla="*/ 201847 w 203806"/>
                  <a:gd name="connsiteY1" fmla="*/ 12934 h 125419"/>
                  <a:gd name="connsiteX2" fmla="*/ 197928 w 203806"/>
                  <a:gd name="connsiteY2" fmla="*/ 5879 h 125419"/>
                  <a:gd name="connsiteX3" fmla="*/ 129731 w 203806"/>
                  <a:gd name="connsiteY3" fmla="*/ 45073 h 125419"/>
                  <a:gd name="connsiteX4" fmla="*/ 133650 w 203806"/>
                  <a:gd name="connsiteY4" fmla="*/ 52127 h 125419"/>
                  <a:gd name="connsiteX5" fmla="*/ 66237 w 203806"/>
                  <a:gd name="connsiteY5" fmla="*/ 91321 h 125419"/>
                  <a:gd name="connsiteX6" fmla="*/ 62318 w 203806"/>
                  <a:gd name="connsiteY6" fmla="*/ 84266 h 125419"/>
                  <a:gd name="connsiteX7" fmla="*/ 5879 w 203806"/>
                  <a:gd name="connsiteY7" fmla="*/ 116405 h 125419"/>
                  <a:gd name="connsiteX8" fmla="*/ 9798 w 203806"/>
                  <a:gd name="connsiteY8" fmla="*/ 123460 h 125419"/>
                  <a:gd name="connsiteX9" fmla="*/ 66237 w 203806"/>
                  <a:gd name="connsiteY9" fmla="*/ 91321 h 12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06" h="125419">
                    <a:moveTo>
                      <a:pt x="133650" y="52127"/>
                    </a:moveTo>
                    <a:lnTo>
                      <a:pt x="201847" y="12934"/>
                    </a:lnTo>
                    <a:lnTo>
                      <a:pt x="197928" y="5879"/>
                    </a:lnTo>
                    <a:lnTo>
                      <a:pt x="129731" y="45073"/>
                    </a:lnTo>
                    <a:cubicBezTo>
                      <a:pt x="131298" y="47424"/>
                      <a:pt x="132866" y="49776"/>
                      <a:pt x="133650" y="52127"/>
                    </a:cubicBezTo>
                    <a:moveTo>
                      <a:pt x="66237" y="91321"/>
                    </a:moveTo>
                    <a:cubicBezTo>
                      <a:pt x="64669" y="88969"/>
                      <a:pt x="63102" y="86618"/>
                      <a:pt x="62318" y="84266"/>
                    </a:cubicBezTo>
                    <a:lnTo>
                      <a:pt x="5879" y="116405"/>
                    </a:lnTo>
                    <a:lnTo>
                      <a:pt x="9798" y="123460"/>
                    </a:lnTo>
                    <a:lnTo>
                      <a:pt x="66237" y="913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58" name="Полилиния: фигура 1657">
                <a:extLst>
                  <a:ext uri="{FF2B5EF4-FFF2-40B4-BE49-F238E27FC236}">
                    <a16:creationId xmlns:a16="http://schemas.microsoft.com/office/drawing/2014/main" id="{4C67AA21-12E7-B20F-38AD-B17602DD9D2C}"/>
                  </a:ext>
                </a:extLst>
              </p:cNvPr>
              <p:cNvSpPr/>
              <p:nvPr/>
            </p:nvSpPr>
            <p:spPr>
              <a:xfrm>
                <a:off x="823699" y="1326775"/>
                <a:ext cx="54871" cy="39194"/>
              </a:xfrm>
              <a:custGeom>
                <a:avLst/>
                <a:gdLst>
                  <a:gd name="connsiteX0" fmla="*/ 8031 w 54871"/>
                  <a:gd name="connsiteY0" fmla="*/ 14819 h 39193"/>
                  <a:gd name="connsiteX1" fmla="*/ 11950 w 54871"/>
                  <a:gd name="connsiteY1" fmla="*/ 8031 h 39193"/>
                  <a:gd name="connsiteX2" fmla="*/ 52680 w 54871"/>
                  <a:gd name="connsiteY2" fmla="*/ 31547 h 39193"/>
                  <a:gd name="connsiteX3" fmla="*/ 48761 w 54871"/>
                  <a:gd name="connsiteY3" fmla="*/ 3833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9193">
                    <a:moveTo>
                      <a:pt x="8031" y="14819"/>
                    </a:moveTo>
                    <a:lnTo>
                      <a:pt x="11950" y="8031"/>
                    </a:lnTo>
                    <a:lnTo>
                      <a:pt x="52680" y="31547"/>
                    </a:lnTo>
                    <a:lnTo>
                      <a:pt x="48761" y="3833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59" name="Полилиния: фигура 1658">
                <a:extLst>
                  <a:ext uri="{FF2B5EF4-FFF2-40B4-BE49-F238E27FC236}">
                    <a16:creationId xmlns:a16="http://schemas.microsoft.com/office/drawing/2014/main" id="{84D7CA28-A6F8-9E42-72B7-FDAC03544C77}"/>
                  </a:ext>
                </a:extLst>
              </p:cNvPr>
              <p:cNvSpPr/>
              <p:nvPr/>
            </p:nvSpPr>
            <p:spPr>
              <a:xfrm>
                <a:off x="820605" y="1316565"/>
                <a:ext cx="62710" cy="62710"/>
              </a:xfrm>
              <a:custGeom>
                <a:avLst/>
                <a:gdLst>
                  <a:gd name="connsiteX0" fmla="*/ 33315 w 62709"/>
                  <a:gd name="connsiteY0" fmla="*/ 5879 h 62709"/>
                  <a:gd name="connsiteX1" fmla="*/ 5879 w 62709"/>
                  <a:gd name="connsiteY1" fmla="*/ 33315 h 62709"/>
                  <a:gd name="connsiteX2" fmla="*/ 33315 w 62709"/>
                  <a:gd name="connsiteY2" fmla="*/ 60750 h 62709"/>
                  <a:gd name="connsiteX3" fmla="*/ 60750 w 62709"/>
                  <a:gd name="connsiteY3" fmla="*/ 33315 h 62709"/>
                  <a:gd name="connsiteX4" fmla="*/ 33315 w 62709"/>
                  <a:gd name="connsiteY4" fmla="*/ 5879 h 62709"/>
                  <a:gd name="connsiteX5" fmla="*/ 33315 w 62709"/>
                  <a:gd name="connsiteY5" fmla="*/ 52911 h 62709"/>
                  <a:gd name="connsiteX6" fmla="*/ 13718 w 62709"/>
                  <a:gd name="connsiteY6" fmla="*/ 33315 h 62709"/>
                  <a:gd name="connsiteX7" fmla="*/ 33315 w 62709"/>
                  <a:gd name="connsiteY7" fmla="*/ 13718 h 62709"/>
                  <a:gd name="connsiteX8" fmla="*/ 52911 w 62709"/>
                  <a:gd name="connsiteY8" fmla="*/ 33315 h 62709"/>
                  <a:gd name="connsiteX9" fmla="*/ 33315 w 62709"/>
                  <a:gd name="connsiteY9" fmla="*/ 52911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709" h="62709">
                    <a:moveTo>
                      <a:pt x="33315" y="5879"/>
                    </a:moveTo>
                    <a:cubicBezTo>
                      <a:pt x="18421" y="5879"/>
                      <a:pt x="5879" y="18421"/>
                      <a:pt x="5879" y="33315"/>
                    </a:cubicBezTo>
                    <a:cubicBezTo>
                      <a:pt x="5879" y="48208"/>
                      <a:pt x="18421" y="60750"/>
                      <a:pt x="33315" y="60750"/>
                    </a:cubicBezTo>
                    <a:cubicBezTo>
                      <a:pt x="48208" y="60750"/>
                      <a:pt x="60750" y="48208"/>
                      <a:pt x="60750" y="33315"/>
                    </a:cubicBezTo>
                    <a:cubicBezTo>
                      <a:pt x="60750" y="18421"/>
                      <a:pt x="48208" y="5879"/>
                      <a:pt x="33315" y="5879"/>
                    </a:cubicBezTo>
                    <a:moveTo>
                      <a:pt x="33315" y="52911"/>
                    </a:moveTo>
                    <a:cubicBezTo>
                      <a:pt x="22340" y="52911"/>
                      <a:pt x="13718" y="44289"/>
                      <a:pt x="13718" y="33315"/>
                    </a:cubicBezTo>
                    <a:cubicBezTo>
                      <a:pt x="13718" y="22340"/>
                      <a:pt x="22340" y="13718"/>
                      <a:pt x="33315" y="13718"/>
                    </a:cubicBezTo>
                    <a:cubicBezTo>
                      <a:pt x="44289" y="13718"/>
                      <a:pt x="52911" y="22340"/>
                      <a:pt x="52911" y="33315"/>
                    </a:cubicBezTo>
                    <a:cubicBezTo>
                      <a:pt x="52911" y="44289"/>
                      <a:pt x="44289" y="52911"/>
                      <a:pt x="33315" y="5291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0" name="Полилиния: фигура 1659">
                <a:extLst>
                  <a:ext uri="{FF2B5EF4-FFF2-40B4-BE49-F238E27FC236}">
                    <a16:creationId xmlns:a16="http://schemas.microsoft.com/office/drawing/2014/main" id="{7D25F507-BED4-4056-80FC-7B3F948C373F}"/>
                  </a:ext>
                </a:extLst>
              </p:cNvPr>
              <p:cNvSpPr/>
              <p:nvPr/>
            </p:nvSpPr>
            <p:spPr>
              <a:xfrm>
                <a:off x="859799" y="1218581"/>
                <a:ext cx="203807" cy="125419"/>
              </a:xfrm>
              <a:custGeom>
                <a:avLst/>
                <a:gdLst>
                  <a:gd name="connsiteX0" fmla="*/ 139921 w 203806"/>
                  <a:gd name="connsiteY0" fmla="*/ 90537 h 125419"/>
                  <a:gd name="connsiteX1" fmla="*/ 196360 w 203806"/>
                  <a:gd name="connsiteY1" fmla="*/ 122676 h 125419"/>
                  <a:gd name="connsiteX2" fmla="*/ 200279 w 203806"/>
                  <a:gd name="connsiteY2" fmla="*/ 115621 h 125419"/>
                  <a:gd name="connsiteX3" fmla="*/ 143840 w 203806"/>
                  <a:gd name="connsiteY3" fmla="*/ 83482 h 125419"/>
                  <a:gd name="connsiteX4" fmla="*/ 139921 w 203806"/>
                  <a:gd name="connsiteY4" fmla="*/ 90537 h 125419"/>
                  <a:gd name="connsiteX5" fmla="*/ 72508 w 203806"/>
                  <a:gd name="connsiteY5" fmla="*/ 51344 h 125419"/>
                  <a:gd name="connsiteX6" fmla="*/ 76427 w 203806"/>
                  <a:gd name="connsiteY6" fmla="*/ 44289 h 125419"/>
                  <a:gd name="connsiteX7" fmla="*/ 9798 w 203806"/>
                  <a:gd name="connsiteY7" fmla="*/ 5879 h 125419"/>
                  <a:gd name="connsiteX8" fmla="*/ 5879 w 203806"/>
                  <a:gd name="connsiteY8" fmla="*/ 12934 h 125419"/>
                  <a:gd name="connsiteX9" fmla="*/ 72508 w 203806"/>
                  <a:gd name="connsiteY9" fmla="*/ 51344 h 12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806" h="125419">
                    <a:moveTo>
                      <a:pt x="139921" y="90537"/>
                    </a:moveTo>
                    <a:lnTo>
                      <a:pt x="196360" y="122676"/>
                    </a:lnTo>
                    <a:lnTo>
                      <a:pt x="200279" y="115621"/>
                    </a:lnTo>
                    <a:lnTo>
                      <a:pt x="143840" y="83482"/>
                    </a:lnTo>
                    <a:cubicBezTo>
                      <a:pt x="142273" y="85834"/>
                      <a:pt x="141489" y="88185"/>
                      <a:pt x="139921" y="90537"/>
                    </a:cubicBezTo>
                    <a:moveTo>
                      <a:pt x="72508" y="51344"/>
                    </a:moveTo>
                    <a:cubicBezTo>
                      <a:pt x="73292" y="48992"/>
                      <a:pt x="74860" y="46640"/>
                      <a:pt x="76427" y="44289"/>
                    </a:cubicBezTo>
                    <a:lnTo>
                      <a:pt x="9798" y="5879"/>
                    </a:lnTo>
                    <a:lnTo>
                      <a:pt x="5879" y="12934"/>
                    </a:lnTo>
                    <a:lnTo>
                      <a:pt x="72508" y="513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1" name="Полилиния: фигура 1660">
                <a:extLst>
                  <a:ext uri="{FF2B5EF4-FFF2-40B4-BE49-F238E27FC236}">
                    <a16:creationId xmlns:a16="http://schemas.microsoft.com/office/drawing/2014/main" id="{CC7C0815-360D-E057-5F13-CFEC215E01DC}"/>
                  </a:ext>
                </a:extLst>
              </p:cNvPr>
              <p:cNvSpPr/>
              <p:nvPr/>
            </p:nvSpPr>
            <p:spPr>
              <a:xfrm>
                <a:off x="957783" y="1323620"/>
                <a:ext cx="15677" cy="94065"/>
              </a:xfrm>
              <a:custGeom>
                <a:avLst/>
                <a:gdLst>
                  <a:gd name="connsiteX0" fmla="*/ 5879 w 15677"/>
                  <a:gd name="connsiteY0" fmla="*/ 5879 h 94064"/>
                  <a:gd name="connsiteX1" fmla="*/ 13718 w 15677"/>
                  <a:gd name="connsiteY1" fmla="*/ 5879 h 94064"/>
                  <a:gd name="connsiteX2" fmla="*/ 13718 w 15677"/>
                  <a:gd name="connsiteY2" fmla="*/ 92105 h 94064"/>
                  <a:gd name="connsiteX3" fmla="*/ 5879 w 15677"/>
                  <a:gd name="connsiteY3" fmla="*/ 92105 h 9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9406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92105"/>
                    </a:lnTo>
                    <a:lnTo>
                      <a:pt x="5879" y="92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2" name="Полилиния: фигура 1661">
                <a:extLst>
                  <a:ext uri="{FF2B5EF4-FFF2-40B4-BE49-F238E27FC236}">
                    <a16:creationId xmlns:a16="http://schemas.microsoft.com/office/drawing/2014/main" id="{AB7FC4C3-A999-779C-6257-55BB6E83AF88}"/>
                  </a:ext>
                </a:extLst>
              </p:cNvPr>
              <p:cNvSpPr/>
              <p:nvPr/>
            </p:nvSpPr>
            <p:spPr>
              <a:xfrm>
                <a:off x="957783" y="1151168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13718 w 15677"/>
                  <a:gd name="connsiteY1" fmla="*/ 5879 h 31354"/>
                  <a:gd name="connsiteX2" fmla="*/ 13718 w 15677"/>
                  <a:gd name="connsiteY2" fmla="*/ 25476 h 31354"/>
                  <a:gd name="connsiteX3" fmla="*/ 5879 w 15677"/>
                  <a:gd name="connsiteY3" fmla="*/ 25476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25476"/>
                    </a:lnTo>
                    <a:lnTo>
                      <a:pt x="5879" y="254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3" name="Полилиния: фигура 1662">
                <a:extLst>
                  <a:ext uri="{FF2B5EF4-FFF2-40B4-BE49-F238E27FC236}">
                    <a16:creationId xmlns:a16="http://schemas.microsoft.com/office/drawing/2014/main" id="{9807DF6E-ACA4-9F00-EBC0-5EC78631098C}"/>
                  </a:ext>
                </a:extLst>
              </p:cNvPr>
              <p:cNvSpPr/>
              <p:nvPr/>
            </p:nvSpPr>
            <p:spPr>
              <a:xfrm>
                <a:off x="957783" y="1217797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13718 w 15677"/>
                  <a:gd name="connsiteY1" fmla="*/ 5879 h 31354"/>
                  <a:gd name="connsiteX2" fmla="*/ 13718 w 15677"/>
                  <a:gd name="connsiteY2" fmla="*/ 29395 h 31354"/>
                  <a:gd name="connsiteX3" fmla="*/ 5879 w 15677"/>
                  <a:gd name="connsiteY3" fmla="*/ 29395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13718" y="5879"/>
                    </a:lnTo>
                    <a:lnTo>
                      <a:pt x="13718" y="29395"/>
                    </a:lnTo>
                    <a:lnTo>
                      <a:pt x="5879" y="293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0" name="Полилиния: фигура 799">
                <a:extLst>
                  <a:ext uri="{FF2B5EF4-FFF2-40B4-BE49-F238E27FC236}">
                    <a16:creationId xmlns:a16="http://schemas.microsoft.com/office/drawing/2014/main" id="{B51C2FA6-7052-44CD-BE4E-F0067F1FC487}"/>
                  </a:ext>
                </a:extLst>
              </p:cNvPr>
              <p:cNvSpPr/>
              <p:nvPr/>
            </p:nvSpPr>
            <p:spPr>
              <a:xfrm>
                <a:off x="940973" y="1173001"/>
                <a:ext cx="47032" cy="47032"/>
              </a:xfrm>
              <a:custGeom>
                <a:avLst/>
                <a:gdLst>
                  <a:gd name="connsiteX0" fmla="*/ 8314 w 47032"/>
                  <a:gd name="connsiteY0" fmla="*/ 39908 h 47032"/>
                  <a:gd name="connsiteX1" fmla="*/ 39908 w 47032"/>
                  <a:gd name="connsiteY1" fmla="*/ 8314 h 47032"/>
                  <a:gd name="connsiteX2" fmla="*/ 45451 w 47032"/>
                  <a:gd name="connsiteY2" fmla="*/ 13857 h 47032"/>
                  <a:gd name="connsiteX3" fmla="*/ 13857 w 47032"/>
                  <a:gd name="connsiteY3" fmla="*/ 45451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39908"/>
                    </a:moveTo>
                    <a:lnTo>
                      <a:pt x="39908" y="8314"/>
                    </a:lnTo>
                    <a:lnTo>
                      <a:pt x="45451" y="13857"/>
                    </a:lnTo>
                    <a:lnTo>
                      <a:pt x="13857" y="4545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1" name="Полилиния: фигура 800">
                <a:extLst>
                  <a:ext uri="{FF2B5EF4-FFF2-40B4-BE49-F238E27FC236}">
                    <a16:creationId xmlns:a16="http://schemas.microsoft.com/office/drawing/2014/main" id="{AB593C27-0196-E628-509D-346B84DB0365}"/>
                  </a:ext>
                </a:extLst>
              </p:cNvPr>
              <p:cNvSpPr/>
              <p:nvPr/>
            </p:nvSpPr>
            <p:spPr>
              <a:xfrm>
                <a:off x="940973" y="1173556"/>
                <a:ext cx="47032" cy="47032"/>
              </a:xfrm>
              <a:custGeom>
                <a:avLst/>
                <a:gdLst>
                  <a:gd name="connsiteX0" fmla="*/ 8314 w 47032"/>
                  <a:gd name="connsiteY0" fmla="*/ 13857 h 47032"/>
                  <a:gd name="connsiteX1" fmla="*/ 13857 w 47032"/>
                  <a:gd name="connsiteY1" fmla="*/ 8314 h 47032"/>
                  <a:gd name="connsiteX2" fmla="*/ 45451 w 47032"/>
                  <a:gd name="connsiteY2" fmla="*/ 39908 h 47032"/>
                  <a:gd name="connsiteX3" fmla="*/ 39908 w 47032"/>
                  <a:gd name="connsiteY3" fmla="*/ 45451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13857"/>
                    </a:moveTo>
                    <a:lnTo>
                      <a:pt x="13857" y="8314"/>
                    </a:lnTo>
                    <a:lnTo>
                      <a:pt x="45451" y="39908"/>
                    </a:lnTo>
                    <a:lnTo>
                      <a:pt x="39908" y="4545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2" name="Полилиния: фигура 801">
                <a:extLst>
                  <a:ext uri="{FF2B5EF4-FFF2-40B4-BE49-F238E27FC236}">
                    <a16:creationId xmlns:a16="http://schemas.microsoft.com/office/drawing/2014/main" id="{CC117198-2A0E-38C7-84CB-527DAB7F8E83}"/>
                  </a:ext>
                </a:extLst>
              </p:cNvPr>
              <p:cNvSpPr/>
              <p:nvPr/>
            </p:nvSpPr>
            <p:spPr>
              <a:xfrm>
                <a:off x="946025" y="1405926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5879 w 39193"/>
                  <a:gd name="connsiteY1" fmla="*/ 21556 h 39193"/>
                  <a:gd name="connsiteX2" fmla="*/ 21556 w 39193"/>
                  <a:gd name="connsiteY2" fmla="*/ 37234 h 39193"/>
                  <a:gd name="connsiteX3" fmla="*/ 37234 w 39193"/>
                  <a:gd name="connsiteY3" fmla="*/ 21556 h 39193"/>
                  <a:gd name="connsiteX4" fmla="*/ 21556 w 39193"/>
                  <a:gd name="connsiteY4" fmla="*/ 5879 h 39193"/>
                  <a:gd name="connsiteX5" fmla="*/ 21556 w 39193"/>
                  <a:gd name="connsiteY5" fmla="*/ 29395 h 39193"/>
                  <a:gd name="connsiteX6" fmla="*/ 13718 w 39193"/>
                  <a:gd name="connsiteY6" fmla="*/ 21556 h 39193"/>
                  <a:gd name="connsiteX7" fmla="*/ 21556 w 39193"/>
                  <a:gd name="connsiteY7" fmla="*/ 13718 h 39193"/>
                  <a:gd name="connsiteX8" fmla="*/ 29395 w 39193"/>
                  <a:gd name="connsiteY8" fmla="*/ 21556 h 39193"/>
                  <a:gd name="connsiteX9" fmla="*/ 21556 w 39193"/>
                  <a:gd name="connsiteY9" fmla="*/ 2939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30179" y="37234"/>
                      <a:pt x="37234" y="30179"/>
                      <a:pt x="37234" y="21556"/>
                    </a:cubicBezTo>
                    <a:cubicBezTo>
                      <a:pt x="37234" y="12934"/>
                      <a:pt x="30179" y="5879"/>
                      <a:pt x="21556" y="5879"/>
                    </a:cubicBezTo>
                    <a:moveTo>
                      <a:pt x="21556" y="29395"/>
                    </a:moveTo>
                    <a:cubicBezTo>
                      <a:pt x="16853" y="29395"/>
                      <a:pt x="13718" y="26260"/>
                      <a:pt x="13718" y="21556"/>
                    </a:cubicBezTo>
                    <a:cubicBezTo>
                      <a:pt x="13718" y="16853"/>
                      <a:pt x="16853" y="13718"/>
                      <a:pt x="21556" y="13718"/>
                    </a:cubicBezTo>
                    <a:cubicBezTo>
                      <a:pt x="26260" y="13718"/>
                      <a:pt x="29395" y="16853"/>
                      <a:pt x="29395" y="21556"/>
                    </a:cubicBezTo>
                    <a:cubicBezTo>
                      <a:pt x="29395" y="26260"/>
                      <a:pt x="26260" y="29395"/>
                      <a:pt x="21556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3" name="Полилиния: фигура 802">
                <a:extLst>
                  <a:ext uri="{FF2B5EF4-FFF2-40B4-BE49-F238E27FC236}">
                    <a16:creationId xmlns:a16="http://schemas.microsoft.com/office/drawing/2014/main" id="{288D8B9F-CABF-0413-06C5-27741E35DDF2}"/>
                  </a:ext>
                </a:extLst>
              </p:cNvPr>
              <p:cNvSpPr/>
              <p:nvPr/>
            </p:nvSpPr>
            <p:spPr>
              <a:xfrm>
                <a:off x="1055767" y="1194281"/>
                <a:ext cx="47032" cy="47032"/>
              </a:xfrm>
              <a:custGeom>
                <a:avLst/>
                <a:gdLst>
                  <a:gd name="connsiteX0" fmla="*/ 25476 w 47032"/>
                  <a:gd name="connsiteY0" fmla="*/ 5879 h 47032"/>
                  <a:gd name="connsiteX1" fmla="*/ 5879 w 47032"/>
                  <a:gd name="connsiteY1" fmla="*/ 25476 h 47032"/>
                  <a:gd name="connsiteX2" fmla="*/ 25476 w 47032"/>
                  <a:gd name="connsiteY2" fmla="*/ 45073 h 47032"/>
                  <a:gd name="connsiteX3" fmla="*/ 45073 w 47032"/>
                  <a:gd name="connsiteY3" fmla="*/ 25476 h 47032"/>
                  <a:gd name="connsiteX4" fmla="*/ 25476 w 47032"/>
                  <a:gd name="connsiteY4" fmla="*/ 5879 h 47032"/>
                  <a:gd name="connsiteX5" fmla="*/ 25476 w 47032"/>
                  <a:gd name="connsiteY5" fmla="*/ 37234 h 47032"/>
                  <a:gd name="connsiteX6" fmla="*/ 13718 w 47032"/>
                  <a:gd name="connsiteY6" fmla="*/ 25476 h 47032"/>
                  <a:gd name="connsiteX7" fmla="*/ 25476 w 47032"/>
                  <a:gd name="connsiteY7" fmla="*/ 13718 h 47032"/>
                  <a:gd name="connsiteX8" fmla="*/ 37234 w 47032"/>
                  <a:gd name="connsiteY8" fmla="*/ 25476 h 47032"/>
                  <a:gd name="connsiteX9" fmla="*/ 25476 w 47032"/>
                  <a:gd name="connsiteY9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32" h="47032">
                    <a:moveTo>
                      <a:pt x="25476" y="5879"/>
                    </a:moveTo>
                    <a:cubicBezTo>
                      <a:pt x="14502" y="5879"/>
                      <a:pt x="5879" y="14502"/>
                      <a:pt x="5879" y="25476"/>
                    </a:cubicBezTo>
                    <a:cubicBezTo>
                      <a:pt x="5879" y="36450"/>
                      <a:pt x="14502" y="45073"/>
                      <a:pt x="25476" y="45073"/>
                    </a:cubicBezTo>
                    <a:cubicBezTo>
                      <a:pt x="36450" y="45073"/>
                      <a:pt x="45073" y="36450"/>
                      <a:pt x="45073" y="25476"/>
                    </a:cubicBezTo>
                    <a:cubicBezTo>
                      <a:pt x="45073" y="14502"/>
                      <a:pt x="36450" y="5879"/>
                      <a:pt x="25476" y="5879"/>
                    </a:cubicBezTo>
                    <a:moveTo>
                      <a:pt x="25476" y="37234"/>
                    </a:moveTo>
                    <a:cubicBezTo>
                      <a:pt x="19205" y="37234"/>
                      <a:pt x="13718" y="31747"/>
                      <a:pt x="13718" y="25476"/>
                    </a:cubicBezTo>
                    <a:cubicBezTo>
                      <a:pt x="13718" y="19205"/>
                      <a:pt x="19205" y="13718"/>
                      <a:pt x="25476" y="13718"/>
                    </a:cubicBezTo>
                    <a:cubicBezTo>
                      <a:pt x="31747" y="13718"/>
                      <a:pt x="37234" y="19205"/>
                      <a:pt x="37234" y="25476"/>
                    </a:cubicBezTo>
                    <a:cubicBezTo>
                      <a:pt x="37234" y="31747"/>
                      <a:pt x="31747" y="37234"/>
                      <a:pt x="25476" y="372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4" name="Полилиния: фигура 803">
                <a:extLst>
                  <a:ext uri="{FF2B5EF4-FFF2-40B4-BE49-F238E27FC236}">
                    <a16:creationId xmlns:a16="http://schemas.microsoft.com/office/drawing/2014/main" id="{A7E3C659-FF51-2DFA-44A3-0D912F6E2B13}"/>
                  </a:ext>
                </a:extLst>
              </p:cNvPr>
              <p:cNvSpPr/>
              <p:nvPr/>
            </p:nvSpPr>
            <p:spPr>
              <a:xfrm>
                <a:off x="828444" y="1194281"/>
                <a:ext cx="47032" cy="47032"/>
              </a:xfrm>
              <a:custGeom>
                <a:avLst/>
                <a:gdLst>
                  <a:gd name="connsiteX0" fmla="*/ 25476 w 47032"/>
                  <a:gd name="connsiteY0" fmla="*/ 5879 h 47032"/>
                  <a:gd name="connsiteX1" fmla="*/ 5879 w 47032"/>
                  <a:gd name="connsiteY1" fmla="*/ 25476 h 47032"/>
                  <a:gd name="connsiteX2" fmla="*/ 25476 w 47032"/>
                  <a:gd name="connsiteY2" fmla="*/ 45073 h 47032"/>
                  <a:gd name="connsiteX3" fmla="*/ 45073 w 47032"/>
                  <a:gd name="connsiteY3" fmla="*/ 25476 h 47032"/>
                  <a:gd name="connsiteX4" fmla="*/ 25476 w 47032"/>
                  <a:gd name="connsiteY4" fmla="*/ 5879 h 47032"/>
                  <a:gd name="connsiteX5" fmla="*/ 25476 w 47032"/>
                  <a:gd name="connsiteY5" fmla="*/ 37234 h 47032"/>
                  <a:gd name="connsiteX6" fmla="*/ 13718 w 47032"/>
                  <a:gd name="connsiteY6" fmla="*/ 25476 h 47032"/>
                  <a:gd name="connsiteX7" fmla="*/ 25476 w 47032"/>
                  <a:gd name="connsiteY7" fmla="*/ 13718 h 47032"/>
                  <a:gd name="connsiteX8" fmla="*/ 37234 w 47032"/>
                  <a:gd name="connsiteY8" fmla="*/ 25476 h 47032"/>
                  <a:gd name="connsiteX9" fmla="*/ 25476 w 47032"/>
                  <a:gd name="connsiteY9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032" h="47032">
                    <a:moveTo>
                      <a:pt x="25476" y="5879"/>
                    </a:moveTo>
                    <a:cubicBezTo>
                      <a:pt x="14502" y="5879"/>
                      <a:pt x="5879" y="14502"/>
                      <a:pt x="5879" y="25476"/>
                    </a:cubicBezTo>
                    <a:cubicBezTo>
                      <a:pt x="5879" y="36450"/>
                      <a:pt x="14502" y="45073"/>
                      <a:pt x="25476" y="45073"/>
                    </a:cubicBezTo>
                    <a:cubicBezTo>
                      <a:pt x="36450" y="45073"/>
                      <a:pt x="45073" y="36450"/>
                      <a:pt x="45073" y="25476"/>
                    </a:cubicBezTo>
                    <a:cubicBezTo>
                      <a:pt x="45073" y="14502"/>
                      <a:pt x="36450" y="5879"/>
                      <a:pt x="25476" y="5879"/>
                    </a:cubicBezTo>
                    <a:moveTo>
                      <a:pt x="25476" y="37234"/>
                    </a:moveTo>
                    <a:cubicBezTo>
                      <a:pt x="19205" y="37234"/>
                      <a:pt x="13718" y="31747"/>
                      <a:pt x="13718" y="25476"/>
                    </a:cubicBezTo>
                    <a:cubicBezTo>
                      <a:pt x="13718" y="19205"/>
                      <a:pt x="19205" y="13718"/>
                      <a:pt x="25476" y="13718"/>
                    </a:cubicBezTo>
                    <a:cubicBezTo>
                      <a:pt x="31747" y="13718"/>
                      <a:pt x="37234" y="19205"/>
                      <a:pt x="37234" y="25476"/>
                    </a:cubicBezTo>
                    <a:cubicBezTo>
                      <a:pt x="37234" y="31747"/>
                      <a:pt x="31747" y="37234"/>
                      <a:pt x="25476" y="372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05" name="Полилиния: фигура 804">
                <a:extLst>
                  <a:ext uri="{FF2B5EF4-FFF2-40B4-BE49-F238E27FC236}">
                    <a16:creationId xmlns:a16="http://schemas.microsoft.com/office/drawing/2014/main" id="{5F682F9A-F2B8-DB2A-3827-ACD15857B270}"/>
                  </a:ext>
                </a:extLst>
              </p:cNvPr>
              <p:cNvSpPr/>
              <p:nvPr/>
            </p:nvSpPr>
            <p:spPr>
              <a:xfrm>
                <a:off x="946025" y="1123733"/>
                <a:ext cx="39194" cy="39194"/>
              </a:xfrm>
              <a:custGeom>
                <a:avLst/>
                <a:gdLst>
                  <a:gd name="connsiteX0" fmla="*/ 21556 w 39193"/>
                  <a:gd name="connsiteY0" fmla="*/ 5879 h 39193"/>
                  <a:gd name="connsiteX1" fmla="*/ 5879 w 39193"/>
                  <a:gd name="connsiteY1" fmla="*/ 21556 h 39193"/>
                  <a:gd name="connsiteX2" fmla="*/ 21556 w 39193"/>
                  <a:gd name="connsiteY2" fmla="*/ 37234 h 39193"/>
                  <a:gd name="connsiteX3" fmla="*/ 37234 w 39193"/>
                  <a:gd name="connsiteY3" fmla="*/ 21556 h 39193"/>
                  <a:gd name="connsiteX4" fmla="*/ 21556 w 39193"/>
                  <a:gd name="connsiteY4" fmla="*/ 5879 h 39193"/>
                  <a:gd name="connsiteX5" fmla="*/ 21556 w 39193"/>
                  <a:gd name="connsiteY5" fmla="*/ 29395 h 39193"/>
                  <a:gd name="connsiteX6" fmla="*/ 13718 w 39193"/>
                  <a:gd name="connsiteY6" fmla="*/ 21556 h 39193"/>
                  <a:gd name="connsiteX7" fmla="*/ 21556 w 39193"/>
                  <a:gd name="connsiteY7" fmla="*/ 13718 h 39193"/>
                  <a:gd name="connsiteX8" fmla="*/ 29395 w 39193"/>
                  <a:gd name="connsiteY8" fmla="*/ 21556 h 39193"/>
                  <a:gd name="connsiteX9" fmla="*/ 21556 w 39193"/>
                  <a:gd name="connsiteY9" fmla="*/ 2939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39193">
                    <a:moveTo>
                      <a:pt x="21556" y="5879"/>
                    </a:move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30179" y="37234"/>
                      <a:pt x="37234" y="30179"/>
                      <a:pt x="37234" y="21556"/>
                    </a:cubicBezTo>
                    <a:cubicBezTo>
                      <a:pt x="37234" y="12934"/>
                      <a:pt x="30179" y="5879"/>
                      <a:pt x="21556" y="5879"/>
                    </a:cubicBezTo>
                    <a:moveTo>
                      <a:pt x="21556" y="29395"/>
                    </a:moveTo>
                    <a:cubicBezTo>
                      <a:pt x="16853" y="29395"/>
                      <a:pt x="13718" y="26260"/>
                      <a:pt x="13718" y="21556"/>
                    </a:cubicBezTo>
                    <a:cubicBezTo>
                      <a:pt x="13718" y="16853"/>
                      <a:pt x="16853" y="13718"/>
                      <a:pt x="21556" y="13718"/>
                    </a:cubicBezTo>
                    <a:cubicBezTo>
                      <a:pt x="26260" y="13718"/>
                      <a:pt x="29395" y="16853"/>
                      <a:pt x="29395" y="21556"/>
                    </a:cubicBezTo>
                    <a:cubicBezTo>
                      <a:pt x="29395" y="26260"/>
                      <a:pt x="26260" y="29395"/>
                      <a:pt x="21556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807" name="TextBox 806">
            <a:extLst>
              <a:ext uri="{FF2B5EF4-FFF2-40B4-BE49-F238E27FC236}">
                <a16:creationId xmlns:a16="http://schemas.microsoft.com/office/drawing/2014/main" id="{897593E4-B329-B1A2-7990-D5622B16430E}"/>
              </a:ext>
            </a:extLst>
          </p:cNvPr>
          <p:cNvSpPr txBox="1"/>
          <p:nvPr/>
        </p:nvSpPr>
        <p:spPr>
          <a:xfrm>
            <a:off x="4741214" y="1793500"/>
            <a:ext cx="65084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</a:t>
            </a:r>
            <a:b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Unified Monitoring and Analysis Platform</a:t>
            </a:r>
          </a:p>
        </p:txBody>
      </p:sp>
      <p:grpSp>
        <p:nvGrpSpPr>
          <p:cNvPr id="808" name="Группа 807">
            <a:extLst>
              <a:ext uri="{FF2B5EF4-FFF2-40B4-BE49-F238E27FC236}">
                <a16:creationId xmlns:a16="http://schemas.microsoft.com/office/drawing/2014/main" id="{9E513C48-0286-E495-9CF1-4B6BC4AC078C}"/>
              </a:ext>
            </a:extLst>
          </p:cNvPr>
          <p:cNvGrpSpPr>
            <a:grpSpLocks noChangeAspect="1"/>
          </p:cNvGrpSpPr>
          <p:nvPr/>
        </p:nvGrpSpPr>
        <p:grpSpPr>
          <a:xfrm>
            <a:off x="4921349" y="1395351"/>
            <a:ext cx="290571" cy="322040"/>
            <a:chOff x="6514784" y="2348872"/>
            <a:chExt cx="439738" cy="487363"/>
          </a:xfrm>
          <a:solidFill>
            <a:schemeClr val="tx1"/>
          </a:solidFill>
        </p:grpSpPr>
        <p:sp>
          <p:nvSpPr>
            <p:cNvPr id="809" name="Freeform 37">
              <a:extLst>
                <a:ext uri="{FF2B5EF4-FFF2-40B4-BE49-F238E27FC236}">
                  <a16:creationId xmlns:a16="http://schemas.microsoft.com/office/drawing/2014/main" id="{0E130DCA-FB6D-B3FA-4C90-567E880E5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4784" y="2348872"/>
              <a:ext cx="439738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810" name="Рисунок 1">
              <a:extLst>
                <a:ext uri="{FF2B5EF4-FFF2-40B4-BE49-F238E27FC236}">
                  <a16:creationId xmlns:a16="http://schemas.microsoft.com/office/drawing/2014/main" id="{347A61B2-0C66-9705-D881-5DA9CE0A45E5}"/>
                </a:ext>
              </a:extLst>
            </p:cNvPr>
            <p:cNvGrpSpPr/>
            <p:nvPr/>
          </p:nvGrpSpPr>
          <p:grpSpPr>
            <a:xfrm>
              <a:off x="6573960" y="2431860"/>
              <a:ext cx="321387" cy="321387"/>
              <a:chOff x="6572000" y="2429939"/>
              <a:chExt cx="321387" cy="321387"/>
            </a:xfrm>
            <a:grpFill/>
          </p:grpSpPr>
          <p:sp>
            <p:nvSpPr>
              <p:cNvPr id="811" name="Полилиния: фигура 810">
                <a:extLst>
                  <a:ext uri="{FF2B5EF4-FFF2-40B4-BE49-F238E27FC236}">
                    <a16:creationId xmlns:a16="http://schemas.microsoft.com/office/drawing/2014/main" id="{A1186553-8860-76D2-2405-61FBC0DD73CE}"/>
                  </a:ext>
                </a:extLst>
              </p:cNvPr>
              <p:cNvSpPr/>
              <p:nvPr/>
            </p:nvSpPr>
            <p:spPr>
              <a:xfrm>
                <a:off x="6650387" y="2508326"/>
                <a:ext cx="164613" cy="243000"/>
              </a:xfrm>
              <a:custGeom>
                <a:avLst/>
                <a:gdLst>
                  <a:gd name="connsiteX0" fmla="*/ 162653 w 164613"/>
                  <a:gd name="connsiteY0" fmla="*/ 84266 h 243000"/>
                  <a:gd name="connsiteX1" fmla="*/ 84266 w 164613"/>
                  <a:gd name="connsiteY1" fmla="*/ 5879 h 243000"/>
                  <a:gd name="connsiteX2" fmla="*/ 5879 w 164613"/>
                  <a:gd name="connsiteY2" fmla="*/ 84266 h 243000"/>
                  <a:gd name="connsiteX3" fmla="*/ 45073 w 164613"/>
                  <a:gd name="connsiteY3" fmla="*/ 151679 h 243000"/>
                  <a:gd name="connsiteX4" fmla="*/ 68589 w 164613"/>
                  <a:gd name="connsiteY4" fmla="*/ 161085 h 243000"/>
                  <a:gd name="connsiteX5" fmla="*/ 68589 w 164613"/>
                  <a:gd name="connsiteY5" fmla="*/ 234769 h 243000"/>
                  <a:gd name="connsiteX6" fmla="*/ 84266 w 164613"/>
                  <a:gd name="connsiteY6" fmla="*/ 243392 h 243000"/>
                  <a:gd name="connsiteX7" fmla="*/ 99944 w 164613"/>
                  <a:gd name="connsiteY7" fmla="*/ 234769 h 243000"/>
                  <a:gd name="connsiteX8" fmla="*/ 99944 w 164613"/>
                  <a:gd name="connsiteY8" fmla="*/ 161085 h 243000"/>
                  <a:gd name="connsiteX9" fmla="*/ 123460 w 164613"/>
                  <a:gd name="connsiteY9" fmla="*/ 151679 h 243000"/>
                  <a:gd name="connsiteX10" fmla="*/ 162653 w 164613"/>
                  <a:gd name="connsiteY10" fmla="*/ 84266 h 243000"/>
                  <a:gd name="connsiteX11" fmla="*/ 84266 w 164613"/>
                  <a:gd name="connsiteY11" fmla="*/ 146976 h 243000"/>
                  <a:gd name="connsiteX12" fmla="*/ 45073 w 164613"/>
                  <a:gd name="connsiteY12" fmla="*/ 132866 h 243000"/>
                  <a:gd name="connsiteX13" fmla="*/ 21556 w 164613"/>
                  <a:gd name="connsiteY13" fmla="*/ 84266 h 243000"/>
                  <a:gd name="connsiteX14" fmla="*/ 84266 w 164613"/>
                  <a:gd name="connsiteY14" fmla="*/ 21556 h 243000"/>
                  <a:gd name="connsiteX15" fmla="*/ 146976 w 164613"/>
                  <a:gd name="connsiteY15" fmla="*/ 84266 h 243000"/>
                  <a:gd name="connsiteX16" fmla="*/ 123460 w 164613"/>
                  <a:gd name="connsiteY16" fmla="*/ 132866 h 243000"/>
                  <a:gd name="connsiteX17" fmla="*/ 84266 w 164613"/>
                  <a:gd name="connsiteY17" fmla="*/ 146976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4613" h="243000">
                    <a:moveTo>
                      <a:pt x="162653" y="84266"/>
                    </a:moveTo>
                    <a:cubicBezTo>
                      <a:pt x="162653" y="41153"/>
                      <a:pt x="127379" y="5879"/>
                      <a:pt x="84266" y="5879"/>
                    </a:cubicBezTo>
                    <a:cubicBezTo>
                      <a:pt x="41153" y="5879"/>
                      <a:pt x="5879" y="41153"/>
                      <a:pt x="5879" y="84266"/>
                    </a:cubicBezTo>
                    <a:cubicBezTo>
                      <a:pt x="5879" y="113269"/>
                      <a:pt x="21556" y="138353"/>
                      <a:pt x="45073" y="151679"/>
                    </a:cubicBezTo>
                    <a:cubicBezTo>
                      <a:pt x="52127" y="155598"/>
                      <a:pt x="59966" y="158734"/>
                      <a:pt x="68589" y="161085"/>
                    </a:cubicBezTo>
                    <a:lnTo>
                      <a:pt x="68589" y="234769"/>
                    </a:lnTo>
                    <a:lnTo>
                      <a:pt x="84266" y="243392"/>
                    </a:lnTo>
                    <a:lnTo>
                      <a:pt x="99944" y="234769"/>
                    </a:lnTo>
                    <a:lnTo>
                      <a:pt x="99944" y="161085"/>
                    </a:lnTo>
                    <a:cubicBezTo>
                      <a:pt x="108566" y="159518"/>
                      <a:pt x="116405" y="156382"/>
                      <a:pt x="123460" y="151679"/>
                    </a:cubicBezTo>
                    <a:cubicBezTo>
                      <a:pt x="146976" y="138353"/>
                      <a:pt x="162653" y="113269"/>
                      <a:pt x="162653" y="84266"/>
                    </a:cubicBezTo>
                    <a:moveTo>
                      <a:pt x="84266" y="146976"/>
                    </a:moveTo>
                    <a:cubicBezTo>
                      <a:pt x="69373" y="146976"/>
                      <a:pt x="56047" y="141489"/>
                      <a:pt x="45073" y="132866"/>
                    </a:cubicBezTo>
                    <a:cubicBezTo>
                      <a:pt x="30963" y="121108"/>
                      <a:pt x="21556" y="103863"/>
                      <a:pt x="21556" y="84266"/>
                    </a:cubicBezTo>
                    <a:cubicBezTo>
                      <a:pt x="21556" y="49776"/>
                      <a:pt x="49776" y="21556"/>
                      <a:pt x="84266" y="21556"/>
                    </a:cubicBezTo>
                    <a:cubicBezTo>
                      <a:pt x="118757" y="21556"/>
                      <a:pt x="146976" y="49776"/>
                      <a:pt x="146976" y="84266"/>
                    </a:cubicBezTo>
                    <a:cubicBezTo>
                      <a:pt x="146976" y="103863"/>
                      <a:pt x="137569" y="121892"/>
                      <a:pt x="123460" y="132866"/>
                    </a:cubicBezTo>
                    <a:cubicBezTo>
                      <a:pt x="112486" y="141489"/>
                      <a:pt x="99160" y="146976"/>
                      <a:pt x="84266" y="1469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2" name="Полилиния: фигура 811">
                <a:extLst>
                  <a:ext uri="{FF2B5EF4-FFF2-40B4-BE49-F238E27FC236}">
                    <a16:creationId xmlns:a16="http://schemas.microsoft.com/office/drawing/2014/main" id="{07EBC369-B66B-DE43-4675-438459191A60}"/>
                  </a:ext>
                </a:extLst>
              </p:cNvPr>
              <p:cNvSpPr/>
              <p:nvPr/>
            </p:nvSpPr>
            <p:spPr>
              <a:xfrm>
                <a:off x="6677822" y="2571036"/>
                <a:ext cx="23516" cy="47032"/>
              </a:xfrm>
              <a:custGeom>
                <a:avLst/>
                <a:gdLst>
                  <a:gd name="connsiteX0" fmla="*/ 5879 w 23516"/>
                  <a:gd name="connsiteY0" fmla="*/ 5879 h 47032"/>
                  <a:gd name="connsiteX1" fmla="*/ 17637 w 23516"/>
                  <a:gd name="connsiteY1" fmla="*/ 5879 h 47032"/>
                  <a:gd name="connsiteX2" fmla="*/ 17637 w 23516"/>
                  <a:gd name="connsiteY2" fmla="*/ 45073 h 47032"/>
                  <a:gd name="connsiteX3" fmla="*/ 5879 w 23516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47032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3" name="Полилиния: фигура 812">
                <a:extLst>
                  <a:ext uri="{FF2B5EF4-FFF2-40B4-BE49-F238E27FC236}">
                    <a16:creationId xmlns:a16="http://schemas.microsoft.com/office/drawing/2014/main" id="{4DE00FB3-5AB2-566E-7EE6-BDD6EED07FC9}"/>
                  </a:ext>
                </a:extLst>
              </p:cNvPr>
              <p:cNvSpPr/>
              <p:nvPr/>
            </p:nvSpPr>
            <p:spPr>
              <a:xfrm>
                <a:off x="6700555" y="2547519"/>
                <a:ext cx="23516" cy="62710"/>
              </a:xfrm>
              <a:custGeom>
                <a:avLst/>
                <a:gdLst>
                  <a:gd name="connsiteX0" fmla="*/ 5879 w 23516"/>
                  <a:gd name="connsiteY0" fmla="*/ 5879 h 62709"/>
                  <a:gd name="connsiteX1" fmla="*/ 17637 w 23516"/>
                  <a:gd name="connsiteY1" fmla="*/ 5879 h 62709"/>
                  <a:gd name="connsiteX2" fmla="*/ 17637 w 23516"/>
                  <a:gd name="connsiteY2" fmla="*/ 60750 h 62709"/>
                  <a:gd name="connsiteX3" fmla="*/ 5879 w 23516"/>
                  <a:gd name="connsiteY3" fmla="*/ 60750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62709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60750"/>
                    </a:lnTo>
                    <a:lnTo>
                      <a:pt x="5879" y="60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4" name="Полилиния: фигура 813">
                <a:extLst>
                  <a:ext uri="{FF2B5EF4-FFF2-40B4-BE49-F238E27FC236}">
                    <a16:creationId xmlns:a16="http://schemas.microsoft.com/office/drawing/2014/main" id="{6E3EE0EC-3FF2-A1C8-3FD7-B855CE9EA387}"/>
                  </a:ext>
                </a:extLst>
              </p:cNvPr>
              <p:cNvSpPr/>
              <p:nvPr/>
            </p:nvSpPr>
            <p:spPr>
              <a:xfrm>
                <a:off x="6723287" y="2578874"/>
                <a:ext cx="23516" cy="62710"/>
              </a:xfrm>
              <a:custGeom>
                <a:avLst/>
                <a:gdLst>
                  <a:gd name="connsiteX0" fmla="*/ 5879 w 23516"/>
                  <a:gd name="connsiteY0" fmla="*/ 5879 h 62709"/>
                  <a:gd name="connsiteX1" fmla="*/ 17637 w 23516"/>
                  <a:gd name="connsiteY1" fmla="*/ 5879 h 62709"/>
                  <a:gd name="connsiteX2" fmla="*/ 17637 w 23516"/>
                  <a:gd name="connsiteY2" fmla="*/ 60750 h 62709"/>
                  <a:gd name="connsiteX3" fmla="*/ 5879 w 23516"/>
                  <a:gd name="connsiteY3" fmla="*/ 60750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62709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60750"/>
                    </a:lnTo>
                    <a:lnTo>
                      <a:pt x="5879" y="60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5" name="Полилиния: фигура 814">
                <a:extLst>
                  <a:ext uri="{FF2B5EF4-FFF2-40B4-BE49-F238E27FC236}">
                    <a16:creationId xmlns:a16="http://schemas.microsoft.com/office/drawing/2014/main" id="{C8C99598-E318-603B-B275-436447ACE8C6}"/>
                  </a:ext>
                </a:extLst>
              </p:cNvPr>
              <p:cNvSpPr/>
              <p:nvPr/>
            </p:nvSpPr>
            <p:spPr>
              <a:xfrm>
                <a:off x="6745235" y="2602390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17637 w 23516"/>
                  <a:gd name="connsiteY1" fmla="*/ 5879 h 39193"/>
                  <a:gd name="connsiteX2" fmla="*/ 17637 w 23516"/>
                  <a:gd name="connsiteY2" fmla="*/ 37234 h 39193"/>
                  <a:gd name="connsiteX3" fmla="*/ 5879 w 23516"/>
                  <a:gd name="connsiteY3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6" name="Полилиния: фигура 815">
                <a:extLst>
                  <a:ext uri="{FF2B5EF4-FFF2-40B4-BE49-F238E27FC236}">
                    <a16:creationId xmlns:a16="http://schemas.microsoft.com/office/drawing/2014/main" id="{8C1CD4B4-C878-6F2D-9501-4F5D8054CED2}"/>
                  </a:ext>
                </a:extLst>
              </p:cNvPr>
              <p:cNvSpPr/>
              <p:nvPr/>
            </p:nvSpPr>
            <p:spPr>
              <a:xfrm>
                <a:off x="6767968" y="2571036"/>
                <a:ext cx="23516" cy="47032"/>
              </a:xfrm>
              <a:custGeom>
                <a:avLst/>
                <a:gdLst>
                  <a:gd name="connsiteX0" fmla="*/ 5879 w 23516"/>
                  <a:gd name="connsiteY0" fmla="*/ 5879 h 47032"/>
                  <a:gd name="connsiteX1" fmla="*/ 17637 w 23516"/>
                  <a:gd name="connsiteY1" fmla="*/ 5879 h 47032"/>
                  <a:gd name="connsiteX2" fmla="*/ 17637 w 23516"/>
                  <a:gd name="connsiteY2" fmla="*/ 45073 h 47032"/>
                  <a:gd name="connsiteX3" fmla="*/ 5879 w 23516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47032">
                    <a:moveTo>
                      <a:pt x="5879" y="5879"/>
                    </a:moveTo>
                    <a:lnTo>
                      <a:pt x="17637" y="5879"/>
                    </a:lnTo>
                    <a:lnTo>
                      <a:pt x="17637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7" name="Полилиния: фигура 816">
                <a:extLst>
                  <a:ext uri="{FF2B5EF4-FFF2-40B4-BE49-F238E27FC236}">
                    <a16:creationId xmlns:a16="http://schemas.microsoft.com/office/drawing/2014/main" id="{4495C504-6A43-C37B-9D86-4B8A2E5FAEF9}"/>
                  </a:ext>
                </a:extLst>
              </p:cNvPr>
              <p:cNvSpPr/>
              <p:nvPr/>
            </p:nvSpPr>
            <p:spPr>
              <a:xfrm>
                <a:off x="6613545" y="2644719"/>
                <a:ext cx="62710" cy="62710"/>
              </a:xfrm>
              <a:custGeom>
                <a:avLst/>
                <a:gdLst>
                  <a:gd name="connsiteX0" fmla="*/ 57615 w 62709"/>
                  <a:gd name="connsiteY0" fmla="*/ 5879 h 62709"/>
                  <a:gd name="connsiteX1" fmla="*/ 29395 w 62709"/>
                  <a:gd name="connsiteY1" fmla="*/ 34098 h 62709"/>
                  <a:gd name="connsiteX2" fmla="*/ 10582 w 62709"/>
                  <a:gd name="connsiteY2" fmla="*/ 36450 h 62709"/>
                  <a:gd name="connsiteX3" fmla="*/ 10582 w 62709"/>
                  <a:gd name="connsiteY3" fmla="*/ 58398 h 62709"/>
                  <a:gd name="connsiteX4" fmla="*/ 32531 w 62709"/>
                  <a:gd name="connsiteY4" fmla="*/ 58398 h 62709"/>
                  <a:gd name="connsiteX5" fmla="*/ 34882 w 62709"/>
                  <a:gd name="connsiteY5" fmla="*/ 39585 h 62709"/>
                  <a:gd name="connsiteX6" fmla="*/ 63102 w 62709"/>
                  <a:gd name="connsiteY6" fmla="*/ 11366 h 62709"/>
                  <a:gd name="connsiteX7" fmla="*/ 57615 w 62709"/>
                  <a:gd name="connsiteY7" fmla="*/ 5879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57615" y="5879"/>
                    </a:moveTo>
                    <a:lnTo>
                      <a:pt x="29395" y="34098"/>
                    </a:lnTo>
                    <a:cubicBezTo>
                      <a:pt x="23124" y="30179"/>
                      <a:pt x="15285" y="30963"/>
                      <a:pt x="10582" y="36450"/>
                    </a:cubicBezTo>
                    <a:cubicBezTo>
                      <a:pt x="4311" y="42721"/>
                      <a:pt x="4311" y="52127"/>
                      <a:pt x="10582" y="58398"/>
                    </a:cubicBezTo>
                    <a:cubicBezTo>
                      <a:pt x="16853" y="64669"/>
                      <a:pt x="26260" y="64669"/>
                      <a:pt x="32531" y="58398"/>
                    </a:cubicBezTo>
                    <a:cubicBezTo>
                      <a:pt x="38018" y="52911"/>
                      <a:pt x="38802" y="45073"/>
                      <a:pt x="34882" y="39585"/>
                    </a:cubicBezTo>
                    <a:lnTo>
                      <a:pt x="63102" y="11366"/>
                    </a:lnTo>
                    <a:lnTo>
                      <a:pt x="57615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8" name="Полилиния: фигура 817">
                <a:extLst>
                  <a:ext uri="{FF2B5EF4-FFF2-40B4-BE49-F238E27FC236}">
                    <a16:creationId xmlns:a16="http://schemas.microsoft.com/office/drawing/2014/main" id="{676F92DD-C7C2-4B4B-03C8-A6491CFFC05D}"/>
                  </a:ext>
                </a:extLst>
              </p:cNvPr>
              <p:cNvSpPr/>
              <p:nvPr/>
            </p:nvSpPr>
            <p:spPr>
              <a:xfrm>
                <a:off x="6786780" y="2471484"/>
                <a:ext cx="62710" cy="62710"/>
              </a:xfrm>
              <a:custGeom>
                <a:avLst/>
                <a:gdLst>
                  <a:gd name="connsiteX0" fmla="*/ 5879 w 62709"/>
                  <a:gd name="connsiteY0" fmla="*/ 57615 h 62709"/>
                  <a:gd name="connsiteX1" fmla="*/ 34098 w 62709"/>
                  <a:gd name="connsiteY1" fmla="*/ 29395 h 62709"/>
                  <a:gd name="connsiteX2" fmla="*/ 36450 w 62709"/>
                  <a:gd name="connsiteY2" fmla="*/ 10582 h 62709"/>
                  <a:gd name="connsiteX3" fmla="*/ 58398 w 62709"/>
                  <a:gd name="connsiteY3" fmla="*/ 10582 h 62709"/>
                  <a:gd name="connsiteX4" fmla="*/ 58398 w 62709"/>
                  <a:gd name="connsiteY4" fmla="*/ 32531 h 62709"/>
                  <a:gd name="connsiteX5" fmla="*/ 39586 w 62709"/>
                  <a:gd name="connsiteY5" fmla="*/ 34882 h 62709"/>
                  <a:gd name="connsiteX6" fmla="*/ 11366 w 62709"/>
                  <a:gd name="connsiteY6" fmla="*/ 63102 h 62709"/>
                  <a:gd name="connsiteX7" fmla="*/ 5879 w 62709"/>
                  <a:gd name="connsiteY7" fmla="*/ 57615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5879" y="57615"/>
                    </a:moveTo>
                    <a:lnTo>
                      <a:pt x="34098" y="29395"/>
                    </a:lnTo>
                    <a:cubicBezTo>
                      <a:pt x="30179" y="23124"/>
                      <a:pt x="30963" y="15285"/>
                      <a:pt x="36450" y="10582"/>
                    </a:cubicBezTo>
                    <a:cubicBezTo>
                      <a:pt x="42721" y="4311"/>
                      <a:pt x="52127" y="4311"/>
                      <a:pt x="58398" y="10582"/>
                    </a:cubicBezTo>
                    <a:cubicBezTo>
                      <a:pt x="64669" y="16853"/>
                      <a:pt x="64669" y="26260"/>
                      <a:pt x="58398" y="32531"/>
                    </a:cubicBezTo>
                    <a:cubicBezTo>
                      <a:pt x="52911" y="38018"/>
                      <a:pt x="45073" y="38802"/>
                      <a:pt x="39586" y="34882"/>
                    </a:cubicBezTo>
                    <a:lnTo>
                      <a:pt x="11366" y="63102"/>
                    </a:lnTo>
                    <a:lnTo>
                      <a:pt x="5879" y="576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19" name="Полилиния: фигура 818">
                <a:extLst>
                  <a:ext uri="{FF2B5EF4-FFF2-40B4-BE49-F238E27FC236}">
                    <a16:creationId xmlns:a16="http://schemas.microsoft.com/office/drawing/2014/main" id="{EECE5386-2FED-2439-0118-DC09BCEA287A}"/>
                  </a:ext>
                </a:extLst>
              </p:cNvPr>
              <p:cNvSpPr/>
              <p:nvPr/>
            </p:nvSpPr>
            <p:spPr>
              <a:xfrm>
                <a:off x="6713097" y="2429939"/>
                <a:ext cx="39194" cy="78387"/>
              </a:xfrm>
              <a:custGeom>
                <a:avLst/>
                <a:gdLst>
                  <a:gd name="connsiteX0" fmla="*/ 17637 w 39193"/>
                  <a:gd name="connsiteY0" fmla="*/ 76427 h 78387"/>
                  <a:gd name="connsiteX1" fmla="*/ 17637 w 39193"/>
                  <a:gd name="connsiteY1" fmla="*/ 36450 h 78387"/>
                  <a:gd name="connsiteX2" fmla="*/ 5879 w 39193"/>
                  <a:gd name="connsiteY2" fmla="*/ 21556 h 78387"/>
                  <a:gd name="connsiteX3" fmla="*/ 21556 w 39193"/>
                  <a:gd name="connsiteY3" fmla="*/ 5879 h 78387"/>
                  <a:gd name="connsiteX4" fmla="*/ 37234 w 39193"/>
                  <a:gd name="connsiteY4" fmla="*/ 21556 h 78387"/>
                  <a:gd name="connsiteX5" fmla="*/ 25476 w 39193"/>
                  <a:gd name="connsiteY5" fmla="*/ 36450 h 78387"/>
                  <a:gd name="connsiteX6" fmla="*/ 25476 w 39193"/>
                  <a:gd name="connsiteY6" fmla="*/ 76427 h 78387"/>
                  <a:gd name="connsiteX7" fmla="*/ 17637 w 39193"/>
                  <a:gd name="connsiteY7" fmla="*/ 76427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193" h="78387">
                    <a:moveTo>
                      <a:pt x="17637" y="76427"/>
                    </a:moveTo>
                    <a:lnTo>
                      <a:pt x="17637" y="36450"/>
                    </a:lnTo>
                    <a:cubicBezTo>
                      <a:pt x="10582" y="34882"/>
                      <a:pt x="5879" y="28611"/>
                      <a:pt x="5879" y="21556"/>
                    </a:cubicBezTo>
                    <a:cubicBezTo>
                      <a:pt x="5879" y="12934"/>
                      <a:pt x="12934" y="5879"/>
                      <a:pt x="21556" y="5879"/>
                    </a:cubicBezTo>
                    <a:cubicBezTo>
                      <a:pt x="30179" y="5879"/>
                      <a:pt x="37234" y="12934"/>
                      <a:pt x="37234" y="21556"/>
                    </a:cubicBezTo>
                    <a:cubicBezTo>
                      <a:pt x="37234" y="28611"/>
                      <a:pt x="32531" y="34882"/>
                      <a:pt x="25476" y="36450"/>
                    </a:cubicBezTo>
                    <a:lnTo>
                      <a:pt x="25476" y="76427"/>
                    </a:lnTo>
                    <a:lnTo>
                      <a:pt x="17637" y="764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0" name="Полилиния: фигура 819">
                <a:extLst>
                  <a:ext uri="{FF2B5EF4-FFF2-40B4-BE49-F238E27FC236}">
                    <a16:creationId xmlns:a16="http://schemas.microsoft.com/office/drawing/2014/main" id="{C2E0CF35-D830-5EF3-4E84-E4874B40B1A7}"/>
                  </a:ext>
                </a:extLst>
              </p:cNvPr>
              <p:cNvSpPr/>
              <p:nvPr/>
            </p:nvSpPr>
            <p:spPr>
              <a:xfrm>
                <a:off x="6572000" y="2571036"/>
                <a:ext cx="78387" cy="39194"/>
              </a:xfrm>
              <a:custGeom>
                <a:avLst/>
                <a:gdLst>
                  <a:gd name="connsiteX0" fmla="*/ 76427 w 78387"/>
                  <a:gd name="connsiteY0" fmla="*/ 17637 h 39193"/>
                  <a:gd name="connsiteX1" fmla="*/ 36450 w 78387"/>
                  <a:gd name="connsiteY1" fmla="*/ 17637 h 39193"/>
                  <a:gd name="connsiteX2" fmla="*/ 21556 w 78387"/>
                  <a:gd name="connsiteY2" fmla="*/ 5879 h 39193"/>
                  <a:gd name="connsiteX3" fmla="*/ 5879 w 78387"/>
                  <a:gd name="connsiteY3" fmla="*/ 21556 h 39193"/>
                  <a:gd name="connsiteX4" fmla="*/ 21556 w 78387"/>
                  <a:gd name="connsiteY4" fmla="*/ 37234 h 39193"/>
                  <a:gd name="connsiteX5" fmla="*/ 36450 w 78387"/>
                  <a:gd name="connsiteY5" fmla="*/ 25476 h 39193"/>
                  <a:gd name="connsiteX6" fmla="*/ 76427 w 78387"/>
                  <a:gd name="connsiteY6" fmla="*/ 25476 h 39193"/>
                  <a:gd name="connsiteX7" fmla="*/ 76427 w 78387"/>
                  <a:gd name="connsiteY7" fmla="*/ 17637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87" h="39193">
                    <a:moveTo>
                      <a:pt x="76427" y="17637"/>
                    </a:moveTo>
                    <a:lnTo>
                      <a:pt x="36450" y="17637"/>
                    </a:lnTo>
                    <a:cubicBezTo>
                      <a:pt x="34882" y="10582"/>
                      <a:pt x="28611" y="5879"/>
                      <a:pt x="21556" y="5879"/>
                    </a:cubicBezTo>
                    <a:cubicBezTo>
                      <a:pt x="12934" y="5879"/>
                      <a:pt x="5879" y="12934"/>
                      <a:pt x="5879" y="21556"/>
                    </a:cubicBezTo>
                    <a:cubicBezTo>
                      <a:pt x="5879" y="30179"/>
                      <a:pt x="12934" y="37234"/>
                      <a:pt x="21556" y="37234"/>
                    </a:cubicBezTo>
                    <a:cubicBezTo>
                      <a:pt x="28611" y="37234"/>
                      <a:pt x="34882" y="32531"/>
                      <a:pt x="36450" y="25476"/>
                    </a:cubicBezTo>
                    <a:lnTo>
                      <a:pt x="76427" y="25476"/>
                    </a:lnTo>
                    <a:lnTo>
                      <a:pt x="76427" y="176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1" name="Полилиния: фигура 820">
                <a:extLst>
                  <a:ext uri="{FF2B5EF4-FFF2-40B4-BE49-F238E27FC236}">
                    <a16:creationId xmlns:a16="http://schemas.microsoft.com/office/drawing/2014/main" id="{C12A0C21-41A0-0C12-70F3-A2D884B71502}"/>
                  </a:ext>
                </a:extLst>
              </p:cNvPr>
              <p:cNvSpPr/>
              <p:nvPr/>
            </p:nvSpPr>
            <p:spPr>
              <a:xfrm>
                <a:off x="6815000" y="2571036"/>
                <a:ext cx="78387" cy="39194"/>
              </a:xfrm>
              <a:custGeom>
                <a:avLst/>
                <a:gdLst>
                  <a:gd name="connsiteX0" fmla="*/ 5879 w 78387"/>
                  <a:gd name="connsiteY0" fmla="*/ 17637 h 39193"/>
                  <a:gd name="connsiteX1" fmla="*/ 45856 w 78387"/>
                  <a:gd name="connsiteY1" fmla="*/ 17637 h 39193"/>
                  <a:gd name="connsiteX2" fmla="*/ 60750 w 78387"/>
                  <a:gd name="connsiteY2" fmla="*/ 5879 h 39193"/>
                  <a:gd name="connsiteX3" fmla="*/ 76427 w 78387"/>
                  <a:gd name="connsiteY3" fmla="*/ 21556 h 39193"/>
                  <a:gd name="connsiteX4" fmla="*/ 60750 w 78387"/>
                  <a:gd name="connsiteY4" fmla="*/ 37234 h 39193"/>
                  <a:gd name="connsiteX5" fmla="*/ 45856 w 78387"/>
                  <a:gd name="connsiteY5" fmla="*/ 25476 h 39193"/>
                  <a:gd name="connsiteX6" fmla="*/ 5879 w 78387"/>
                  <a:gd name="connsiteY6" fmla="*/ 25476 h 39193"/>
                  <a:gd name="connsiteX7" fmla="*/ 5879 w 78387"/>
                  <a:gd name="connsiteY7" fmla="*/ 17637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87" h="39193">
                    <a:moveTo>
                      <a:pt x="5879" y="17637"/>
                    </a:moveTo>
                    <a:lnTo>
                      <a:pt x="45856" y="17637"/>
                    </a:lnTo>
                    <a:cubicBezTo>
                      <a:pt x="47424" y="10582"/>
                      <a:pt x="53695" y="5879"/>
                      <a:pt x="60750" y="5879"/>
                    </a:cubicBezTo>
                    <a:cubicBezTo>
                      <a:pt x="69373" y="5879"/>
                      <a:pt x="76427" y="12934"/>
                      <a:pt x="76427" y="21556"/>
                    </a:cubicBezTo>
                    <a:cubicBezTo>
                      <a:pt x="76427" y="30179"/>
                      <a:pt x="69373" y="37234"/>
                      <a:pt x="60750" y="37234"/>
                    </a:cubicBezTo>
                    <a:cubicBezTo>
                      <a:pt x="53695" y="37234"/>
                      <a:pt x="47424" y="32531"/>
                      <a:pt x="45856" y="25476"/>
                    </a:cubicBezTo>
                    <a:lnTo>
                      <a:pt x="5879" y="25476"/>
                    </a:lnTo>
                    <a:lnTo>
                      <a:pt x="5879" y="1763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2" name="Полилиния: фигура 821">
                <a:extLst>
                  <a:ext uri="{FF2B5EF4-FFF2-40B4-BE49-F238E27FC236}">
                    <a16:creationId xmlns:a16="http://schemas.microsoft.com/office/drawing/2014/main" id="{4C90D1F8-517B-8ED5-D6A0-89AE65D1CB65}"/>
                  </a:ext>
                </a:extLst>
              </p:cNvPr>
              <p:cNvSpPr/>
              <p:nvPr/>
            </p:nvSpPr>
            <p:spPr>
              <a:xfrm>
                <a:off x="6613545" y="2471484"/>
                <a:ext cx="62710" cy="62710"/>
              </a:xfrm>
              <a:custGeom>
                <a:avLst/>
                <a:gdLst>
                  <a:gd name="connsiteX0" fmla="*/ 63102 w 62709"/>
                  <a:gd name="connsiteY0" fmla="*/ 57615 h 62709"/>
                  <a:gd name="connsiteX1" fmla="*/ 34882 w 62709"/>
                  <a:gd name="connsiteY1" fmla="*/ 29395 h 62709"/>
                  <a:gd name="connsiteX2" fmla="*/ 32531 w 62709"/>
                  <a:gd name="connsiteY2" fmla="*/ 10582 h 62709"/>
                  <a:gd name="connsiteX3" fmla="*/ 10582 w 62709"/>
                  <a:gd name="connsiteY3" fmla="*/ 10582 h 62709"/>
                  <a:gd name="connsiteX4" fmla="*/ 10582 w 62709"/>
                  <a:gd name="connsiteY4" fmla="*/ 32531 h 62709"/>
                  <a:gd name="connsiteX5" fmla="*/ 29395 w 62709"/>
                  <a:gd name="connsiteY5" fmla="*/ 34882 h 62709"/>
                  <a:gd name="connsiteX6" fmla="*/ 57615 w 62709"/>
                  <a:gd name="connsiteY6" fmla="*/ 63102 h 62709"/>
                  <a:gd name="connsiteX7" fmla="*/ 63102 w 62709"/>
                  <a:gd name="connsiteY7" fmla="*/ 57615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63102" y="57615"/>
                    </a:moveTo>
                    <a:lnTo>
                      <a:pt x="34882" y="29395"/>
                    </a:lnTo>
                    <a:cubicBezTo>
                      <a:pt x="38802" y="23124"/>
                      <a:pt x="38018" y="15285"/>
                      <a:pt x="32531" y="10582"/>
                    </a:cubicBezTo>
                    <a:cubicBezTo>
                      <a:pt x="26260" y="4311"/>
                      <a:pt x="16853" y="4311"/>
                      <a:pt x="10582" y="10582"/>
                    </a:cubicBezTo>
                    <a:cubicBezTo>
                      <a:pt x="4311" y="16853"/>
                      <a:pt x="4311" y="26260"/>
                      <a:pt x="10582" y="32531"/>
                    </a:cubicBezTo>
                    <a:cubicBezTo>
                      <a:pt x="16069" y="38018"/>
                      <a:pt x="23908" y="38802"/>
                      <a:pt x="29395" y="34882"/>
                    </a:cubicBezTo>
                    <a:lnTo>
                      <a:pt x="57615" y="63102"/>
                    </a:lnTo>
                    <a:lnTo>
                      <a:pt x="63102" y="576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823" name="Полилиния: фигура 822">
                <a:extLst>
                  <a:ext uri="{FF2B5EF4-FFF2-40B4-BE49-F238E27FC236}">
                    <a16:creationId xmlns:a16="http://schemas.microsoft.com/office/drawing/2014/main" id="{67FAC9D1-7768-1B9B-05F2-C934A725A78F}"/>
                  </a:ext>
                </a:extLst>
              </p:cNvPr>
              <p:cNvSpPr/>
              <p:nvPr/>
            </p:nvSpPr>
            <p:spPr>
              <a:xfrm>
                <a:off x="6786780" y="2644719"/>
                <a:ext cx="62710" cy="62710"/>
              </a:xfrm>
              <a:custGeom>
                <a:avLst/>
                <a:gdLst>
                  <a:gd name="connsiteX0" fmla="*/ 11366 w 62709"/>
                  <a:gd name="connsiteY0" fmla="*/ 5879 h 62709"/>
                  <a:gd name="connsiteX1" fmla="*/ 39586 w 62709"/>
                  <a:gd name="connsiteY1" fmla="*/ 34098 h 62709"/>
                  <a:gd name="connsiteX2" fmla="*/ 58398 w 62709"/>
                  <a:gd name="connsiteY2" fmla="*/ 36450 h 62709"/>
                  <a:gd name="connsiteX3" fmla="*/ 58398 w 62709"/>
                  <a:gd name="connsiteY3" fmla="*/ 58398 h 62709"/>
                  <a:gd name="connsiteX4" fmla="*/ 36450 w 62709"/>
                  <a:gd name="connsiteY4" fmla="*/ 58398 h 62709"/>
                  <a:gd name="connsiteX5" fmla="*/ 34098 w 62709"/>
                  <a:gd name="connsiteY5" fmla="*/ 39585 h 62709"/>
                  <a:gd name="connsiteX6" fmla="*/ 5879 w 62709"/>
                  <a:gd name="connsiteY6" fmla="*/ 11366 h 62709"/>
                  <a:gd name="connsiteX7" fmla="*/ 11366 w 62709"/>
                  <a:gd name="connsiteY7" fmla="*/ 5879 h 6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709" h="62709">
                    <a:moveTo>
                      <a:pt x="11366" y="5879"/>
                    </a:moveTo>
                    <a:lnTo>
                      <a:pt x="39586" y="34098"/>
                    </a:lnTo>
                    <a:cubicBezTo>
                      <a:pt x="45856" y="30179"/>
                      <a:pt x="53695" y="30963"/>
                      <a:pt x="58398" y="36450"/>
                    </a:cubicBezTo>
                    <a:cubicBezTo>
                      <a:pt x="64669" y="42721"/>
                      <a:pt x="64669" y="52127"/>
                      <a:pt x="58398" y="58398"/>
                    </a:cubicBezTo>
                    <a:cubicBezTo>
                      <a:pt x="52127" y="64669"/>
                      <a:pt x="42721" y="64669"/>
                      <a:pt x="36450" y="58398"/>
                    </a:cubicBezTo>
                    <a:cubicBezTo>
                      <a:pt x="30963" y="52911"/>
                      <a:pt x="30179" y="45073"/>
                      <a:pt x="34098" y="39585"/>
                    </a:cubicBezTo>
                    <a:lnTo>
                      <a:pt x="5879" y="11366"/>
                    </a:lnTo>
                    <a:lnTo>
                      <a:pt x="11366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en-US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825" name="TextBox 824">
            <a:extLst>
              <a:ext uri="{FF2B5EF4-FFF2-40B4-BE49-F238E27FC236}">
                <a16:creationId xmlns:a16="http://schemas.microsoft.com/office/drawing/2014/main" id="{7BEEAB0E-46F9-B2A7-D5A7-C6671DBD4086}"/>
              </a:ext>
            </a:extLst>
          </p:cNvPr>
          <p:cNvSpPr txBox="1"/>
          <p:nvPr/>
        </p:nvSpPr>
        <p:spPr>
          <a:xfrm>
            <a:off x="5432305" y="1793500"/>
            <a:ext cx="53306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</a:t>
            </a:r>
            <a:b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Anti Targeted Attack</a:t>
            </a:r>
          </a:p>
        </p:txBody>
      </p:sp>
      <p:grpSp>
        <p:nvGrpSpPr>
          <p:cNvPr id="826" name="Группа 825">
            <a:extLst>
              <a:ext uri="{FF2B5EF4-FFF2-40B4-BE49-F238E27FC236}">
                <a16:creationId xmlns:a16="http://schemas.microsoft.com/office/drawing/2014/main" id="{264EA728-3B62-EAF8-43EA-A574ECE27385}"/>
              </a:ext>
            </a:extLst>
          </p:cNvPr>
          <p:cNvGrpSpPr>
            <a:grpSpLocks noChangeAspect="1"/>
          </p:cNvGrpSpPr>
          <p:nvPr/>
        </p:nvGrpSpPr>
        <p:grpSpPr>
          <a:xfrm>
            <a:off x="5553554" y="1395351"/>
            <a:ext cx="290571" cy="322040"/>
            <a:chOff x="6514784" y="1211657"/>
            <a:chExt cx="439738" cy="487363"/>
          </a:xfrm>
          <a:solidFill>
            <a:schemeClr val="tx1"/>
          </a:solidFill>
        </p:grpSpPr>
        <p:sp>
          <p:nvSpPr>
            <p:cNvPr id="827" name="Freeform 37">
              <a:extLst>
                <a:ext uri="{FF2B5EF4-FFF2-40B4-BE49-F238E27FC236}">
                  <a16:creationId xmlns:a16="http://schemas.microsoft.com/office/drawing/2014/main" id="{BC441AC3-D1C5-1A10-9B1D-D144A1C5D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4784" y="1211657"/>
              <a:ext cx="439738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832" name="Рисунок 493">
              <a:extLst>
                <a:ext uri="{FF2B5EF4-FFF2-40B4-BE49-F238E27FC236}">
                  <a16:creationId xmlns:a16="http://schemas.microsoft.com/office/drawing/2014/main" id="{25B9B54A-ABA1-99A9-3027-511ED1AE445C}"/>
                </a:ext>
              </a:extLst>
            </p:cNvPr>
            <p:cNvGrpSpPr/>
            <p:nvPr/>
          </p:nvGrpSpPr>
          <p:grpSpPr>
            <a:xfrm>
              <a:off x="6587677" y="1307050"/>
              <a:ext cx="292917" cy="290032"/>
              <a:chOff x="6587677" y="1307050"/>
              <a:chExt cx="292917" cy="290032"/>
            </a:xfrm>
            <a:grpFill/>
          </p:grpSpPr>
          <p:sp>
            <p:nvSpPr>
              <p:cNvPr id="1664" name="Полилиния: фигура 1663">
                <a:extLst>
                  <a:ext uri="{FF2B5EF4-FFF2-40B4-BE49-F238E27FC236}">
                    <a16:creationId xmlns:a16="http://schemas.microsoft.com/office/drawing/2014/main" id="{5F71C57F-9517-F251-2CCF-B01EE6111B9F}"/>
                  </a:ext>
                </a:extLst>
              </p:cNvPr>
              <p:cNvSpPr/>
              <p:nvPr/>
            </p:nvSpPr>
            <p:spPr>
              <a:xfrm>
                <a:off x="6587677" y="1307050"/>
                <a:ext cx="290032" cy="290032"/>
              </a:xfrm>
              <a:custGeom>
                <a:avLst/>
                <a:gdLst>
                  <a:gd name="connsiteX0" fmla="*/ 146976 w 290032"/>
                  <a:gd name="connsiteY0" fmla="*/ 21556 h 290032"/>
                  <a:gd name="connsiteX1" fmla="*/ 272395 w 290032"/>
                  <a:gd name="connsiteY1" fmla="*/ 146976 h 290032"/>
                  <a:gd name="connsiteX2" fmla="*/ 146976 w 290032"/>
                  <a:gd name="connsiteY2" fmla="*/ 272395 h 290032"/>
                  <a:gd name="connsiteX3" fmla="*/ 21556 w 290032"/>
                  <a:gd name="connsiteY3" fmla="*/ 146976 h 290032"/>
                  <a:gd name="connsiteX4" fmla="*/ 146976 w 290032"/>
                  <a:gd name="connsiteY4" fmla="*/ 21556 h 290032"/>
                  <a:gd name="connsiteX5" fmla="*/ 146976 w 290032"/>
                  <a:gd name="connsiteY5" fmla="*/ 5879 h 290032"/>
                  <a:gd name="connsiteX6" fmla="*/ 5879 w 290032"/>
                  <a:gd name="connsiteY6" fmla="*/ 146976 h 290032"/>
                  <a:gd name="connsiteX7" fmla="*/ 146976 w 290032"/>
                  <a:gd name="connsiteY7" fmla="*/ 288073 h 290032"/>
                  <a:gd name="connsiteX8" fmla="*/ 288073 w 290032"/>
                  <a:gd name="connsiteY8" fmla="*/ 146976 h 290032"/>
                  <a:gd name="connsiteX9" fmla="*/ 146976 w 290032"/>
                  <a:gd name="connsiteY9" fmla="*/ 5879 h 29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032" h="290032">
                    <a:moveTo>
                      <a:pt x="146976" y="21556"/>
                    </a:moveTo>
                    <a:cubicBezTo>
                      <a:pt x="215957" y="21556"/>
                      <a:pt x="272395" y="77995"/>
                      <a:pt x="272395" y="146976"/>
                    </a:cubicBezTo>
                    <a:cubicBezTo>
                      <a:pt x="272395" y="215956"/>
                      <a:pt x="215957" y="272395"/>
                      <a:pt x="146976" y="272395"/>
                    </a:cubicBezTo>
                    <a:cubicBezTo>
                      <a:pt x="77995" y="272395"/>
                      <a:pt x="21556" y="215956"/>
                      <a:pt x="21556" y="146976"/>
                    </a:cubicBezTo>
                    <a:cubicBezTo>
                      <a:pt x="21556" y="77995"/>
                      <a:pt x="77995" y="21556"/>
                      <a:pt x="146976" y="21556"/>
                    </a:cubicBezTo>
                    <a:moveTo>
                      <a:pt x="146976" y="5879"/>
                    </a:moveTo>
                    <a:cubicBezTo>
                      <a:pt x="69373" y="5879"/>
                      <a:pt x="5879" y="69373"/>
                      <a:pt x="5879" y="146976"/>
                    </a:cubicBezTo>
                    <a:cubicBezTo>
                      <a:pt x="5879" y="224579"/>
                      <a:pt x="69373" y="288073"/>
                      <a:pt x="146976" y="288073"/>
                    </a:cubicBezTo>
                    <a:cubicBezTo>
                      <a:pt x="224579" y="288073"/>
                      <a:pt x="288073" y="224579"/>
                      <a:pt x="288073" y="146976"/>
                    </a:cubicBezTo>
                    <a:cubicBezTo>
                      <a:pt x="288073" y="69373"/>
                      <a:pt x="224579" y="5879"/>
                      <a:pt x="146976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5" name="Полилиния: фигура 1664">
                <a:extLst>
                  <a:ext uri="{FF2B5EF4-FFF2-40B4-BE49-F238E27FC236}">
                    <a16:creationId xmlns:a16="http://schemas.microsoft.com/office/drawing/2014/main" id="{0A43E46E-6A2B-20C2-74AE-44E9BA498A39}"/>
                  </a:ext>
                </a:extLst>
              </p:cNvPr>
              <p:cNvSpPr/>
              <p:nvPr/>
            </p:nvSpPr>
            <p:spPr>
              <a:xfrm>
                <a:off x="6626871" y="1346244"/>
                <a:ext cx="211645" cy="211645"/>
              </a:xfrm>
              <a:custGeom>
                <a:avLst/>
                <a:gdLst>
                  <a:gd name="connsiteX0" fmla="*/ 107782 w 211645"/>
                  <a:gd name="connsiteY0" fmla="*/ 21556 h 211645"/>
                  <a:gd name="connsiteX1" fmla="*/ 194008 w 211645"/>
                  <a:gd name="connsiteY1" fmla="*/ 107782 h 211645"/>
                  <a:gd name="connsiteX2" fmla="*/ 107782 w 211645"/>
                  <a:gd name="connsiteY2" fmla="*/ 194008 h 211645"/>
                  <a:gd name="connsiteX3" fmla="*/ 21556 w 211645"/>
                  <a:gd name="connsiteY3" fmla="*/ 107782 h 211645"/>
                  <a:gd name="connsiteX4" fmla="*/ 107782 w 211645"/>
                  <a:gd name="connsiteY4" fmla="*/ 21556 h 211645"/>
                  <a:gd name="connsiteX5" fmla="*/ 107782 w 211645"/>
                  <a:gd name="connsiteY5" fmla="*/ 5879 h 211645"/>
                  <a:gd name="connsiteX6" fmla="*/ 5879 w 211645"/>
                  <a:gd name="connsiteY6" fmla="*/ 107782 h 211645"/>
                  <a:gd name="connsiteX7" fmla="*/ 107782 w 211645"/>
                  <a:gd name="connsiteY7" fmla="*/ 209685 h 211645"/>
                  <a:gd name="connsiteX8" fmla="*/ 209686 w 211645"/>
                  <a:gd name="connsiteY8" fmla="*/ 107782 h 211645"/>
                  <a:gd name="connsiteX9" fmla="*/ 107782 w 211645"/>
                  <a:gd name="connsiteY9" fmla="*/ 5879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1645" h="211645">
                    <a:moveTo>
                      <a:pt x="107782" y="21556"/>
                    </a:moveTo>
                    <a:cubicBezTo>
                      <a:pt x="155598" y="21556"/>
                      <a:pt x="194008" y="59966"/>
                      <a:pt x="194008" y="107782"/>
                    </a:cubicBezTo>
                    <a:cubicBezTo>
                      <a:pt x="194008" y="155598"/>
                      <a:pt x="155598" y="194008"/>
                      <a:pt x="107782" y="194008"/>
                    </a:cubicBezTo>
                    <a:cubicBezTo>
                      <a:pt x="59966" y="194008"/>
                      <a:pt x="21556" y="155598"/>
                      <a:pt x="21556" y="107782"/>
                    </a:cubicBezTo>
                    <a:cubicBezTo>
                      <a:pt x="21556" y="59966"/>
                      <a:pt x="59966" y="21556"/>
                      <a:pt x="107782" y="21556"/>
                    </a:cubicBezTo>
                    <a:moveTo>
                      <a:pt x="107782" y="5879"/>
                    </a:moveTo>
                    <a:cubicBezTo>
                      <a:pt x="51344" y="5879"/>
                      <a:pt x="5879" y="51344"/>
                      <a:pt x="5879" y="107782"/>
                    </a:cubicBezTo>
                    <a:cubicBezTo>
                      <a:pt x="5879" y="164221"/>
                      <a:pt x="51344" y="209685"/>
                      <a:pt x="107782" y="209685"/>
                    </a:cubicBezTo>
                    <a:cubicBezTo>
                      <a:pt x="164221" y="209685"/>
                      <a:pt x="209686" y="164221"/>
                      <a:pt x="209686" y="107782"/>
                    </a:cubicBezTo>
                    <a:cubicBezTo>
                      <a:pt x="209686" y="51344"/>
                      <a:pt x="164221" y="5879"/>
                      <a:pt x="107782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6" name="Полилиния: фигура 1665">
                <a:extLst>
                  <a:ext uri="{FF2B5EF4-FFF2-40B4-BE49-F238E27FC236}">
                    <a16:creationId xmlns:a16="http://schemas.microsoft.com/office/drawing/2014/main" id="{D2895A66-5D95-344D-3FE2-D622ED2E388E}"/>
                  </a:ext>
                </a:extLst>
              </p:cNvPr>
              <p:cNvSpPr/>
              <p:nvPr/>
            </p:nvSpPr>
            <p:spPr>
              <a:xfrm>
                <a:off x="6666064" y="1385437"/>
                <a:ext cx="133258" cy="133258"/>
              </a:xfrm>
              <a:custGeom>
                <a:avLst/>
                <a:gdLst>
                  <a:gd name="connsiteX0" fmla="*/ 68589 w 133258"/>
                  <a:gd name="connsiteY0" fmla="*/ 21556 h 133258"/>
                  <a:gd name="connsiteX1" fmla="*/ 115621 w 133258"/>
                  <a:gd name="connsiteY1" fmla="*/ 68589 h 133258"/>
                  <a:gd name="connsiteX2" fmla="*/ 68589 w 133258"/>
                  <a:gd name="connsiteY2" fmla="*/ 115621 h 133258"/>
                  <a:gd name="connsiteX3" fmla="*/ 21556 w 133258"/>
                  <a:gd name="connsiteY3" fmla="*/ 68589 h 133258"/>
                  <a:gd name="connsiteX4" fmla="*/ 68589 w 133258"/>
                  <a:gd name="connsiteY4" fmla="*/ 21556 h 133258"/>
                  <a:gd name="connsiteX5" fmla="*/ 68589 w 133258"/>
                  <a:gd name="connsiteY5" fmla="*/ 5879 h 133258"/>
                  <a:gd name="connsiteX6" fmla="*/ 5879 w 133258"/>
                  <a:gd name="connsiteY6" fmla="*/ 68589 h 133258"/>
                  <a:gd name="connsiteX7" fmla="*/ 68589 w 133258"/>
                  <a:gd name="connsiteY7" fmla="*/ 131298 h 133258"/>
                  <a:gd name="connsiteX8" fmla="*/ 131298 w 133258"/>
                  <a:gd name="connsiteY8" fmla="*/ 68589 h 133258"/>
                  <a:gd name="connsiteX9" fmla="*/ 68589 w 133258"/>
                  <a:gd name="connsiteY9" fmla="*/ 5879 h 13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258" h="133258">
                    <a:moveTo>
                      <a:pt x="68589" y="21556"/>
                    </a:moveTo>
                    <a:cubicBezTo>
                      <a:pt x="94457" y="21556"/>
                      <a:pt x="115621" y="42721"/>
                      <a:pt x="115621" y="68589"/>
                    </a:cubicBezTo>
                    <a:cubicBezTo>
                      <a:pt x="115621" y="94456"/>
                      <a:pt x="94457" y="115621"/>
                      <a:pt x="68589" y="115621"/>
                    </a:cubicBezTo>
                    <a:cubicBezTo>
                      <a:pt x="42721" y="115621"/>
                      <a:pt x="21556" y="94456"/>
                      <a:pt x="21556" y="68589"/>
                    </a:cubicBezTo>
                    <a:cubicBezTo>
                      <a:pt x="21556" y="42721"/>
                      <a:pt x="42721" y="21556"/>
                      <a:pt x="68589" y="21556"/>
                    </a:cubicBezTo>
                    <a:moveTo>
                      <a:pt x="68589" y="5879"/>
                    </a:moveTo>
                    <a:cubicBezTo>
                      <a:pt x="34098" y="5879"/>
                      <a:pt x="5879" y="34098"/>
                      <a:pt x="5879" y="68589"/>
                    </a:cubicBezTo>
                    <a:cubicBezTo>
                      <a:pt x="5879" y="103079"/>
                      <a:pt x="34098" y="131298"/>
                      <a:pt x="68589" y="131298"/>
                    </a:cubicBezTo>
                    <a:cubicBezTo>
                      <a:pt x="103079" y="131298"/>
                      <a:pt x="131298" y="103079"/>
                      <a:pt x="131298" y="68589"/>
                    </a:cubicBezTo>
                    <a:cubicBezTo>
                      <a:pt x="131298" y="34098"/>
                      <a:pt x="103079" y="5879"/>
                      <a:pt x="6858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7" name="Полилиния: фигура 1666">
                <a:extLst>
                  <a:ext uri="{FF2B5EF4-FFF2-40B4-BE49-F238E27FC236}">
                    <a16:creationId xmlns:a16="http://schemas.microsoft.com/office/drawing/2014/main" id="{E3653C66-FA59-6FBD-ACF8-92ABBE89D312}"/>
                  </a:ext>
                </a:extLst>
              </p:cNvPr>
              <p:cNvSpPr/>
              <p:nvPr/>
            </p:nvSpPr>
            <p:spPr>
              <a:xfrm>
                <a:off x="6650387" y="1354082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8" name="Полилиния: фигура 1667">
                <a:extLst>
                  <a:ext uri="{FF2B5EF4-FFF2-40B4-BE49-F238E27FC236}">
                    <a16:creationId xmlns:a16="http://schemas.microsoft.com/office/drawing/2014/main" id="{A7FA605E-F701-8809-F2F1-BBBBA2A5C12B}"/>
                  </a:ext>
                </a:extLst>
              </p:cNvPr>
              <p:cNvSpPr/>
              <p:nvPr/>
            </p:nvSpPr>
            <p:spPr>
              <a:xfrm>
                <a:off x="6744451" y="1471663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69" name="Полилиния: фигура 1668">
                <a:extLst>
                  <a:ext uri="{FF2B5EF4-FFF2-40B4-BE49-F238E27FC236}">
                    <a16:creationId xmlns:a16="http://schemas.microsoft.com/office/drawing/2014/main" id="{2AE761CE-47EC-EA77-7E2E-57857C02403A}"/>
                  </a:ext>
                </a:extLst>
              </p:cNvPr>
              <p:cNvSpPr/>
              <p:nvPr/>
            </p:nvSpPr>
            <p:spPr>
              <a:xfrm>
                <a:off x="6603355" y="1510857"/>
                <a:ext cx="47032" cy="47032"/>
              </a:xfrm>
              <a:custGeom>
                <a:avLst/>
                <a:gdLst>
                  <a:gd name="connsiteX0" fmla="*/ 45073 w 47032"/>
                  <a:gd name="connsiteY0" fmla="*/ 25476 h 47032"/>
                  <a:gd name="connsiteX1" fmla="*/ 25476 w 47032"/>
                  <a:gd name="connsiteY1" fmla="*/ 45073 h 47032"/>
                  <a:gd name="connsiteX2" fmla="*/ 5879 w 47032"/>
                  <a:gd name="connsiteY2" fmla="*/ 25476 h 47032"/>
                  <a:gd name="connsiteX3" fmla="*/ 25476 w 47032"/>
                  <a:gd name="connsiteY3" fmla="*/ 5879 h 47032"/>
                  <a:gd name="connsiteX4" fmla="*/ 45073 w 47032"/>
                  <a:gd name="connsiteY4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32" h="47032">
                    <a:moveTo>
                      <a:pt x="45073" y="25476"/>
                    </a:moveTo>
                    <a:cubicBezTo>
                      <a:pt x="45073" y="36450"/>
                      <a:pt x="36450" y="45073"/>
                      <a:pt x="25476" y="45073"/>
                    </a:cubicBezTo>
                    <a:cubicBezTo>
                      <a:pt x="14502" y="45073"/>
                      <a:pt x="5879" y="36450"/>
                      <a:pt x="5879" y="25476"/>
                    </a:cubicBezTo>
                    <a:cubicBezTo>
                      <a:pt x="5879" y="14502"/>
                      <a:pt x="14502" y="5879"/>
                      <a:pt x="25476" y="5879"/>
                    </a:cubicBezTo>
                    <a:cubicBezTo>
                      <a:pt x="36450" y="5879"/>
                      <a:pt x="45073" y="14502"/>
                      <a:pt x="4507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670" name="Полилиния: фигура 1669">
                <a:extLst>
                  <a:ext uri="{FF2B5EF4-FFF2-40B4-BE49-F238E27FC236}">
                    <a16:creationId xmlns:a16="http://schemas.microsoft.com/office/drawing/2014/main" id="{EE6C587E-CA06-782C-9830-75B6D3A32DAD}"/>
                  </a:ext>
                </a:extLst>
              </p:cNvPr>
              <p:cNvSpPr/>
              <p:nvPr/>
            </p:nvSpPr>
            <p:spPr>
              <a:xfrm>
                <a:off x="6715981" y="1358394"/>
                <a:ext cx="164613" cy="109742"/>
              </a:xfrm>
              <a:custGeom>
                <a:avLst/>
                <a:gdLst>
                  <a:gd name="connsiteX0" fmla="*/ 8031 w 164613"/>
                  <a:gd name="connsiteY0" fmla="*/ 92689 h 109741"/>
                  <a:gd name="connsiteX1" fmla="*/ 154659 w 164613"/>
                  <a:gd name="connsiteY1" fmla="*/ 8031 h 109741"/>
                  <a:gd name="connsiteX2" fmla="*/ 162497 w 164613"/>
                  <a:gd name="connsiteY2" fmla="*/ 21607 h 109741"/>
                  <a:gd name="connsiteX3" fmla="*/ 15869 w 164613"/>
                  <a:gd name="connsiteY3" fmla="*/ 106265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613" h="109741">
                    <a:moveTo>
                      <a:pt x="8031" y="92689"/>
                    </a:moveTo>
                    <a:lnTo>
                      <a:pt x="154659" y="8031"/>
                    </a:lnTo>
                    <a:lnTo>
                      <a:pt x="162497" y="21607"/>
                    </a:lnTo>
                    <a:lnTo>
                      <a:pt x="15869" y="106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074" name="TextBox 1073">
            <a:extLst>
              <a:ext uri="{FF2B5EF4-FFF2-40B4-BE49-F238E27FC236}">
                <a16:creationId xmlns:a16="http://schemas.microsoft.com/office/drawing/2014/main" id="{476BF5EC-65D1-2BA2-6B4C-C6427E39874C}"/>
              </a:ext>
            </a:extLst>
          </p:cNvPr>
          <p:cNvSpPr txBox="1"/>
          <p:nvPr/>
        </p:nvSpPr>
        <p:spPr>
          <a:xfrm>
            <a:off x="6111140" y="1072800"/>
            <a:ext cx="83672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Реагирование на угрозы </a:t>
            </a:r>
          </a:p>
        </p:txBody>
      </p:sp>
      <p:sp>
        <p:nvSpPr>
          <p:cNvPr id="1672" name="TextBox 1671">
            <a:extLst>
              <a:ext uri="{FF2B5EF4-FFF2-40B4-BE49-F238E27FC236}">
                <a16:creationId xmlns:a16="http://schemas.microsoft.com/office/drawing/2014/main" id="{4C788B13-90A5-DD10-F207-894711637FED}"/>
              </a:ext>
            </a:extLst>
          </p:cNvPr>
          <p:cNvSpPr txBox="1"/>
          <p:nvPr/>
        </p:nvSpPr>
        <p:spPr>
          <a:xfrm>
            <a:off x="6288085" y="1793501"/>
            <a:ext cx="482827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Incident Response</a:t>
            </a:r>
          </a:p>
        </p:txBody>
      </p:sp>
      <p:grpSp>
        <p:nvGrpSpPr>
          <p:cNvPr id="1673" name="Группа 1672">
            <a:extLst>
              <a:ext uri="{FF2B5EF4-FFF2-40B4-BE49-F238E27FC236}">
                <a16:creationId xmlns:a16="http://schemas.microsoft.com/office/drawing/2014/main" id="{57E6DC0F-E8BF-0ABE-5A2C-6D5A56C605CD}"/>
              </a:ext>
            </a:extLst>
          </p:cNvPr>
          <p:cNvGrpSpPr>
            <a:grpSpLocks noChangeAspect="1"/>
          </p:cNvGrpSpPr>
          <p:nvPr/>
        </p:nvGrpSpPr>
        <p:grpSpPr>
          <a:xfrm>
            <a:off x="6383688" y="1395351"/>
            <a:ext cx="291618" cy="322040"/>
            <a:chOff x="7955757" y="1044017"/>
            <a:chExt cx="441325" cy="487363"/>
          </a:xfrm>
        </p:grpSpPr>
        <p:sp>
          <p:nvSpPr>
            <p:cNvPr id="1674" name="Freeform 45">
              <a:extLst>
                <a:ext uri="{FF2B5EF4-FFF2-40B4-BE49-F238E27FC236}">
                  <a16:creationId xmlns:a16="http://schemas.microsoft.com/office/drawing/2014/main" id="{B03E1F8D-C841-6535-0716-71C3C419AF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757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1675" name="Полилиния: фигура 1674">
              <a:extLst>
                <a:ext uri="{FF2B5EF4-FFF2-40B4-BE49-F238E27FC236}">
                  <a16:creationId xmlns:a16="http://schemas.microsoft.com/office/drawing/2014/main" id="{38FE34FF-2B85-FD38-6B53-16672F8E496E}"/>
                </a:ext>
              </a:extLst>
            </p:cNvPr>
            <p:cNvSpPr/>
            <p:nvPr/>
          </p:nvSpPr>
          <p:spPr>
            <a:xfrm>
              <a:off x="8029443" y="1155088"/>
              <a:ext cx="290032" cy="227323"/>
            </a:xfrm>
            <a:custGeom>
              <a:avLst/>
              <a:gdLst>
                <a:gd name="connsiteX0" fmla="*/ 178331 w 290032"/>
                <a:gd name="connsiteY0" fmla="*/ 37234 h 227322"/>
                <a:gd name="connsiteX1" fmla="*/ 162653 w 290032"/>
                <a:gd name="connsiteY1" fmla="*/ 37234 h 227322"/>
                <a:gd name="connsiteX2" fmla="*/ 162653 w 290032"/>
                <a:gd name="connsiteY2" fmla="*/ 5879 h 227322"/>
                <a:gd name="connsiteX3" fmla="*/ 178331 w 290032"/>
                <a:gd name="connsiteY3" fmla="*/ 5879 h 227322"/>
                <a:gd name="connsiteX4" fmla="*/ 178331 w 290032"/>
                <a:gd name="connsiteY4" fmla="*/ 37234 h 227322"/>
                <a:gd name="connsiteX5" fmla="*/ 265340 w 290032"/>
                <a:gd name="connsiteY5" fmla="*/ 39585 h 227322"/>
                <a:gd name="connsiteX6" fmla="*/ 254366 w 290032"/>
                <a:gd name="connsiteY6" fmla="*/ 28611 h 227322"/>
                <a:gd name="connsiteX7" fmla="*/ 232418 w 290032"/>
                <a:gd name="connsiteY7" fmla="*/ 50560 h 227322"/>
                <a:gd name="connsiteX8" fmla="*/ 243392 w 290032"/>
                <a:gd name="connsiteY8" fmla="*/ 61534 h 227322"/>
                <a:gd name="connsiteX9" fmla="*/ 265340 w 290032"/>
                <a:gd name="connsiteY9" fmla="*/ 39585 h 227322"/>
                <a:gd name="connsiteX10" fmla="*/ 204199 w 290032"/>
                <a:gd name="connsiteY10" fmla="*/ 88969 h 227322"/>
                <a:gd name="connsiteX11" fmla="*/ 188521 w 290032"/>
                <a:gd name="connsiteY11" fmla="*/ 76427 h 227322"/>
                <a:gd name="connsiteX12" fmla="*/ 178331 w 290032"/>
                <a:gd name="connsiteY12" fmla="*/ 76427 h 227322"/>
                <a:gd name="connsiteX13" fmla="*/ 178331 w 290032"/>
                <a:gd name="connsiteY13" fmla="*/ 201847 h 227322"/>
                <a:gd name="connsiteX14" fmla="*/ 225363 w 290032"/>
                <a:gd name="connsiteY14" fmla="*/ 201847 h 227322"/>
                <a:gd name="connsiteX15" fmla="*/ 204199 w 290032"/>
                <a:gd name="connsiteY15" fmla="*/ 88969 h 227322"/>
                <a:gd name="connsiteX16" fmla="*/ 229282 w 290032"/>
                <a:gd name="connsiteY16" fmla="*/ 77995 h 227322"/>
                <a:gd name="connsiteX17" fmla="*/ 198711 w 290032"/>
                <a:gd name="connsiteY17" fmla="*/ 52911 h 227322"/>
                <a:gd name="connsiteX18" fmla="*/ 146976 w 290032"/>
                <a:gd name="connsiteY18" fmla="*/ 52911 h 227322"/>
                <a:gd name="connsiteX19" fmla="*/ 146976 w 290032"/>
                <a:gd name="connsiteY19" fmla="*/ 68589 h 227322"/>
                <a:gd name="connsiteX20" fmla="*/ 197928 w 290032"/>
                <a:gd name="connsiteY20" fmla="*/ 68589 h 227322"/>
                <a:gd name="connsiteX21" fmla="*/ 213605 w 290032"/>
                <a:gd name="connsiteY21" fmla="*/ 81131 h 227322"/>
                <a:gd name="connsiteX22" fmla="*/ 239473 w 290032"/>
                <a:gd name="connsiteY22" fmla="*/ 209685 h 227322"/>
                <a:gd name="connsiteX23" fmla="*/ 158734 w 290032"/>
                <a:gd name="connsiteY23" fmla="*/ 209685 h 227322"/>
                <a:gd name="connsiteX24" fmla="*/ 143840 w 290032"/>
                <a:gd name="connsiteY24" fmla="*/ 225363 h 227322"/>
                <a:gd name="connsiteX25" fmla="*/ 272395 w 290032"/>
                <a:gd name="connsiteY25" fmla="*/ 225363 h 227322"/>
                <a:gd name="connsiteX26" fmla="*/ 272395 w 290032"/>
                <a:gd name="connsiteY26" fmla="*/ 209685 h 227322"/>
                <a:gd name="connsiteX27" fmla="*/ 255150 w 290032"/>
                <a:gd name="connsiteY27" fmla="*/ 209685 h 227322"/>
                <a:gd name="connsiteX28" fmla="*/ 229282 w 290032"/>
                <a:gd name="connsiteY28" fmla="*/ 77995 h 227322"/>
                <a:gd name="connsiteX29" fmla="*/ 256718 w 290032"/>
                <a:gd name="connsiteY29" fmla="*/ 123460 h 227322"/>
                <a:gd name="connsiteX30" fmla="*/ 288073 w 290032"/>
                <a:gd name="connsiteY30" fmla="*/ 123460 h 227322"/>
                <a:gd name="connsiteX31" fmla="*/ 288073 w 290032"/>
                <a:gd name="connsiteY31" fmla="*/ 107782 h 227322"/>
                <a:gd name="connsiteX32" fmla="*/ 256718 w 290032"/>
                <a:gd name="connsiteY32" fmla="*/ 107782 h 227322"/>
                <a:gd name="connsiteX33" fmla="*/ 256718 w 290032"/>
                <a:gd name="connsiteY33" fmla="*/ 123460 h 227322"/>
                <a:gd name="connsiteX34" fmla="*/ 80347 w 290032"/>
                <a:gd name="connsiteY34" fmla="*/ 131298 h 227322"/>
                <a:gd name="connsiteX35" fmla="*/ 77995 w 290032"/>
                <a:gd name="connsiteY35" fmla="*/ 131298 h 227322"/>
                <a:gd name="connsiteX36" fmla="*/ 63886 w 290032"/>
                <a:gd name="connsiteY36" fmla="*/ 107782 h 227322"/>
                <a:gd name="connsiteX37" fmla="*/ 50560 w 290032"/>
                <a:gd name="connsiteY37" fmla="*/ 115621 h 227322"/>
                <a:gd name="connsiteX38" fmla="*/ 64669 w 290032"/>
                <a:gd name="connsiteY38" fmla="*/ 139137 h 227322"/>
                <a:gd name="connsiteX39" fmla="*/ 60750 w 290032"/>
                <a:gd name="connsiteY39" fmla="*/ 150895 h 227322"/>
                <a:gd name="connsiteX40" fmla="*/ 80347 w 290032"/>
                <a:gd name="connsiteY40" fmla="*/ 170492 h 227322"/>
                <a:gd name="connsiteX41" fmla="*/ 99944 w 290032"/>
                <a:gd name="connsiteY41" fmla="*/ 150895 h 227322"/>
                <a:gd name="connsiteX42" fmla="*/ 80347 w 290032"/>
                <a:gd name="connsiteY42" fmla="*/ 131298 h 227322"/>
                <a:gd name="connsiteX43" fmla="*/ 99944 w 290032"/>
                <a:gd name="connsiteY43" fmla="*/ 68589 h 227322"/>
                <a:gd name="connsiteX44" fmla="*/ 60750 w 290032"/>
                <a:gd name="connsiteY44" fmla="*/ 68589 h 227322"/>
                <a:gd name="connsiteX45" fmla="*/ 60750 w 290032"/>
                <a:gd name="connsiteY45" fmla="*/ 52911 h 227322"/>
                <a:gd name="connsiteX46" fmla="*/ 99944 w 290032"/>
                <a:gd name="connsiteY46" fmla="*/ 52911 h 227322"/>
                <a:gd name="connsiteX47" fmla="*/ 99944 w 290032"/>
                <a:gd name="connsiteY47" fmla="*/ 68589 h 227322"/>
                <a:gd name="connsiteX48" fmla="*/ 130515 w 290032"/>
                <a:gd name="connsiteY48" fmla="*/ 96024 h 227322"/>
                <a:gd name="connsiteX49" fmla="*/ 140705 w 290032"/>
                <a:gd name="connsiteY49" fmla="*/ 85834 h 227322"/>
                <a:gd name="connsiteX50" fmla="*/ 129731 w 290032"/>
                <a:gd name="connsiteY50" fmla="*/ 74860 h 227322"/>
                <a:gd name="connsiteX51" fmla="*/ 117973 w 290032"/>
                <a:gd name="connsiteY51" fmla="*/ 86618 h 227322"/>
                <a:gd name="connsiteX52" fmla="*/ 117973 w 290032"/>
                <a:gd name="connsiteY52" fmla="*/ 86618 h 227322"/>
                <a:gd name="connsiteX53" fmla="*/ 80347 w 290032"/>
                <a:gd name="connsiteY53" fmla="*/ 76427 h 227322"/>
                <a:gd name="connsiteX54" fmla="*/ 5879 w 290032"/>
                <a:gd name="connsiteY54" fmla="*/ 150895 h 227322"/>
                <a:gd name="connsiteX55" fmla="*/ 80347 w 290032"/>
                <a:gd name="connsiteY55" fmla="*/ 225363 h 227322"/>
                <a:gd name="connsiteX56" fmla="*/ 154815 w 290032"/>
                <a:gd name="connsiteY56" fmla="*/ 150895 h 227322"/>
                <a:gd name="connsiteX57" fmla="*/ 130515 w 290032"/>
                <a:gd name="connsiteY57" fmla="*/ 96024 h 227322"/>
                <a:gd name="connsiteX58" fmla="*/ 80347 w 290032"/>
                <a:gd name="connsiteY58" fmla="*/ 209685 h 227322"/>
                <a:gd name="connsiteX59" fmla="*/ 21556 w 290032"/>
                <a:gd name="connsiteY59" fmla="*/ 150895 h 227322"/>
                <a:gd name="connsiteX60" fmla="*/ 80347 w 290032"/>
                <a:gd name="connsiteY60" fmla="*/ 92105 h 227322"/>
                <a:gd name="connsiteX61" fmla="*/ 139137 w 290032"/>
                <a:gd name="connsiteY61" fmla="*/ 150895 h 227322"/>
                <a:gd name="connsiteX62" fmla="*/ 80347 w 290032"/>
                <a:gd name="connsiteY62" fmla="*/ 209685 h 22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90032" h="227322">
                  <a:moveTo>
                    <a:pt x="178331" y="37234"/>
                  </a:moveTo>
                  <a:lnTo>
                    <a:pt x="162653" y="37234"/>
                  </a:lnTo>
                  <a:lnTo>
                    <a:pt x="162653" y="5879"/>
                  </a:lnTo>
                  <a:lnTo>
                    <a:pt x="178331" y="5879"/>
                  </a:lnTo>
                  <a:lnTo>
                    <a:pt x="178331" y="37234"/>
                  </a:lnTo>
                  <a:close/>
                  <a:moveTo>
                    <a:pt x="265340" y="39585"/>
                  </a:moveTo>
                  <a:lnTo>
                    <a:pt x="254366" y="28611"/>
                  </a:lnTo>
                  <a:lnTo>
                    <a:pt x="232418" y="50560"/>
                  </a:lnTo>
                  <a:lnTo>
                    <a:pt x="243392" y="61534"/>
                  </a:lnTo>
                  <a:lnTo>
                    <a:pt x="265340" y="39585"/>
                  </a:lnTo>
                  <a:close/>
                  <a:moveTo>
                    <a:pt x="204199" y="88969"/>
                  </a:moveTo>
                  <a:cubicBezTo>
                    <a:pt x="202631" y="81915"/>
                    <a:pt x="196360" y="76427"/>
                    <a:pt x="188521" y="76427"/>
                  </a:cubicBezTo>
                  <a:lnTo>
                    <a:pt x="178331" y="76427"/>
                  </a:lnTo>
                  <a:lnTo>
                    <a:pt x="178331" y="201847"/>
                  </a:lnTo>
                  <a:lnTo>
                    <a:pt x="225363" y="201847"/>
                  </a:lnTo>
                  <a:lnTo>
                    <a:pt x="204199" y="88969"/>
                  </a:lnTo>
                  <a:close/>
                  <a:moveTo>
                    <a:pt x="229282" y="77995"/>
                  </a:moveTo>
                  <a:cubicBezTo>
                    <a:pt x="226147" y="63102"/>
                    <a:pt x="213605" y="52911"/>
                    <a:pt x="198711" y="52911"/>
                  </a:cubicBezTo>
                  <a:lnTo>
                    <a:pt x="146976" y="52911"/>
                  </a:lnTo>
                  <a:lnTo>
                    <a:pt x="146976" y="68589"/>
                  </a:lnTo>
                  <a:lnTo>
                    <a:pt x="197928" y="68589"/>
                  </a:lnTo>
                  <a:cubicBezTo>
                    <a:pt x="204982" y="68589"/>
                    <a:pt x="212037" y="74076"/>
                    <a:pt x="213605" y="81131"/>
                  </a:cubicBezTo>
                  <a:lnTo>
                    <a:pt x="239473" y="209685"/>
                  </a:lnTo>
                  <a:lnTo>
                    <a:pt x="158734" y="209685"/>
                  </a:lnTo>
                  <a:cubicBezTo>
                    <a:pt x="154031" y="215173"/>
                    <a:pt x="149328" y="220660"/>
                    <a:pt x="143840" y="225363"/>
                  </a:cubicBezTo>
                  <a:lnTo>
                    <a:pt x="272395" y="225363"/>
                  </a:lnTo>
                  <a:lnTo>
                    <a:pt x="272395" y="209685"/>
                  </a:lnTo>
                  <a:lnTo>
                    <a:pt x="255150" y="209685"/>
                  </a:lnTo>
                  <a:lnTo>
                    <a:pt x="229282" y="77995"/>
                  </a:lnTo>
                  <a:close/>
                  <a:moveTo>
                    <a:pt x="256718" y="123460"/>
                  </a:moveTo>
                  <a:lnTo>
                    <a:pt x="288073" y="123460"/>
                  </a:lnTo>
                  <a:lnTo>
                    <a:pt x="288073" y="107782"/>
                  </a:lnTo>
                  <a:lnTo>
                    <a:pt x="256718" y="107782"/>
                  </a:lnTo>
                  <a:lnTo>
                    <a:pt x="256718" y="123460"/>
                  </a:lnTo>
                  <a:close/>
                  <a:moveTo>
                    <a:pt x="80347" y="131298"/>
                  </a:moveTo>
                  <a:cubicBezTo>
                    <a:pt x="79563" y="131298"/>
                    <a:pt x="78779" y="131298"/>
                    <a:pt x="77995" y="131298"/>
                  </a:cubicBezTo>
                  <a:lnTo>
                    <a:pt x="63886" y="107782"/>
                  </a:lnTo>
                  <a:lnTo>
                    <a:pt x="50560" y="115621"/>
                  </a:lnTo>
                  <a:lnTo>
                    <a:pt x="64669" y="139137"/>
                  </a:lnTo>
                  <a:cubicBezTo>
                    <a:pt x="62318" y="143056"/>
                    <a:pt x="60750" y="146976"/>
                    <a:pt x="60750" y="150895"/>
                  </a:cubicBezTo>
                  <a:cubicBezTo>
                    <a:pt x="60750" y="161869"/>
                    <a:pt x="69373" y="170492"/>
                    <a:pt x="80347" y="170492"/>
                  </a:cubicBezTo>
                  <a:cubicBezTo>
                    <a:pt x="91321" y="170492"/>
                    <a:pt x="99944" y="161869"/>
                    <a:pt x="99944" y="150895"/>
                  </a:cubicBezTo>
                  <a:cubicBezTo>
                    <a:pt x="99944" y="139921"/>
                    <a:pt x="91321" y="131298"/>
                    <a:pt x="80347" y="131298"/>
                  </a:cubicBezTo>
                  <a:moveTo>
                    <a:pt x="99944" y="68589"/>
                  </a:moveTo>
                  <a:lnTo>
                    <a:pt x="60750" y="68589"/>
                  </a:lnTo>
                  <a:lnTo>
                    <a:pt x="60750" y="52911"/>
                  </a:lnTo>
                  <a:lnTo>
                    <a:pt x="99944" y="52911"/>
                  </a:lnTo>
                  <a:lnTo>
                    <a:pt x="99944" y="68589"/>
                  </a:lnTo>
                  <a:close/>
                  <a:moveTo>
                    <a:pt x="130515" y="96024"/>
                  </a:moveTo>
                  <a:lnTo>
                    <a:pt x="140705" y="85834"/>
                  </a:lnTo>
                  <a:lnTo>
                    <a:pt x="129731" y="74860"/>
                  </a:lnTo>
                  <a:lnTo>
                    <a:pt x="117973" y="86618"/>
                  </a:lnTo>
                  <a:lnTo>
                    <a:pt x="117973" y="86618"/>
                  </a:lnTo>
                  <a:cubicBezTo>
                    <a:pt x="106998" y="80347"/>
                    <a:pt x="93673" y="76427"/>
                    <a:pt x="80347" y="76427"/>
                  </a:cubicBezTo>
                  <a:cubicBezTo>
                    <a:pt x="39586" y="76427"/>
                    <a:pt x="5879" y="110134"/>
                    <a:pt x="5879" y="150895"/>
                  </a:cubicBezTo>
                  <a:cubicBezTo>
                    <a:pt x="5879" y="191656"/>
                    <a:pt x="39586" y="225363"/>
                    <a:pt x="80347" y="225363"/>
                  </a:cubicBezTo>
                  <a:cubicBezTo>
                    <a:pt x="121108" y="225363"/>
                    <a:pt x="154815" y="191656"/>
                    <a:pt x="154815" y="150895"/>
                  </a:cubicBezTo>
                  <a:cubicBezTo>
                    <a:pt x="154815" y="128947"/>
                    <a:pt x="145408" y="109350"/>
                    <a:pt x="130515" y="96024"/>
                  </a:cubicBezTo>
                  <a:moveTo>
                    <a:pt x="80347" y="209685"/>
                  </a:moveTo>
                  <a:cubicBezTo>
                    <a:pt x="48208" y="209685"/>
                    <a:pt x="21556" y="183034"/>
                    <a:pt x="21556" y="150895"/>
                  </a:cubicBezTo>
                  <a:cubicBezTo>
                    <a:pt x="21556" y="118756"/>
                    <a:pt x="48208" y="92105"/>
                    <a:pt x="80347" y="92105"/>
                  </a:cubicBezTo>
                  <a:cubicBezTo>
                    <a:pt x="112486" y="92105"/>
                    <a:pt x="139137" y="118756"/>
                    <a:pt x="139137" y="150895"/>
                  </a:cubicBezTo>
                  <a:cubicBezTo>
                    <a:pt x="139137" y="183034"/>
                    <a:pt x="112486" y="209685"/>
                    <a:pt x="80347" y="209685"/>
                  </a:cubicBezTo>
                </a:path>
              </a:pathLst>
            </a:custGeom>
            <a:solidFill>
              <a:srgbClr val="1D1D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7149CA19-6CC6-D2FC-3394-CF1C6FB149E6}"/>
              </a:ext>
            </a:extLst>
          </p:cNvPr>
          <p:cNvSpPr txBox="1"/>
          <p:nvPr/>
        </p:nvSpPr>
        <p:spPr>
          <a:xfrm>
            <a:off x="7262049" y="1121285"/>
            <a:ext cx="199093" cy="16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512" dirty="0">
                <a:ln/>
                <a:solidFill>
                  <a:srgbClr val="00A88E"/>
                </a:solidFill>
                <a:latin typeface="Kaspersky Sans Display"/>
                <a:sym typeface="Kaspersky Sans Display"/>
                <a:rtl val="0"/>
              </a:rPr>
              <a:t> 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1E4F2D72-B355-1E6C-D662-6E6EEB9ADD98}"/>
              </a:ext>
            </a:extLst>
          </p:cNvPr>
          <p:cNvSpPr txBox="1"/>
          <p:nvPr/>
        </p:nvSpPr>
        <p:spPr>
          <a:xfrm>
            <a:off x="7005655" y="1072800"/>
            <a:ext cx="80983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>
                <a:sym typeface="Kaspersky Sans Display"/>
              </a:rPr>
              <a:t>Анализ</a:t>
            </a:r>
            <a:endParaRPr lang="en-US" dirty="0">
              <a:sym typeface="Kaspersky Sans Display"/>
            </a:endParaRPr>
          </a:p>
          <a:p>
            <a:r>
              <a:rPr lang="ru-RU" dirty="0">
                <a:sym typeface="Kaspersky Sans Display"/>
              </a:rPr>
              <a:t>защищенности</a:t>
            </a:r>
          </a:p>
        </p:txBody>
      </p:sp>
      <p:sp>
        <p:nvSpPr>
          <p:cNvPr id="1686" name="TextBox 1685">
            <a:extLst>
              <a:ext uri="{FF2B5EF4-FFF2-40B4-BE49-F238E27FC236}">
                <a16:creationId xmlns:a16="http://schemas.microsoft.com/office/drawing/2014/main" id="{07CE9EBA-08D7-F155-AE52-D50AE4681A38}"/>
              </a:ext>
            </a:extLst>
          </p:cNvPr>
          <p:cNvSpPr txBox="1"/>
          <p:nvPr/>
        </p:nvSpPr>
        <p:spPr>
          <a:xfrm>
            <a:off x="7168379" y="1793500"/>
            <a:ext cx="51693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Security Assessment</a:t>
            </a:r>
          </a:p>
        </p:txBody>
      </p:sp>
      <p:sp>
        <p:nvSpPr>
          <p:cNvPr id="1159" name="TextBox 1158">
            <a:extLst>
              <a:ext uri="{FF2B5EF4-FFF2-40B4-BE49-F238E27FC236}">
                <a16:creationId xmlns:a16="http://schemas.microsoft.com/office/drawing/2014/main" id="{55D4A371-E67F-3A9A-12EC-3BF7F9D5FB76}"/>
              </a:ext>
            </a:extLst>
          </p:cNvPr>
          <p:cNvSpPr txBox="1"/>
          <p:nvPr/>
        </p:nvSpPr>
        <p:spPr>
          <a:xfrm>
            <a:off x="1819825" y="2381166"/>
            <a:ext cx="1157678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Базовое </a:t>
            </a:r>
            <a:br>
              <a:rPr lang="ru-RU" dirty="0">
                <a:sym typeface="Kaspersky Sans Display"/>
              </a:rPr>
            </a:br>
            <a:r>
              <a:rPr lang="ru-RU" dirty="0">
                <a:sym typeface="Kaspersky Sans Display"/>
              </a:rPr>
              <a:t>обнаружение и реагирование</a:t>
            </a:r>
          </a:p>
        </p:txBody>
      </p:sp>
      <p:sp>
        <p:nvSpPr>
          <p:cNvPr id="1693" name="TextBox 1692">
            <a:extLst>
              <a:ext uri="{FF2B5EF4-FFF2-40B4-BE49-F238E27FC236}">
                <a16:creationId xmlns:a16="http://schemas.microsoft.com/office/drawing/2014/main" id="{BE77C8F8-3A37-E1CA-CB75-F5312E5F3122}"/>
              </a:ext>
            </a:extLst>
          </p:cNvPr>
          <p:cNvSpPr txBox="1"/>
          <p:nvPr/>
        </p:nvSpPr>
        <p:spPr>
          <a:xfrm>
            <a:off x="2132785" y="3117462"/>
            <a:ext cx="531761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 EDR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для бизнеса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Оптимальный</a:t>
            </a:r>
          </a:p>
        </p:txBody>
      </p:sp>
      <p:grpSp>
        <p:nvGrpSpPr>
          <p:cNvPr id="1395" name="Группа 1394">
            <a:extLst>
              <a:ext uri="{FF2B5EF4-FFF2-40B4-BE49-F238E27FC236}">
                <a16:creationId xmlns:a16="http://schemas.microsoft.com/office/drawing/2014/main" id="{CD0C995D-B24A-252A-766C-B769C45B1513}"/>
              </a:ext>
            </a:extLst>
          </p:cNvPr>
          <p:cNvGrpSpPr/>
          <p:nvPr/>
        </p:nvGrpSpPr>
        <p:grpSpPr>
          <a:xfrm>
            <a:off x="2253352" y="2719312"/>
            <a:ext cx="290624" cy="322043"/>
            <a:chOff x="2469525" y="2719311"/>
            <a:chExt cx="290624" cy="322043"/>
          </a:xfrm>
        </p:grpSpPr>
        <p:sp>
          <p:nvSpPr>
            <p:cNvPr id="1695" name="Полилиния: фигура 1694">
              <a:extLst>
                <a:ext uri="{FF2B5EF4-FFF2-40B4-BE49-F238E27FC236}">
                  <a16:creationId xmlns:a16="http://schemas.microsoft.com/office/drawing/2014/main" id="{3CA97844-82CB-9207-7704-99CF9AA15249}"/>
                </a:ext>
              </a:extLst>
            </p:cNvPr>
            <p:cNvSpPr/>
            <p:nvPr/>
          </p:nvSpPr>
          <p:spPr>
            <a:xfrm>
              <a:off x="2469525" y="2719311"/>
              <a:ext cx="290624" cy="322043"/>
            </a:xfrm>
            <a:custGeom>
              <a:avLst/>
              <a:gdLst>
                <a:gd name="connsiteX0" fmla="*/ 414026 w 440117"/>
                <a:gd name="connsiteY0" fmla="*/ 103046 h 487698"/>
                <a:gd name="connsiteX1" fmla="*/ 245758 w 440117"/>
                <a:gd name="connsiteY1" fmla="*/ 6844 h 487698"/>
                <a:gd name="connsiteX2" fmla="*/ 194360 w 440117"/>
                <a:gd name="connsiteY2" fmla="*/ 6844 h 487698"/>
                <a:gd name="connsiteX3" fmla="*/ 26093 w 440117"/>
                <a:gd name="connsiteY3" fmla="*/ 103046 h 487698"/>
                <a:gd name="connsiteX4" fmla="*/ 0 w 440117"/>
                <a:gd name="connsiteY4" fmla="*/ 148040 h 487698"/>
                <a:gd name="connsiteX5" fmla="*/ 0 w 440117"/>
                <a:gd name="connsiteY5" fmla="*/ 339579 h 487698"/>
                <a:gd name="connsiteX6" fmla="*/ 26093 w 440117"/>
                <a:gd name="connsiteY6" fmla="*/ 384653 h 487698"/>
                <a:gd name="connsiteX7" fmla="*/ 194360 w 440117"/>
                <a:gd name="connsiteY7" fmla="*/ 480854 h 487698"/>
                <a:gd name="connsiteX8" fmla="*/ 245758 w 440117"/>
                <a:gd name="connsiteY8" fmla="*/ 480854 h 487698"/>
                <a:gd name="connsiteX9" fmla="*/ 414026 w 440117"/>
                <a:gd name="connsiteY9" fmla="*/ 384653 h 487698"/>
                <a:gd name="connsiteX10" fmla="*/ 440118 w 440117"/>
                <a:gd name="connsiteY10" fmla="*/ 339579 h 487698"/>
                <a:gd name="connsiteX11" fmla="*/ 440118 w 440117"/>
                <a:gd name="connsiteY11" fmla="*/ 148040 h 487698"/>
                <a:gd name="connsiteX12" fmla="*/ 414026 w 440117"/>
                <a:gd name="connsiteY12" fmla="*/ 103046 h 487698"/>
                <a:gd name="connsiteX13" fmla="*/ 33913 w 440117"/>
                <a:gd name="connsiteY13" fmla="*/ 371005 h 487698"/>
                <a:gd name="connsiteX14" fmla="*/ 15719 w 440117"/>
                <a:gd name="connsiteY14" fmla="*/ 339579 h 487698"/>
                <a:gd name="connsiteX15" fmla="*/ 15719 w 440117"/>
                <a:gd name="connsiteY15" fmla="*/ 148040 h 487698"/>
                <a:gd name="connsiteX16" fmla="*/ 33884 w 440117"/>
                <a:gd name="connsiteY16" fmla="*/ 116709 h 487698"/>
                <a:gd name="connsiteX17" fmla="*/ 202155 w 440117"/>
                <a:gd name="connsiteY17" fmla="*/ 20504 h 487698"/>
                <a:gd name="connsiteX18" fmla="*/ 237961 w 440117"/>
                <a:gd name="connsiteY18" fmla="*/ 20503 h 487698"/>
                <a:gd name="connsiteX19" fmla="*/ 406229 w 440117"/>
                <a:gd name="connsiteY19" fmla="*/ 116706 h 487698"/>
                <a:gd name="connsiteX20" fmla="*/ 424398 w 440117"/>
                <a:gd name="connsiteY20" fmla="*/ 148040 h 487698"/>
                <a:gd name="connsiteX21" fmla="*/ 424398 w 440117"/>
                <a:gd name="connsiteY21" fmla="*/ 339579 h 487698"/>
                <a:gd name="connsiteX22" fmla="*/ 406235 w 440117"/>
                <a:gd name="connsiteY22" fmla="*/ 370989 h 487698"/>
                <a:gd name="connsiteX23" fmla="*/ 237963 w 440117"/>
                <a:gd name="connsiteY23" fmla="*/ 467195 h 487698"/>
                <a:gd name="connsiteX24" fmla="*/ 202157 w 440117"/>
                <a:gd name="connsiteY24" fmla="*/ 467195 h 487698"/>
                <a:gd name="connsiteX25" fmla="*/ 33934 w 440117"/>
                <a:gd name="connsiteY25" fmla="*/ 371017 h 487698"/>
                <a:gd name="connsiteX26" fmla="*/ 33913 w 440117"/>
                <a:gd name="connsiteY26" fmla="*/ 371005 h 48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0117" h="487698">
                  <a:moveTo>
                    <a:pt x="414026" y="103046"/>
                  </a:moveTo>
                  <a:lnTo>
                    <a:pt x="245758" y="6844"/>
                  </a:lnTo>
                  <a:cubicBezTo>
                    <a:pt x="229805" y="-2281"/>
                    <a:pt x="210313" y="-2281"/>
                    <a:pt x="194360" y="6844"/>
                  </a:cubicBezTo>
                  <a:lnTo>
                    <a:pt x="26093" y="103046"/>
                  </a:lnTo>
                  <a:cubicBezTo>
                    <a:pt x="9981" y="112249"/>
                    <a:pt x="0" y="129476"/>
                    <a:pt x="0" y="148040"/>
                  </a:cubicBezTo>
                  <a:lnTo>
                    <a:pt x="0" y="339579"/>
                  </a:lnTo>
                  <a:cubicBezTo>
                    <a:pt x="0" y="358222"/>
                    <a:pt x="9981" y="375371"/>
                    <a:pt x="26093" y="384653"/>
                  </a:cubicBezTo>
                  <a:lnTo>
                    <a:pt x="194360" y="480854"/>
                  </a:lnTo>
                  <a:cubicBezTo>
                    <a:pt x="210313" y="489980"/>
                    <a:pt x="229805" y="489980"/>
                    <a:pt x="245758" y="480854"/>
                  </a:cubicBezTo>
                  <a:lnTo>
                    <a:pt x="414026" y="384653"/>
                  </a:lnTo>
                  <a:cubicBezTo>
                    <a:pt x="430136" y="375448"/>
                    <a:pt x="440118" y="358222"/>
                    <a:pt x="440118" y="339579"/>
                  </a:cubicBezTo>
                  <a:lnTo>
                    <a:pt x="440118" y="148040"/>
                  </a:lnTo>
                  <a:cubicBezTo>
                    <a:pt x="440118" y="129397"/>
                    <a:pt x="430136" y="112249"/>
                    <a:pt x="414026" y="103046"/>
                  </a:cubicBezTo>
                  <a:close/>
                  <a:moveTo>
                    <a:pt x="33913" y="371005"/>
                  </a:moveTo>
                  <a:cubicBezTo>
                    <a:pt x="22655" y="364509"/>
                    <a:pt x="15719" y="352548"/>
                    <a:pt x="15719" y="339579"/>
                  </a:cubicBezTo>
                  <a:lnTo>
                    <a:pt x="15719" y="148040"/>
                  </a:lnTo>
                  <a:cubicBezTo>
                    <a:pt x="15719" y="135117"/>
                    <a:pt x="22680" y="123109"/>
                    <a:pt x="33884" y="116709"/>
                  </a:cubicBezTo>
                  <a:lnTo>
                    <a:pt x="202155" y="20504"/>
                  </a:lnTo>
                  <a:cubicBezTo>
                    <a:pt x="213277" y="14143"/>
                    <a:pt x="226839" y="14142"/>
                    <a:pt x="237961" y="20503"/>
                  </a:cubicBezTo>
                  <a:lnTo>
                    <a:pt x="406229" y="116706"/>
                  </a:lnTo>
                  <a:cubicBezTo>
                    <a:pt x="417444" y="123113"/>
                    <a:pt x="424398" y="135052"/>
                    <a:pt x="424398" y="148040"/>
                  </a:cubicBezTo>
                  <a:lnTo>
                    <a:pt x="424398" y="339579"/>
                  </a:lnTo>
                  <a:cubicBezTo>
                    <a:pt x="424398" y="352594"/>
                    <a:pt x="417426" y="364596"/>
                    <a:pt x="406235" y="370989"/>
                  </a:cubicBezTo>
                  <a:lnTo>
                    <a:pt x="237963" y="467195"/>
                  </a:lnTo>
                  <a:cubicBezTo>
                    <a:pt x="226841" y="473555"/>
                    <a:pt x="213279" y="473557"/>
                    <a:pt x="202157" y="467195"/>
                  </a:cubicBezTo>
                  <a:lnTo>
                    <a:pt x="33934" y="371017"/>
                  </a:lnTo>
                  <a:cubicBezTo>
                    <a:pt x="33927" y="371013"/>
                    <a:pt x="33920" y="371009"/>
                    <a:pt x="33913" y="371005"/>
                  </a:cubicBezTo>
                  <a:close/>
                </a:path>
              </a:pathLst>
            </a:custGeom>
            <a:solidFill>
              <a:srgbClr val="00A88E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1696" name="Полилиния: фигура 1695">
              <a:extLst>
                <a:ext uri="{FF2B5EF4-FFF2-40B4-BE49-F238E27FC236}">
                  <a16:creationId xmlns:a16="http://schemas.microsoft.com/office/drawing/2014/main" id="{B1D21B5B-9D06-2309-0D12-EB17930EC260}"/>
                </a:ext>
              </a:extLst>
            </p:cNvPr>
            <p:cNvSpPr/>
            <p:nvPr/>
          </p:nvSpPr>
          <p:spPr>
            <a:xfrm>
              <a:off x="2525817" y="2778221"/>
              <a:ext cx="178040" cy="200556"/>
            </a:xfrm>
            <a:custGeom>
              <a:avLst/>
              <a:gdLst>
                <a:gd name="connsiteX0" fmla="*/ 134811 w 269621"/>
                <a:gd name="connsiteY0" fmla="*/ 54717 h 303720"/>
                <a:gd name="connsiteX1" fmla="*/ 57889 w 269621"/>
                <a:gd name="connsiteY1" fmla="*/ 99126 h 303720"/>
                <a:gd name="connsiteX2" fmla="*/ 10308 w 269621"/>
                <a:gd name="connsiteY2" fmla="*/ 71370 h 303720"/>
                <a:gd name="connsiteX3" fmla="*/ 134811 w 269621"/>
                <a:gd name="connsiteY3" fmla="*/ 0 h 303720"/>
                <a:gd name="connsiteX4" fmla="*/ 259313 w 269621"/>
                <a:gd name="connsiteY4" fmla="*/ 71370 h 303720"/>
                <a:gd name="connsiteX5" fmla="*/ 211732 w 269621"/>
                <a:gd name="connsiteY5" fmla="*/ 99126 h 303720"/>
                <a:gd name="connsiteX6" fmla="*/ 134811 w 269621"/>
                <a:gd name="connsiteY6" fmla="*/ 54717 h 303720"/>
                <a:gd name="connsiteX7" fmla="*/ 134811 w 269621"/>
                <a:gd name="connsiteY7" fmla="*/ 86437 h 303720"/>
                <a:gd name="connsiteX8" fmla="*/ 194286 w 269621"/>
                <a:gd name="connsiteY8" fmla="*/ 120537 h 303720"/>
                <a:gd name="connsiteX9" fmla="*/ 194286 w 269621"/>
                <a:gd name="connsiteY9" fmla="*/ 187942 h 303720"/>
                <a:gd name="connsiteX10" fmla="*/ 134811 w 269621"/>
                <a:gd name="connsiteY10" fmla="*/ 222834 h 303720"/>
                <a:gd name="connsiteX11" fmla="*/ 75335 w 269621"/>
                <a:gd name="connsiteY11" fmla="*/ 188735 h 303720"/>
                <a:gd name="connsiteX12" fmla="*/ 75335 w 269621"/>
                <a:gd name="connsiteY12" fmla="*/ 121330 h 303720"/>
                <a:gd name="connsiteX13" fmla="*/ 134811 w 269621"/>
                <a:gd name="connsiteY13" fmla="*/ 86437 h 303720"/>
                <a:gd name="connsiteX14" fmla="*/ 134811 w 269621"/>
                <a:gd name="connsiteY14" fmla="*/ 77714 h 303720"/>
                <a:gd name="connsiteX15" fmla="*/ 67405 w 269621"/>
                <a:gd name="connsiteY15" fmla="*/ 116572 h 303720"/>
                <a:gd name="connsiteX16" fmla="*/ 67405 w 269621"/>
                <a:gd name="connsiteY16" fmla="*/ 193493 h 303720"/>
                <a:gd name="connsiteX17" fmla="*/ 134811 w 269621"/>
                <a:gd name="connsiteY17" fmla="*/ 232350 h 303720"/>
                <a:gd name="connsiteX18" fmla="*/ 202216 w 269621"/>
                <a:gd name="connsiteY18" fmla="*/ 193493 h 303720"/>
                <a:gd name="connsiteX19" fmla="*/ 202216 w 269621"/>
                <a:gd name="connsiteY19" fmla="*/ 116572 h 303720"/>
                <a:gd name="connsiteX20" fmla="*/ 134811 w 269621"/>
                <a:gd name="connsiteY20" fmla="*/ 77714 h 303720"/>
                <a:gd name="connsiteX21" fmla="*/ 222041 w 269621"/>
                <a:gd name="connsiteY21" fmla="*/ 115779 h 303720"/>
                <a:gd name="connsiteX22" fmla="*/ 222041 w 269621"/>
                <a:gd name="connsiteY22" fmla="*/ 204595 h 303720"/>
                <a:gd name="connsiteX23" fmla="*/ 145120 w 269621"/>
                <a:gd name="connsiteY23" fmla="*/ 249003 h 303720"/>
                <a:gd name="connsiteX24" fmla="*/ 145120 w 269621"/>
                <a:gd name="connsiteY24" fmla="*/ 303721 h 303720"/>
                <a:gd name="connsiteX25" fmla="*/ 269622 w 269621"/>
                <a:gd name="connsiteY25" fmla="*/ 232350 h 303720"/>
                <a:gd name="connsiteX26" fmla="*/ 269622 w 269621"/>
                <a:gd name="connsiteY26" fmla="*/ 88817 h 303720"/>
                <a:gd name="connsiteX27" fmla="*/ 222041 w 269621"/>
                <a:gd name="connsiteY27" fmla="*/ 115779 h 303720"/>
                <a:gd name="connsiteX28" fmla="*/ 125295 w 269621"/>
                <a:gd name="connsiteY28" fmla="*/ 249003 h 303720"/>
                <a:gd name="connsiteX29" fmla="*/ 47580 w 269621"/>
                <a:gd name="connsiteY29" fmla="*/ 204595 h 303720"/>
                <a:gd name="connsiteX30" fmla="*/ 47580 w 269621"/>
                <a:gd name="connsiteY30" fmla="*/ 115779 h 303720"/>
                <a:gd name="connsiteX31" fmla="*/ 0 w 269621"/>
                <a:gd name="connsiteY31" fmla="*/ 88817 h 303720"/>
                <a:gd name="connsiteX32" fmla="*/ 0 w 269621"/>
                <a:gd name="connsiteY32" fmla="*/ 232350 h 303720"/>
                <a:gd name="connsiteX33" fmla="*/ 125295 w 269621"/>
                <a:gd name="connsiteY33" fmla="*/ 303721 h 303720"/>
                <a:gd name="connsiteX34" fmla="*/ 125295 w 269621"/>
                <a:gd name="connsiteY34" fmla="*/ 249003 h 303720"/>
                <a:gd name="connsiteX35" fmla="*/ 87231 w 269621"/>
                <a:gd name="connsiteY35" fmla="*/ 154636 h 303720"/>
                <a:gd name="connsiteX36" fmla="*/ 134811 w 269621"/>
                <a:gd name="connsiteY36" fmla="*/ 126881 h 303720"/>
                <a:gd name="connsiteX37" fmla="*/ 182391 w 269621"/>
                <a:gd name="connsiteY37" fmla="*/ 154636 h 303720"/>
                <a:gd name="connsiteX38" fmla="*/ 134811 w 269621"/>
                <a:gd name="connsiteY38" fmla="*/ 182391 h 303720"/>
                <a:gd name="connsiteX39" fmla="*/ 87231 w 269621"/>
                <a:gd name="connsiteY39" fmla="*/ 154636 h 303720"/>
                <a:gd name="connsiteX40" fmla="*/ 114193 w 269621"/>
                <a:gd name="connsiteY40" fmla="*/ 155429 h 303720"/>
                <a:gd name="connsiteX41" fmla="*/ 134811 w 269621"/>
                <a:gd name="connsiteY41" fmla="*/ 176840 h 303720"/>
                <a:gd name="connsiteX42" fmla="*/ 155429 w 269621"/>
                <a:gd name="connsiteY42" fmla="*/ 155429 h 303720"/>
                <a:gd name="connsiteX43" fmla="*/ 134811 w 269621"/>
                <a:gd name="connsiteY43" fmla="*/ 134018 h 303720"/>
                <a:gd name="connsiteX44" fmla="*/ 114193 w 269621"/>
                <a:gd name="connsiteY44" fmla="*/ 155429 h 303720"/>
                <a:gd name="connsiteX45" fmla="*/ 134811 w 269621"/>
                <a:gd name="connsiteY45" fmla="*/ 163359 h 303720"/>
                <a:gd name="connsiteX46" fmla="*/ 143534 w 269621"/>
                <a:gd name="connsiteY46" fmla="*/ 154636 h 303720"/>
                <a:gd name="connsiteX47" fmla="*/ 134811 w 269621"/>
                <a:gd name="connsiteY47" fmla="*/ 145913 h 303720"/>
                <a:gd name="connsiteX48" fmla="*/ 126088 w 269621"/>
                <a:gd name="connsiteY48" fmla="*/ 154636 h 303720"/>
                <a:gd name="connsiteX49" fmla="*/ 134811 w 269621"/>
                <a:gd name="connsiteY49" fmla="*/ 163359 h 30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69621" h="303720">
                  <a:moveTo>
                    <a:pt x="134811" y="54717"/>
                  </a:moveTo>
                  <a:lnTo>
                    <a:pt x="57889" y="99126"/>
                  </a:lnTo>
                  <a:lnTo>
                    <a:pt x="10308" y="71370"/>
                  </a:lnTo>
                  <a:lnTo>
                    <a:pt x="134811" y="0"/>
                  </a:lnTo>
                  <a:lnTo>
                    <a:pt x="259313" y="71370"/>
                  </a:lnTo>
                  <a:lnTo>
                    <a:pt x="211732" y="99126"/>
                  </a:lnTo>
                  <a:lnTo>
                    <a:pt x="134811" y="54717"/>
                  </a:lnTo>
                  <a:close/>
                  <a:moveTo>
                    <a:pt x="134811" y="86437"/>
                  </a:moveTo>
                  <a:lnTo>
                    <a:pt x="194286" y="120537"/>
                  </a:lnTo>
                  <a:lnTo>
                    <a:pt x="194286" y="187942"/>
                  </a:lnTo>
                  <a:lnTo>
                    <a:pt x="134811" y="222834"/>
                  </a:lnTo>
                  <a:lnTo>
                    <a:pt x="75335" y="188735"/>
                  </a:lnTo>
                  <a:lnTo>
                    <a:pt x="75335" y="121330"/>
                  </a:lnTo>
                  <a:lnTo>
                    <a:pt x="134811" y="86437"/>
                  </a:lnTo>
                  <a:close/>
                  <a:moveTo>
                    <a:pt x="134811" y="77714"/>
                  </a:moveTo>
                  <a:lnTo>
                    <a:pt x="67405" y="116572"/>
                  </a:lnTo>
                  <a:lnTo>
                    <a:pt x="67405" y="193493"/>
                  </a:lnTo>
                  <a:lnTo>
                    <a:pt x="134811" y="232350"/>
                  </a:lnTo>
                  <a:lnTo>
                    <a:pt x="202216" y="193493"/>
                  </a:lnTo>
                  <a:lnTo>
                    <a:pt x="202216" y="116572"/>
                  </a:lnTo>
                  <a:lnTo>
                    <a:pt x="134811" y="77714"/>
                  </a:lnTo>
                  <a:close/>
                  <a:moveTo>
                    <a:pt x="222041" y="115779"/>
                  </a:moveTo>
                  <a:lnTo>
                    <a:pt x="222041" y="204595"/>
                  </a:lnTo>
                  <a:lnTo>
                    <a:pt x="145120" y="249003"/>
                  </a:lnTo>
                  <a:lnTo>
                    <a:pt x="145120" y="303721"/>
                  </a:lnTo>
                  <a:lnTo>
                    <a:pt x="269622" y="232350"/>
                  </a:lnTo>
                  <a:lnTo>
                    <a:pt x="269622" y="88817"/>
                  </a:lnTo>
                  <a:lnTo>
                    <a:pt x="222041" y="115779"/>
                  </a:lnTo>
                  <a:close/>
                  <a:moveTo>
                    <a:pt x="125295" y="249003"/>
                  </a:moveTo>
                  <a:lnTo>
                    <a:pt x="47580" y="204595"/>
                  </a:lnTo>
                  <a:lnTo>
                    <a:pt x="47580" y="115779"/>
                  </a:lnTo>
                  <a:lnTo>
                    <a:pt x="0" y="88817"/>
                  </a:lnTo>
                  <a:lnTo>
                    <a:pt x="0" y="232350"/>
                  </a:lnTo>
                  <a:lnTo>
                    <a:pt x="125295" y="303721"/>
                  </a:lnTo>
                  <a:lnTo>
                    <a:pt x="125295" y="249003"/>
                  </a:lnTo>
                  <a:close/>
                  <a:moveTo>
                    <a:pt x="87231" y="154636"/>
                  </a:moveTo>
                  <a:cubicBezTo>
                    <a:pt x="87231" y="154636"/>
                    <a:pt x="114193" y="126881"/>
                    <a:pt x="134811" y="126881"/>
                  </a:cubicBezTo>
                  <a:cubicBezTo>
                    <a:pt x="155429" y="126881"/>
                    <a:pt x="182391" y="154636"/>
                    <a:pt x="182391" y="154636"/>
                  </a:cubicBezTo>
                  <a:cubicBezTo>
                    <a:pt x="182391" y="154636"/>
                    <a:pt x="155429" y="182391"/>
                    <a:pt x="134811" y="182391"/>
                  </a:cubicBezTo>
                  <a:cubicBezTo>
                    <a:pt x="114193" y="182391"/>
                    <a:pt x="87231" y="154636"/>
                    <a:pt x="87231" y="154636"/>
                  </a:cubicBezTo>
                  <a:close/>
                  <a:moveTo>
                    <a:pt x="114193" y="155429"/>
                  </a:moveTo>
                  <a:cubicBezTo>
                    <a:pt x="114193" y="167324"/>
                    <a:pt x="123709" y="176840"/>
                    <a:pt x="134811" y="176840"/>
                  </a:cubicBezTo>
                  <a:cubicBezTo>
                    <a:pt x="146706" y="176840"/>
                    <a:pt x="155429" y="167324"/>
                    <a:pt x="155429" y="155429"/>
                  </a:cubicBezTo>
                  <a:cubicBezTo>
                    <a:pt x="155429" y="143534"/>
                    <a:pt x="145913" y="134018"/>
                    <a:pt x="134811" y="134018"/>
                  </a:cubicBezTo>
                  <a:cubicBezTo>
                    <a:pt x="123709" y="134018"/>
                    <a:pt x="114193" y="143534"/>
                    <a:pt x="114193" y="155429"/>
                  </a:cubicBezTo>
                  <a:close/>
                  <a:moveTo>
                    <a:pt x="134811" y="163359"/>
                  </a:moveTo>
                  <a:cubicBezTo>
                    <a:pt x="139569" y="163359"/>
                    <a:pt x="143534" y="159394"/>
                    <a:pt x="143534" y="154636"/>
                  </a:cubicBezTo>
                  <a:cubicBezTo>
                    <a:pt x="143534" y="149878"/>
                    <a:pt x="139569" y="145913"/>
                    <a:pt x="134811" y="145913"/>
                  </a:cubicBezTo>
                  <a:cubicBezTo>
                    <a:pt x="130053" y="145913"/>
                    <a:pt x="126088" y="149878"/>
                    <a:pt x="126088" y="154636"/>
                  </a:cubicBezTo>
                  <a:cubicBezTo>
                    <a:pt x="126088" y="159394"/>
                    <a:pt x="130053" y="163359"/>
                    <a:pt x="134811" y="163359"/>
                  </a:cubicBezTo>
                  <a:close/>
                </a:path>
              </a:pathLst>
            </a:custGeom>
            <a:solidFill>
              <a:srgbClr val="1D1D1B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193" name="TextBox 1192">
            <a:extLst>
              <a:ext uri="{FF2B5EF4-FFF2-40B4-BE49-F238E27FC236}">
                <a16:creationId xmlns:a16="http://schemas.microsoft.com/office/drawing/2014/main" id="{7642C95A-328A-AC35-BE87-83C75DD0FF84}"/>
              </a:ext>
            </a:extLst>
          </p:cNvPr>
          <p:cNvSpPr txBox="1"/>
          <p:nvPr/>
        </p:nvSpPr>
        <p:spPr>
          <a:xfrm>
            <a:off x="2840170" y="2440801"/>
            <a:ext cx="1023710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Песочница</a:t>
            </a:r>
          </a:p>
        </p:txBody>
      </p:sp>
      <p:sp>
        <p:nvSpPr>
          <p:cNvPr id="1698" name="TextBox 1697">
            <a:extLst>
              <a:ext uri="{FF2B5EF4-FFF2-40B4-BE49-F238E27FC236}">
                <a16:creationId xmlns:a16="http://schemas.microsoft.com/office/drawing/2014/main" id="{CFD0CBAE-5BEF-B1E4-23C5-5823D54DA9E9}"/>
              </a:ext>
            </a:extLst>
          </p:cNvPr>
          <p:cNvSpPr txBox="1"/>
          <p:nvPr/>
        </p:nvSpPr>
        <p:spPr>
          <a:xfrm>
            <a:off x="3094169" y="3117463"/>
            <a:ext cx="515712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Sandbox</a:t>
            </a:r>
          </a:p>
        </p:txBody>
      </p:sp>
      <p:grpSp>
        <p:nvGrpSpPr>
          <p:cNvPr id="1386" name="Группа 1385">
            <a:extLst>
              <a:ext uri="{FF2B5EF4-FFF2-40B4-BE49-F238E27FC236}">
                <a16:creationId xmlns:a16="http://schemas.microsoft.com/office/drawing/2014/main" id="{CF8D58A5-0E54-B5EC-1E02-63A51EDF07D6}"/>
              </a:ext>
            </a:extLst>
          </p:cNvPr>
          <p:cNvGrpSpPr/>
          <p:nvPr/>
        </p:nvGrpSpPr>
        <p:grpSpPr>
          <a:xfrm>
            <a:off x="3206839" y="2719311"/>
            <a:ext cx="290373" cy="321822"/>
            <a:chOff x="3639188" y="2719311"/>
            <a:chExt cx="290373" cy="321822"/>
          </a:xfrm>
        </p:grpSpPr>
        <p:sp>
          <p:nvSpPr>
            <p:cNvPr id="1700" name="Freeform 37">
              <a:extLst>
                <a:ext uri="{FF2B5EF4-FFF2-40B4-BE49-F238E27FC236}">
                  <a16:creationId xmlns:a16="http://schemas.microsoft.com/office/drawing/2014/main" id="{62A87067-6A73-9DC5-9804-E04474EC3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9188" y="2719311"/>
              <a:ext cx="290373" cy="321822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01" name="Рисунок 170">
              <a:extLst>
                <a:ext uri="{FF2B5EF4-FFF2-40B4-BE49-F238E27FC236}">
                  <a16:creationId xmlns:a16="http://schemas.microsoft.com/office/drawing/2014/main" id="{E8EEF40A-867B-1346-4EB7-2FE201882EE5}"/>
                </a:ext>
              </a:extLst>
            </p:cNvPr>
            <p:cNvGrpSpPr/>
            <p:nvPr/>
          </p:nvGrpSpPr>
          <p:grpSpPr>
            <a:xfrm>
              <a:off x="3697679" y="2793520"/>
              <a:ext cx="190884" cy="165634"/>
              <a:chOff x="6603380" y="2461280"/>
              <a:chExt cx="289075" cy="250838"/>
            </a:xfrm>
            <a:solidFill>
              <a:srgbClr val="1D1D1B"/>
            </a:solidFill>
          </p:grpSpPr>
          <p:sp>
            <p:nvSpPr>
              <p:cNvPr id="1702" name="Полилиния: фигура 1701">
                <a:extLst>
                  <a:ext uri="{FF2B5EF4-FFF2-40B4-BE49-F238E27FC236}">
                    <a16:creationId xmlns:a16="http://schemas.microsoft.com/office/drawing/2014/main" id="{04B1FE5E-C3D0-C840-AF99-8A501B64798B}"/>
                  </a:ext>
                </a:extLst>
              </p:cNvPr>
              <p:cNvSpPr/>
              <p:nvPr/>
            </p:nvSpPr>
            <p:spPr>
              <a:xfrm>
                <a:off x="6603380" y="2688602"/>
                <a:ext cx="258679" cy="23516"/>
              </a:xfrm>
              <a:custGeom>
                <a:avLst/>
                <a:gdLst>
                  <a:gd name="connsiteX0" fmla="*/ 5879 w 258677"/>
                  <a:gd name="connsiteY0" fmla="*/ 5879 h 23516"/>
                  <a:gd name="connsiteX1" fmla="*/ 256718 w 258677"/>
                  <a:gd name="connsiteY1" fmla="*/ 5879 h 23516"/>
                  <a:gd name="connsiteX2" fmla="*/ 256718 w 258677"/>
                  <a:gd name="connsiteY2" fmla="*/ 21556 h 23516"/>
                  <a:gd name="connsiteX3" fmla="*/ 5879 w 258677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677" h="23516">
                    <a:moveTo>
                      <a:pt x="5879" y="5879"/>
                    </a:moveTo>
                    <a:lnTo>
                      <a:pt x="256718" y="5879"/>
                    </a:lnTo>
                    <a:lnTo>
                      <a:pt x="256718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3" name="Полилиния: фигура 1702">
                <a:extLst>
                  <a:ext uri="{FF2B5EF4-FFF2-40B4-BE49-F238E27FC236}">
                    <a16:creationId xmlns:a16="http://schemas.microsoft.com/office/drawing/2014/main" id="{E4DE29F6-5C3C-582C-33B8-628EF759F921}"/>
                  </a:ext>
                </a:extLst>
              </p:cNvPr>
              <p:cNvSpPr/>
              <p:nvPr/>
            </p:nvSpPr>
            <p:spPr>
              <a:xfrm>
                <a:off x="6779367" y="2562118"/>
                <a:ext cx="39194" cy="39194"/>
              </a:xfrm>
              <a:custGeom>
                <a:avLst/>
                <a:gdLst>
                  <a:gd name="connsiteX0" fmla="*/ 8314 w 39193"/>
                  <a:gd name="connsiteY0" fmla="*/ 29946 h 39193"/>
                  <a:gd name="connsiteX1" fmla="*/ 29916 w 39193"/>
                  <a:gd name="connsiteY1" fmla="*/ 8314 h 39193"/>
                  <a:gd name="connsiteX2" fmla="*/ 35462 w 39193"/>
                  <a:gd name="connsiteY2" fmla="*/ 13853 h 39193"/>
                  <a:gd name="connsiteX3" fmla="*/ 13861 w 39193"/>
                  <a:gd name="connsiteY3" fmla="*/ 3548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193" h="39193">
                    <a:moveTo>
                      <a:pt x="8314" y="29946"/>
                    </a:moveTo>
                    <a:lnTo>
                      <a:pt x="29916" y="8314"/>
                    </a:lnTo>
                    <a:lnTo>
                      <a:pt x="35462" y="13853"/>
                    </a:lnTo>
                    <a:lnTo>
                      <a:pt x="13861" y="354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4" name="Полилиния: фигура 1703">
                <a:extLst>
                  <a:ext uri="{FF2B5EF4-FFF2-40B4-BE49-F238E27FC236}">
                    <a16:creationId xmlns:a16="http://schemas.microsoft.com/office/drawing/2014/main" id="{3B3B879E-DB45-DD85-4AF0-8C4038A9132A}"/>
                  </a:ext>
                </a:extLst>
              </p:cNvPr>
              <p:cNvSpPr/>
              <p:nvPr/>
            </p:nvSpPr>
            <p:spPr>
              <a:xfrm>
                <a:off x="6829167" y="2504559"/>
                <a:ext cx="47033" cy="47033"/>
              </a:xfrm>
              <a:custGeom>
                <a:avLst/>
                <a:gdLst>
                  <a:gd name="connsiteX0" fmla="*/ 8314 w 47032"/>
                  <a:gd name="connsiteY0" fmla="*/ 37116 h 47032"/>
                  <a:gd name="connsiteX1" fmla="*/ 37157 w 47032"/>
                  <a:gd name="connsiteY1" fmla="*/ 8314 h 47032"/>
                  <a:gd name="connsiteX2" fmla="*/ 42696 w 47032"/>
                  <a:gd name="connsiteY2" fmla="*/ 13861 h 47032"/>
                  <a:gd name="connsiteX3" fmla="*/ 13853 w 47032"/>
                  <a:gd name="connsiteY3" fmla="*/ 4266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" h="47032">
                    <a:moveTo>
                      <a:pt x="8314" y="37116"/>
                    </a:moveTo>
                    <a:lnTo>
                      <a:pt x="37157" y="8314"/>
                    </a:lnTo>
                    <a:lnTo>
                      <a:pt x="42696" y="13861"/>
                    </a:lnTo>
                    <a:lnTo>
                      <a:pt x="13853" y="426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5" name="Полилиния: фигура 1704">
                <a:extLst>
                  <a:ext uri="{FF2B5EF4-FFF2-40B4-BE49-F238E27FC236}">
                    <a16:creationId xmlns:a16="http://schemas.microsoft.com/office/drawing/2014/main" id="{A41994E4-0782-8759-DAC6-DF7126C185FA}"/>
                  </a:ext>
                </a:extLst>
              </p:cNvPr>
              <p:cNvSpPr/>
              <p:nvPr/>
            </p:nvSpPr>
            <p:spPr>
              <a:xfrm>
                <a:off x="6820444" y="2570172"/>
                <a:ext cx="31356" cy="54872"/>
              </a:xfrm>
              <a:custGeom>
                <a:avLst/>
                <a:gdLst>
                  <a:gd name="connsiteX0" fmla="*/ 7201 w 31354"/>
                  <a:gd name="connsiteY0" fmla="*/ 9231 h 54870"/>
                  <a:gd name="connsiteX1" fmla="*/ 14773 w 31354"/>
                  <a:gd name="connsiteY1" fmla="*/ 7201 h 54870"/>
                  <a:gd name="connsiteX2" fmla="*/ 25330 w 31354"/>
                  <a:gd name="connsiteY2" fmla="*/ 46573 h 54870"/>
                  <a:gd name="connsiteX3" fmla="*/ 17758 w 31354"/>
                  <a:gd name="connsiteY3" fmla="*/ 48603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4" h="54870">
                    <a:moveTo>
                      <a:pt x="7201" y="9231"/>
                    </a:moveTo>
                    <a:lnTo>
                      <a:pt x="14773" y="7201"/>
                    </a:lnTo>
                    <a:lnTo>
                      <a:pt x="25330" y="46573"/>
                    </a:lnTo>
                    <a:lnTo>
                      <a:pt x="17758" y="486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6" name="Полилиния: фигура 1705">
                <a:extLst>
                  <a:ext uri="{FF2B5EF4-FFF2-40B4-BE49-F238E27FC236}">
                    <a16:creationId xmlns:a16="http://schemas.microsoft.com/office/drawing/2014/main" id="{73DCB86C-B0A1-9808-7460-13340268BEA3}"/>
                  </a:ext>
                </a:extLst>
              </p:cNvPr>
              <p:cNvSpPr/>
              <p:nvPr/>
            </p:nvSpPr>
            <p:spPr>
              <a:xfrm>
                <a:off x="6799245" y="2491841"/>
                <a:ext cx="31356" cy="54872"/>
              </a:xfrm>
              <a:custGeom>
                <a:avLst/>
                <a:gdLst>
                  <a:gd name="connsiteX0" fmla="*/ 7201 w 31354"/>
                  <a:gd name="connsiteY0" fmla="*/ 9231 h 54870"/>
                  <a:gd name="connsiteX1" fmla="*/ 14773 w 31354"/>
                  <a:gd name="connsiteY1" fmla="*/ 7201 h 54870"/>
                  <a:gd name="connsiteX2" fmla="*/ 25330 w 31354"/>
                  <a:gd name="connsiteY2" fmla="*/ 46573 h 54870"/>
                  <a:gd name="connsiteX3" fmla="*/ 17758 w 31354"/>
                  <a:gd name="connsiteY3" fmla="*/ 48603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54" h="54870">
                    <a:moveTo>
                      <a:pt x="7201" y="9231"/>
                    </a:moveTo>
                    <a:lnTo>
                      <a:pt x="14773" y="7201"/>
                    </a:lnTo>
                    <a:lnTo>
                      <a:pt x="25330" y="46573"/>
                    </a:lnTo>
                    <a:lnTo>
                      <a:pt x="17758" y="486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7" name="Полилиния: фигура 1706">
                <a:extLst>
                  <a:ext uri="{FF2B5EF4-FFF2-40B4-BE49-F238E27FC236}">
                    <a16:creationId xmlns:a16="http://schemas.microsoft.com/office/drawing/2014/main" id="{A3A7BA7B-444A-86A0-6F3A-07FC2C6C7306}"/>
                  </a:ext>
                </a:extLst>
              </p:cNvPr>
              <p:cNvSpPr/>
              <p:nvPr/>
            </p:nvSpPr>
            <p:spPr>
              <a:xfrm>
                <a:off x="6837584" y="2552512"/>
                <a:ext cx="54871" cy="31356"/>
              </a:xfrm>
              <a:custGeom>
                <a:avLst/>
                <a:gdLst>
                  <a:gd name="connsiteX0" fmla="*/ 7201 w 54871"/>
                  <a:gd name="connsiteY0" fmla="*/ 14773 h 31354"/>
                  <a:gd name="connsiteX1" fmla="*/ 9231 w 54871"/>
                  <a:gd name="connsiteY1" fmla="*/ 7201 h 31354"/>
                  <a:gd name="connsiteX2" fmla="*/ 48603 w 54871"/>
                  <a:gd name="connsiteY2" fmla="*/ 17758 h 31354"/>
                  <a:gd name="connsiteX3" fmla="*/ 46573 w 54871"/>
                  <a:gd name="connsiteY3" fmla="*/ 25330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1354">
                    <a:moveTo>
                      <a:pt x="7201" y="14773"/>
                    </a:moveTo>
                    <a:lnTo>
                      <a:pt x="9231" y="7201"/>
                    </a:lnTo>
                    <a:lnTo>
                      <a:pt x="48603" y="17758"/>
                    </a:lnTo>
                    <a:lnTo>
                      <a:pt x="46573" y="253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8" name="Полилиния: фигура 1707">
                <a:extLst>
                  <a:ext uri="{FF2B5EF4-FFF2-40B4-BE49-F238E27FC236}">
                    <a16:creationId xmlns:a16="http://schemas.microsoft.com/office/drawing/2014/main" id="{63B2F73F-50CA-53F9-BF72-3560624D7C43}"/>
                  </a:ext>
                </a:extLst>
              </p:cNvPr>
              <p:cNvSpPr/>
              <p:nvPr/>
            </p:nvSpPr>
            <p:spPr>
              <a:xfrm>
                <a:off x="6759105" y="2531641"/>
                <a:ext cx="54871" cy="31356"/>
              </a:xfrm>
              <a:custGeom>
                <a:avLst/>
                <a:gdLst>
                  <a:gd name="connsiteX0" fmla="*/ 7201 w 54871"/>
                  <a:gd name="connsiteY0" fmla="*/ 14773 h 31354"/>
                  <a:gd name="connsiteX1" fmla="*/ 9231 w 54871"/>
                  <a:gd name="connsiteY1" fmla="*/ 7201 h 31354"/>
                  <a:gd name="connsiteX2" fmla="*/ 48603 w 54871"/>
                  <a:gd name="connsiteY2" fmla="*/ 17758 h 31354"/>
                  <a:gd name="connsiteX3" fmla="*/ 46573 w 54871"/>
                  <a:gd name="connsiteY3" fmla="*/ 25330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31354">
                    <a:moveTo>
                      <a:pt x="7201" y="14773"/>
                    </a:moveTo>
                    <a:lnTo>
                      <a:pt x="9231" y="7201"/>
                    </a:lnTo>
                    <a:lnTo>
                      <a:pt x="48603" y="17758"/>
                    </a:lnTo>
                    <a:lnTo>
                      <a:pt x="46573" y="253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09" name="Полилиния: фигура 1708">
                <a:extLst>
                  <a:ext uri="{FF2B5EF4-FFF2-40B4-BE49-F238E27FC236}">
                    <a16:creationId xmlns:a16="http://schemas.microsoft.com/office/drawing/2014/main" id="{A3D9C028-432E-E847-F135-563CF2207E5A}"/>
                  </a:ext>
                </a:extLst>
              </p:cNvPr>
              <p:cNvSpPr/>
              <p:nvPr/>
            </p:nvSpPr>
            <p:spPr>
              <a:xfrm>
                <a:off x="6626469" y="2618836"/>
                <a:ext cx="31356" cy="86227"/>
              </a:xfrm>
              <a:custGeom>
                <a:avLst/>
                <a:gdLst>
                  <a:gd name="connsiteX0" fmla="*/ 31392 w 31354"/>
                  <a:gd name="connsiteY0" fmla="*/ 12150 h 86225"/>
                  <a:gd name="connsiteX1" fmla="*/ 16498 w 31354"/>
                  <a:gd name="connsiteY1" fmla="*/ 5879 h 86225"/>
                  <a:gd name="connsiteX2" fmla="*/ 14146 w 31354"/>
                  <a:gd name="connsiteY2" fmla="*/ 83482 h 86225"/>
                  <a:gd name="connsiteX3" fmla="*/ 32175 w 31354"/>
                  <a:gd name="connsiteY3" fmla="*/ 83482 h 86225"/>
                  <a:gd name="connsiteX4" fmla="*/ 21985 w 31354"/>
                  <a:gd name="connsiteY4" fmla="*/ 47424 h 86225"/>
                  <a:gd name="connsiteX5" fmla="*/ 31392 w 31354"/>
                  <a:gd name="connsiteY5" fmla="*/ 12150 h 8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354" h="86225">
                    <a:moveTo>
                      <a:pt x="31392" y="12150"/>
                    </a:moveTo>
                    <a:cubicBezTo>
                      <a:pt x="29824" y="11366"/>
                      <a:pt x="24337" y="9798"/>
                      <a:pt x="16498" y="5879"/>
                    </a:cubicBezTo>
                    <a:cubicBezTo>
                      <a:pt x="3172" y="30179"/>
                      <a:pt x="2388" y="59182"/>
                      <a:pt x="14146" y="83482"/>
                    </a:cubicBezTo>
                    <a:lnTo>
                      <a:pt x="32175" y="83482"/>
                    </a:lnTo>
                    <a:cubicBezTo>
                      <a:pt x="25905" y="72508"/>
                      <a:pt x="21985" y="59966"/>
                      <a:pt x="21985" y="47424"/>
                    </a:cubicBezTo>
                    <a:cubicBezTo>
                      <a:pt x="21985" y="34098"/>
                      <a:pt x="25121" y="22340"/>
                      <a:pt x="31392" y="121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0" name="Полилиния: фигура 1709">
                <a:extLst>
                  <a:ext uri="{FF2B5EF4-FFF2-40B4-BE49-F238E27FC236}">
                    <a16:creationId xmlns:a16="http://schemas.microsoft.com/office/drawing/2014/main" id="{1F930798-3AF5-0CEC-1961-1470543710B2}"/>
                  </a:ext>
                </a:extLst>
              </p:cNvPr>
              <p:cNvSpPr/>
              <p:nvPr/>
            </p:nvSpPr>
            <p:spPr>
              <a:xfrm>
                <a:off x="6717041" y="2567102"/>
                <a:ext cx="94065" cy="141099"/>
              </a:xfrm>
              <a:custGeom>
                <a:avLst/>
                <a:gdLst>
                  <a:gd name="connsiteX0" fmla="*/ 95240 w 94064"/>
                  <a:gd name="connsiteY0" fmla="*/ 48992 h 141096"/>
                  <a:gd name="connsiteX1" fmla="*/ 52127 w 94064"/>
                  <a:gd name="connsiteY1" fmla="*/ 5879 h 141096"/>
                  <a:gd name="connsiteX2" fmla="*/ 37234 w 94064"/>
                  <a:gd name="connsiteY2" fmla="*/ 20773 h 141096"/>
                  <a:gd name="connsiteX3" fmla="*/ 15285 w 94064"/>
                  <a:gd name="connsiteY3" fmla="*/ 14502 h 141096"/>
                  <a:gd name="connsiteX4" fmla="*/ 5879 w 94064"/>
                  <a:gd name="connsiteY4" fmla="*/ 29395 h 141096"/>
                  <a:gd name="connsiteX5" fmla="*/ 30963 w 94064"/>
                  <a:gd name="connsiteY5" fmla="*/ 35666 h 141096"/>
                  <a:gd name="connsiteX6" fmla="*/ 41153 w 94064"/>
                  <a:gd name="connsiteY6" fmla="*/ 40369 h 141096"/>
                  <a:gd name="connsiteX7" fmla="*/ 48992 w 94064"/>
                  <a:gd name="connsiteY7" fmla="*/ 32531 h 141096"/>
                  <a:gd name="connsiteX8" fmla="*/ 52911 w 94064"/>
                  <a:gd name="connsiteY8" fmla="*/ 28611 h 141096"/>
                  <a:gd name="connsiteX9" fmla="*/ 72508 w 94064"/>
                  <a:gd name="connsiteY9" fmla="*/ 48992 h 141096"/>
                  <a:gd name="connsiteX10" fmla="*/ 68589 w 94064"/>
                  <a:gd name="connsiteY10" fmla="*/ 52911 h 141096"/>
                  <a:gd name="connsiteX11" fmla="*/ 60750 w 94064"/>
                  <a:gd name="connsiteY11" fmla="*/ 60750 h 141096"/>
                  <a:gd name="connsiteX12" fmla="*/ 65453 w 94064"/>
                  <a:gd name="connsiteY12" fmla="*/ 70940 h 141096"/>
                  <a:gd name="connsiteX13" fmla="*/ 61534 w 94064"/>
                  <a:gd name="connsiteY13" fmla="*/ 136002 h 141096"/>
                  <a:gd name="connsiteX14" fmla="*/ 79563 w 94064"/>
                  <a:gd name="connsiteY14" fmla="*/ 136002 h 141096"/>
                  <a:gd name="connsiteX15" fmla="*/ 80347 w 94064"/>
                  <a:gd name="connsiteY15" fmla="*/ 63885 h 141096"/>
                  <a:gd name="connsiteX16" fmla="*/ 95240 w 94064"/>
                  <a:gd name="connsiteY16" fmla="*/ 48992 h 14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4064" h="141096">
                    <a:moveTo>
                      <a:pt x="95240" y="48992"/>
                    </a:moveTo>
                    <a:lnTo>
                      <a:pt x="52127" y="5879"/>
                    </a:lnTo>
                    <a:lnTo>
                      <a:pt x="37234" y="20773"/>
                    </a:lnTo>
                    <a:cubicBezTo>
                      <a:pt x="30179" y="17637"/>
                      <a:pt x="22340" y="15285"/>
                      <a:pt x="15285" y="14502"/>
                    </a:cubicBezTo>
                    <a:cubicBezTo>
                      <a:pt x="12934" y="19989"/>
                      <a:pt x="9798" y="24692"/>
                      <a:pt x="5879" y="29395"/>
                    </a:cubicBezTo>
                    <a:cubicBezTo>
                      <a:pt x="14502" y="30179"/>
                      <a:pt x="23124" y="31747"/>
                      <a:pt x="30963" y="35666"/>
                    </a:cubicBezTo>
                    <a:lnTo>
                      <a:pt x="41153" y="40369"/>
                    </a:lnTo>
                    <a:lnTo>
                      <a:pt x="48992" y="32531"/>
                    </a:lnTo>
                    <a:lnTo>
                      <a:pt x="52911" y="28611"/>
                    </a:lnTo>
                    <a:lnTo>
                      <a:pt x="72508" y="48992"/>
                    </a:lnTo>
                    <a:lnTo>
                      <a:pt x="68589" y="52911"/>
                    </a:lnTo>
                    <a:lnTo>
                      <a:pt x="60750" y="60750"/>
                    </a:lnTo>
                    <a:lnTo>
                      <a:pt x="65453" y="70940"/>
                    </a:lnTo>
                    <a:cubicBezTo>
                      <a:pt x="74860" y="92105"/>
                      <a:pt x="73292" y="117189"/>
                      <a:pt x="61534" y="136002"/>
                    </a:cubicBezTo>
                    <a:lnTo>
                      <a:pt x="79563" y="136002"/>
                    </a:lnTo>
                    <a:cubicBezTo>
                      <a:pt x="89753" y="113269"/>
                      <a:pt x="90537" y="86618"/>
                      <a:pt x="80347" y="63885"/>
                    </a:cubicBezTo>
                    <a:lnTo>
                      <a:pt x="95240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1" name="Полилиния: фигура 1710">
                <a:extLst>
                  <a:ext uri="{FF2B5EF4-FFF2-40B4-BE49-F238E27FC236}">
                    <a16:creationId xmlns:a16="http://schemas.microsoft.com/office/drawing/2014/main" id="{0A5C8BEE-226B-89F5-9B1E-D1BD57964FA6}"/>
                  </a:ext>
                </a:extLst>
              </p:cNvPr>
              <p:cNvSpPr/>
              <p:nvPr/>
            </p:nvSpPr>
            <p:spPr>
              <a:xfrm>
                <a:off x="6603403" y="2461280"/>
                <a:ext cx="117581" cy="156776"/>
              </a:xfrm>
              <a:custGeom>
                <a:avLst/>
                <a:gdLst>
                  <a:gd name="connsiteX0" fmla="*/ 60750 w 117580"/>
                  <a:gd name="connsiteY0" fmla="*/ 23908 h 156774"/>
                  <a:gd name="connsiteX1" fmla="*/ 99944 w 117580"/>
                  <a:gd name="connsiteY1" fmla="*/ 45856 h 156774"/>
                  <a:gd name="connsiteX2" fmla="*/ 99944 w 117580"/>
                  <a:gd name="connsiteY2" fmla="*/ 96808 h 156774"/>
                  <a:gd name="connsiteX3" fmla="*/ 60750 w 117580"/>
                  <a:gd name="connsiteY3" fmla="*/ 135218 h 156774"/>
                  <a:gd name="connsiteX4" fmla="*/ 21556 w 117580"/>
                  <a:gd name="connsiteY4" fmla="*/ 96808 h 156774"/>
                  <a:gd name="connsiteX5" fmla="*/ 21556 w 117580"/>
                  <a:gd name="connsiteY5" fmla="*/ 45856 h 156774"/>
                  <a:gd name="connsiteX6" fmla="*/ 60750 w 117580"/>
                  <a:gd name="connsiteY6" fmla="*/ 23908 h 156774"/>
                  <a:gd name="connsiteX7" fmla="*/ 60750 w 117580"/>
                  <a:gd name="connsiteY7" fmla="*/ 5879 h 156774"/>
                  <a:gd name="connsiteX8" fmla="*/ 5879 w 117580"/>
                  <a:gd name="connsiteY8" fmla="*/ 36450 h 156774"/>
                  <a:gd name="connsiteX9" fmla="*/ 5879 w 117580"/>
                  <a:gd name="connsiteY9" fmla="*/ 96808 h 156774"/>
                  <a:gd name="connsiteX10" fmla="*/ 60750 w 117580"/>
                  <a:gd name="connsiteY10" fmla="*/ 152463 h 156774"/>
                  <a:gd name="connsiteX11" fmla="*/ 115621 w 117580"/>
                  <a:gd name="connsiteY11" fmla="*/ 96808 h 156774"/>
                  <a:gd name="connsiteX12" fmla="*/ 115621 w 117580"/>
                  <a:gd name="connsiteY12" fmla="*/ 36450 h 156774"/>
                  <a:gd name="connsiteX13" fmla="*/ 60750 w 117580"/>
                  <a:gd name="connsiteY13" fmla="*/ 5879 h 15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7580" h="156774">
                    <a:moveTo>
                      <a:pt x="60750" y="23908"/>
                    </a:moveTo>
                    <a:lnTo>
                      <a:pt x="99944" y="45856"/>
                    </a:lnTo>
                    <a:lnTo>
                      <a:pt x="99944" y="96808"/>
                    </a:lnTo>
                    <a:cubicBezTo>
                      <a:pt x="99944" y="117189"/>
                      <a:pt x="71724" y="130515"/>
                      <a:pt x="60750" y="135218"/>
                    </a:cubicBezTo>
                    <a:cubicBezTo>
                      <a:pt x="46640" y="129731"/>
                      <a:pt x="21556" y="115621"/>
                      <a:pt x="21556" y="96808"/>
                    </a:cubicBezTo>
                    <a:lnTo>
                      <a:pt x="21556" y="45856"/>
                    </a:lnTo>
                    <a:lnTo>
                      <a:pt x="60750" y="23908"/>
                    </a:lnTo>
                    <a:moveTo>
                      <a:pt x="60750" y="5879"/>
                    </a:moveTo>
                    <a:lnTo>
                      <a:pt x="5879" y="36450"/>
                    </a:lnTo>
                    <a:lnTo>
                      <a:pt x="5879" y="96808"/>
                    </a:lnTo>
                    <a:cubicBezTo>
                      <a:pt x="5879" y="134434"/>
                      <a:pt x="60750" y="152463"/>
                      <a:pt x="60750" y="152463"/>
                    </a:cubicBezTo>
                    <a:cubicBezTo>
                      <a:pt x="60750" y="152463"/>
                      <a:pt x="115621" y="134434"/>
                      <a:pt x="115621" y="96808"/>
                    </a:cubicBezTo>
                    <a:lnTo>
                      <a:pt x="115621" y="36450"/>
                    </a:lnTo>
                    <a:lnTo>
                      <a:pt x="60750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2" name="Полилиния: фигура 1711">
                <a:extLst>
                  <a:ext uri="{FF2B5EF4-FFF2-40B4-BE49-F238E27FC236}">
                    <a16:creationId xmlns:a16="http://schemas.microsoft.com/office/drawing/2014/main" id="{83A8470C-23F9-4CE9-2939-8E87543EAAF1}"/>
                  </a:ext>
                </a:extLst>
              </p:cNvPr>
              <p:cNvSpPr/>
              <p:nvPr/>
            </p:nvSpPr>
            <p:spPr>
              <a:xfrm>
                <a:off x="6634709" y="2512207"/>
                <a:ext cx="62710" cy="47033"/>
              </a:xfrm>
              <a:custGeom>
                <a:avLst/>
                <a:gdLst>
                  <a:gd name="connsiteX0" fmla="*/ 50560 w 62709"/>
                  <a:gd name="connsiteY0" fmla="*/ 5879 h 47032"/>
                  <a:gd name="connsiteX1" fmla="*/ 24692 w 62709"/>
                  <a:gd name="connsiteY1" fmla="*/ 31747 h 47032"/>
                  <a:gd name="connsiteX2" fmla="*/ 12934 w 62709"/>
                  <a:gd name="connsiteY2" fmla="*/ 19989 h 47032"/>
                  <a:gd name="connsiteX3" fmla="*/ 5879 w 62709"/>
                  <a:gd name="connsiteY3" fmla="*/ 26260 h 47032"/>
                  <a:gd name="connsiteX4" fmla="*/ 17637 w 62709"/>
                  <a:gd name="connsiteY4" fmla="*/ 38018 h 47032"/>
                  <a:gd name="connsiteX5" fmla="*/ 24692 w 62709"/>
                  <a:gd name="connsiteY5" fmla="*/ 44289 h 47032"/>
                  <a:gd name="connsiteX6" fmla="*/ 56831 w 62709"/>
                  <a:gd name="connsiteY6" fmla="*/ 12150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09" h="47032">
                    <a:moveTo>
                      <a:pt x="50560" y="5879"/>
                    </a:moveTo>
                    <a:lnTo>
                      <a:pt x="24692" y="31747"/>
                    </a:lnTo>
                    <a:lnTo>
                      <a:pt x="12934" y="19989"/>
                    </a:lnTo>
                    <a:lnTo>
                      <a:pt x="5879" y="26260"/>
                    </a:lnTo>
                    <a:lnTo>
                      <a:pt x="17637" y="38018"/>
                    </a:lnTo>
                    <a:lnTo>
                      <a:pt x="24692" y="44289"/>
                    </a:lnTo>
                    <a:lnTo>
                      <a:pt x="56831" y="12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226" name="TextBox 1225">
            <a:extLst>
              <a:ext uri="{FF2B5EF4-FFF2-40B4-BE49-F238E27FC236}">
                <a16:creationId xmlns:a16="http://schemas.microsoft.com/office/drawing/2014/main" id="{21613C46-9C31-8ADA-47A0-91014DFCEE53}"/>
              </a:ext>
            </a:extLst>
          </p:cNvPr>
          <p:cNvSpPr txBox="1"/>
          <p:nvPr/>
        </p:nvSpPr>
        <p:spPr>
          <a:xfrm>
            <a:off x="3856667" y="2440800"/>
            <a:ext cx="74527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Обогащение данными</a:t>
            </a:r>
          </a:p>
        </p:txBody>
      </p:sp>
      <p:sp>
        <p:nvSpPr>
          <p:cNvPr id="1714" name="TextBox 1713">
            <a:extLst>
              <a:ext uri="{FF2B5EF4-FFF2-40B4-BE49-F238E27FC236}">
                <a16:creationId xmlns:a16="http://schemas.microsoft.com/office/drawing/2014/main" id="{07DB667D-BCDB-4AF5-5A81-67C1A4BC0B27}"/>
              </a:ext>
            </a:extLst>
          </p:cNvPr>
          <p:cNvSpPr txBox="1"/>
          <p:nvPr/>
        </p:nvSpPr>
        <p:spPr>
          <a:xfrm>
            <a:off x="3858807" y="3117462"/>
            <a:ext cx="740996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  <a:b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</a:b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Threat Intelligence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Portal</a:t>
            </a:r>
          </a:p>
        </p:txBody>
      </p:sp>
      <p:grpSp>
        <p:nvGrpSpPr>
          <p:cNvPr id="1715" name="Группа 1714">
            <a:extLst>
              <a:ext uri="{FF2B5EF4-FFF2-40B4-BE49-F238E27FC236}">
                <a16:creationId xmlns:a16="http://schemas.microsoft.com/office/drawing/2014/main" id="{66D51C63-08CB-9732-0113-0E2573C6C9A9}"/>
              </a:ext>
            </a:extLst>
          </p:cNvPr>
          <p:cNvGrpSpPr>
            <a:grpSpLocks noChangeAspect="1"/>
          </p:cNvGrpSpPr>
          <p:nvPr/>
        </p:nvGrpSpPr>
        <p:grpSpPr>
          <a:xfrm>
            <a:off x="4083596" y="2719311"/>
            <a:ext cx="291421" cy="321822"/>
            <a:chOff x="5072223" y="2348872"/>
            <a:chExt cx="441325" cy="487363"/>
          </a:xfrm>
          <a:solidFill>
            <a:schemeClr val="tx1"/>
          </a:solidFill>
        </p:grpSpPr>
        <p:sp>
          <p:nvSpPr>
            <p:cNvPr id="1716" name="Freeform 33">
              <a:extLst>
                <a:ext uri="{FF2B5EF4-FFF2-40B4-BE49-F238E27FC236}">
                  <a16:creationId xmlns:a16="http://schemas.microsoft.com/office/drawing/2014/main" id="{188F758B-1039-974C-E321-063B230FBB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17" name="Рисунок 191">
              <a:extLst>
                <a:ext uri="{FF2B5EF4-FFF2-40B4-BE49-F238E27FC236}">
                  <a16:creationId xmlns:a16="http://schemas.microsoft.com/office/drawing/2014/main" id="{9013C35E-B491-6617-7163-A613C2B85AC4}"/>
                </a:ext>
              </a:extLst>
            </p:cNvPr>
            <p:cNvGrpSpPr/>
            <p:nvPr/>
          </p:nvGrpSpPr>
          <p:grpSpPr>
            <a:xfrm>
              <a:off x="5141990" y="2445577"/>
              <a:ext cx="299439" cy="303162"/>
              <a:chOff x="5141990" y="2445577"/>
              <a:chExt cx="299439" cy="303162"/>
            </a:xfrm>
            <a:grpFill/>
          </p:grpSpPr>
          <p:sp>
            <p:nvSpPr>
              <p:cNvPr id="1718" name="Полилиния: фигура 1717">
                <a:extLst>
                  <a:ext uri="{FF2B5EF4-FFF2-40B4-BE49-F238E27FC236}">
                    <a16:creationId xmlns:a16="http://schemas.microsoft.com/office/drawing/2014/main" id="{AF776696-876D-18DD-5F66-3D10E02D4300}"/>
                  </a:ext>
                </a:extLst>
              </p:cNvPr>
              <p:cNvSpPr/>
              <p:nvPr/>
            </p:nvSpPr>
            <p:spPr>
              <a:xfrm>
                <a:off x="5184907" y="2445577"/>
                <a:ext cx="211645" cy="211645"/>
              </a:xfrm>
              <a:custGeom>
                <a:avLst/>
                <a:gdLst>
                  <a:gd name="connsiteX0" fmla="*/ 107978 w 211645"/>
                  <a:gd name="connsiteY0" fmla="*/ 21556 h 211645"/>
                  <a:gd name="connsiteX1" fmla="*/ 169120 w 211645"/>
                  <a:gd name="connsiteY1" fmla="*/ 46640 h 211645"/>
                  <a:gd name="connsiteX2" fmla="*/ 169120 w 211645"/>
                  <a:gd name="connsiteY2" fmla="*/ 168924 h 211645"/>
                  <a:gd name="connsiteX3" fmla="*/ 107978 w 211645"/>
                  <a:gd name="connsiteY3" fmla="*/ 194008 h 211645"/>
                  <a:gd name="connsiteX4" fmla="*/ 46836 w 211645"/>
                  <a:gd name="connsiteY4" fmla="*/ 168924 h 211645"/>
                  <a:gd name="connsiteX5" fmla="*/ 21752 w 211645"/>
                  <a:gd name="connsiteY5" fmla="*/ 107782 h 211645"/>
                  <a:gd name="connsiteX6" fmla="*/ 46836 w 211645"/>
                  <a:gd name="connsiteY6" fmla="*/ 46640 h 211645"/>
                  <a:gd name="connsiteX7" fmla="*/ 107978 w 211645"/>
                  <a:gd name="connsiteY7" fmla="*/ 21556 h 211645"/>
                  <a:gd name="connsiteX8" fmla="*/ 107978 w 211645"/>
                  <a:gd name="connsiteY8" fmla="*/ 5879 h 211645"/>
                  <a:gd name="connsiteX9" fmla="*/ 35862 w 211645"/>
                  <a:gd name="connsiteY9" fmla="*/ 35666 h 211645"/>
                  <a:gd name="connsiteX10" fmla="*/ 35862 w 211645"/>
                  <a:gd name="connsiteY10" fmla="*/ 179898 h 211645"/>
                  <a:gd name="connsiteX11" fmla="*/ 107978 w 211645"/>
                  <a:gd name="connsiteY11" fmla="*/ 209685 h 211645"/>
                  <a:gd name="connsiteX12" fmla="*/ 180094 w 211645"/>
                  <a:gd name="connsiteY12" fmla="*/ 179898 h 211645"/>
                  <a:gd name="connsiteX13" fmla="*/ 180094 w 211645"/>
                  <a:gd name="connsiteY13" fmla="*/ 35666 h 211645"/>
                  <a:gd name="connsiteX14" fmla="*/ 107978 w 211645"/>
                  <a:gd name="connsiteY14" fmla="*/ 5879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1645" h="211645">
                    <a:moveTo>
                      <a:pt x="107978" y="21556"/>
                    </a:moveTo>
                    <a:cubicBezTo>
                      <a:pt x="130711" y="21556"/>
                      <a:pt x="152659" y="30179"/>
                      <a:pt x="169120" y="46640"/>
                    </a:cubicBezTo>
                    <a:cubicBezTo>
                      <a:pt x="202827" y="80347"/>
                      <a:pt x="202827" y="135218"/>
                      <a:pt x="169120" y="168924"/>
                    </a:cubicBezTo>
                    <a:cubicBezTo>
                      <a:pt x="152659" y="184602"/>
                      <a:pt x="130711" y="194008"/>
                      <a:pt x="107978" y="194008"/>
                    </a:cubicBezTo>
                    <a:cubicBezTo>
                      <a:pt x="85246" y="194008"/>
                      <a:pt x="63298" y="185386"/>
                      <a:pt x="46836" y="168924"/>
                    </a:cubicBezTo>
                    <a:cubicBezTo>
                      <a:pt x="30375" y="152463"/>
                      <a:pt x="21752" y="130515"/>
                      <a:pt x="21752" y="107782"/>
                    </a:cubicBezTo>
                    <a:cubicBezTo>
                      <a:pt x="21752" y="85050"/>
                      <a:pt x="30375" y="63102"/>
                      <a:pt x="46836" y="46640"/>
                    </a:cubicBezTo>
                    <a:cubicBezTo>
                      <a:pt x="63298" y="30179"/>
                      <a:pt x="85246" y="21556"/>
                      <a:pt x="107978" y="21556"/>
                    </a:cubicBezTo>
                    <a:moveTo>
                      <a:pt x="107978" y="5879"/>
                    </a:moveTo>
                    <a:cubicBezTo>
                      <a:pt x="82111" y="5879"/>
                      <a:pt x="55459" y="16069"/>
                      <a:pt x="35862" y="35666"/>
                    </a:cubicBezTo>
                    <a:cubicBezTo>
                      <a:pt x="-4115" y="75644"/>
                      <a:pt x="-4115" y="139921"/>
                      <a:pt x="35862" y="179898"/>
                    </a:cubicBezTo>
                    <a:cubicBezTo>
                      <a:pt x="55459" y="199495"/>
                      <a:pt x="82111" y="209685"/>
                      <a:pt x="107978" y="209685"/>
                    </a:cubicBezTo>
                    <a:cubicBezTo>
                      <a:pt x="133846" y="209685"/>
                      <a:pt x="160498" y="199495"/>
                      <a:pt x="180094" y="179898"/>
                    </a:cubicBezTo>
                    <a:cubicBezTo>
                      <a:pt x="220072" y="139921"/>
                      <a:pt x="220072" y="75644"/>
                      <a:pt x="180094" y="35666"/>
                    </a:cubicBezTo>
                    <a:cubicBezTo>
                      <a:pt x="160498" y="15285"/>
                      <a:pt x="133846" y="5879"/>
                      <a:pt x="107978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19" name="Полилиния: фигура 1718">
                <a:extLst>
                  <a:ext uri="{FF2B5EF4-FFF2-40B4-BE49-F238E27FC236}">
                    <a16:creationId xmlns:a16="http://schemas.microsoft.com/office/drawing/2014/main" id="{68837E8D-10D3-E1D8-7E00-CDF46C9B3A6C}"/>
                  </a:ext>
                </a:extLst>
              </p:cNvPr>
              <p:cNvSpPr/>
              <p:nvPr/>
            </p:nvSpPr>
            <p:spPr>
              <a:xfrm>
                <a:off x="5263490" y="2638997"/>
                <a:ext cx="54871" cy="109742"/>
              </a:xfrm>
              <a:custGeom>
                <a:avLst/>
                <a:gdLst>
                  <a:gd name="connsiteX0" fmla="*/ 5879 w 54871"/>
                  <a:gd name="connsiteY0" fmla="*/ 12346 h 109741"/>
                  <a:gd name="connsiteX1" fmla="*/ 5879 w 54871"/>
                  <a:gd name="connsiteY1" fmla="*/ 92301 h 109741"/>
                  <a:gd name="connsiteX2" fmla="*/ 29395 w 54871"/>
                  <a:gd name="connsiteY2" fmla="*/ 105627 h 109741"/>
                  <a:gd name="connsiteX3" fmla="*/ 52911 w 54871"/>
                  <a:gd name="connsiteY3" fmla="*/ 92301 h 109741"/>
                  <a:gd name="connsiteX4" fmla="*/ 52911 w 54871"/>
                  <a:gd name="connsiteY4" fmla="*/ 12346 h 109741"/>
                  <a:gd name="connsiteX5" fmla="*/ 5879 w 54871"/>
                  <a:gd name="connsiteY5" fmla="*/ 12346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871" h="109741">
                    <a:moveTo>
                      <a:pt x="5879" y="12346"/>
                    </a:moveTo>
                    <a:lnTo>
                      <a:pt x="5879" y="92301"/>
                    </a:lnTo>
                    <a:lnTo>
                      <a:pt x="29395" y="105627"/>
                    </a:lnTo>
                    <a:lnTo>
                      <a:pt x="52911" y="92301"/>
                    </a:lnTo>
                    <a:lnTo>
                      <a:pt x="52911" y="12346"/>
                    </a:lnTo>
                    <a:cubicBezTo>
                      <a:pt x="52911" y="3723"/>
                      <a:pt x="5879" y="3723"/>
                      <a:pt x="5879" y="1234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0" name="Полилиния: фигура 1719">
                <a:extLst>
                  <a:ext uri="{FF2B5EF4-FFF2-40B4-BE49-F238E27FC236}">
                    <a16:creationId xmlns:a16="http://schemas.microsoft.com/office/drawing/2014/main" id="{AE56B0D0-1018-4C47-0356-7D92BE07B4C4}"/>
                  </a:ext>
                </a:extLst>
              </p:cNvPr>
              <p:cNvSpPr/>
              <p:nvPr/>
            </p:nvSpPr>
            <p:spPr>
              <a:xfrm>
                <a:off x="5141990" y="2529451"/>
                <a:ext cx="31355" cy="39194"/>
              </a:xfrm>
              <a:custGeom>
                <a:avLst/>
                <a:gdLst>
                  <a:gd name="connsiteX0" fmla="*/ 5879 w 31354"/>
                  <a:gd name="connsiteY0" fmla="*/ 36450 h 39193"/>
                  <a:gd name="connsiteX1" fmla="*/ 21556 w 31354"/>
                  <a:gd name="connsiteY1" fmla="*/ 16069 h 39193"/>
                  <a:gd name="connsiteX2" fmla="*/ 16069 w 31354"/>
                  <a:gd name="connsiteY2" fmla="*/ 10582 h 39193"/>
                  <a:gd name="connsiteX3" fmla="*/ 9798 w 31354"/>
                  <a:gd name="connsiteY3" fmla="*/ 14502 h 39193"/>
                  <a:gd name="connsiteX4" fmla="*/ 6663 w 31354"/>
                  <a:gd name="connsiteY4" fmla="*/ 12150 h 39193"/>
                  <a:gd name="connsiteX5" fmla="*/ 16853 w 31354"/>
                  <a:gd name="connsiteY5" fmla="*/ 5879 h 39193"/>
                  <a:gd name="connsiteX6" fmla="*/ 27044 w 31354"/>
                  <a:gd name="connsiteY6" fmla="*/ 15285 h 39193"/>
                  <a:gd name="connsiteX7" fmla="*/ 12150 w 31354"/>
                  <a:gd name="connsiteY7" fmla="*/ 34098 h 39193"/>
                  <a:gd name="connsiteX8" fmla="*/ 27827 w 31354"/>
                  <a:gd name="connsiteY8" fmla="*/ 34098 h 39193"/>
                  <a:gd name="connsiteX9" fmla="*/ 27827 w 31354"/>
                  <a:gd name="connsiteY9" fmla="*/ 38018 h 39193"/>
                  <a:gd name="connsiteX10" fmla="*/ 5879 w 31354"/>
                  <a:gd name="connsiteY10" fmla="*/ 38018 h 39193"/>
                  <a:gd name="connsiteX11" fmla="*/ 5879 w 31354"/>
                  <a:gd name="connsiteY11" fmla="*/ 36450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36450"/>
                    </a:moveTo>
                    <a:cubicBezTo>
                      <a:pt x="5879" y="25476"/>
                      <a:pt x="21556" y="23908"/>
                      <a:pt x="21556" y="16069"/>
                    </a:cubicBezTo>
                    <a:cubicBezTo>
                      <a:pt x="21556" y="12934"/>
                      <a:pt x="19205" y="10582"/>
                      <a:pt x="16069" y="10582"/>
                    </a:cubicBezTo>
                    <a:cubicBezTo>
                      <a:pt x="13718" y="10582"/>
                      <a:pt x="11366" y="12150"/>
                      <a:pt x="9798" y="14502"/>
                    </a:cubicBezTo>
                    <a:lnTo>
                      <a:pt x="6663" y="12150"/>
                    </a:lnTo>
                    <a:cubicBezTo>
                      <a:pt x="8231" y="9015"/>
                      <a:pt x="12150" y="5879"/>
                      <a:pt x="16853" y="5879"/>
                    </a:cubicBezTo>
                    <a:cubicBezTo>
                      <a:pt x="22340" y="5879"/>
                      <a:pt x="27044" y="9798"/>
                      <a:pt x="27044" y="15285"/>
                    </a:cubicBezTo>
                    <a:cubicBezTo>
                      <a:pt x="27044" y="25476"/>
                      <a:pt x="12150" y="27044"/>
                      <a:pt x="12150" y="34098"/>
                    </a:cubicBezTo>
                    <a:lnTo>
                      <a:pt x="27827" y="34098"/>
                    </a:lnTo>
                    <a:lnTo>
                      <a:pt x="27827" y="38018"/>
                    </a:lnTo>
                    <a:lnTo>
                      <a:pt x="5879" y="38018"/>
                    </a:lnTo>
                    <a:cubicBezTo>
                      <a:pt x="5879" y="38018"/>
                      <a:pt x="5879" y="37234"/>
                      <a:pt x="5879" y="364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1" name="Полилиния: фигура 1720">
                <a:extLst>
                  <a:ext uri="{FF2B5EF4-FFF2-40B4-BE49-F238E27FC236}">
                    <a16:creationId xmlns:a16="http://schemas.microsoft.com/office/drawing/2014/main" id="{9D747B70-5818-7F20-D0BA-66FB4A0D8C69}"/>
                  </a:ext>
                </a:extLst>
              </p:cNvPr>
              <p:cNvSpPr/>
              <p:nvPr/>
            </p:nvSpPr>
            <p:spPr>
              <a:xfrm>
                <a:off x="5172561" y="2531019"/>
                <a:ext cx="31355" cy="39194"/>
              </a:xfrm>
              <a:custGeom>
                <a:avLst/>
                <a:gdLst>
                  <a:gd name="connsiteX0" fmla="*/ 5879 w 31354"/>
                  <a:gd name="connsiteY0" fmla="*/ 5879 h 39193"/>
                  <a:gd name="connsiteX1" fmla="*/ 16069 w 31354"/>
                  <a:gd name="connsiteY1" fmla="*/ 5879 h 39193"/>
                  <a:gd name="connsiteX2" fmla="*/ 31747 w 31354"/>
                  <a:gd name="connsiteY2" fmla="*/ 21556 h 39193"/>
                  <a:gd name="connsiteX3" fmla="*/ 16069 w 31354"/>
                  <a:gd name="connsiteY3" fmla="*/ 37234 h 39193"/>
                  <a:gd name="connsiteX4" fmla="*/ 5879 w 31354"/>
                  <a:gd name="connsiteY4" fmla="*/ 37234 h 39193"/>
                  <a:gd name="connsiteX5" fmla="*/ 5879 w 31354"/>
                  <a:gd name="connsiteY5" fmla="*/ 5879 h 39193"/>
                  <a:gd name="connsiteX6" fmla="*/ 16069 w 31354"/>
                  <a:gd name="connsiteY6" fmla="*/ 33315 h 39193"/>
                  <a:gd name="connsiteX7" fmla="*/ 27827 w 31354"/>
                  <a:gd name="connsiteY7" fmla="*/ 21556 h 39193"/>
                  <a:gd name="connsiteX8" fmla="*/ 16069 w 31354"/>
                  <a:gd name="connsiteY8" fmla="*/ 9798 h 39193"/>
                  <a:gd name="connsiteX9" fmla="*/ 10582 w 31354"/>
                  <a:gd name="connsiteY9" fmla="*/ 9798 h 39193"/>
                  <a:gd name="connsiteX10" fmla="*/ 10582 w 31354"/>
                  <a:gd name="connsiteY10" fmla="*/ 33315 h 39193"/>
                  <a:gd name="connsiteX11" fmla="*/ 16069 w 31354"/>
                  <a:gd name="connsiteY11" fmla="*/ 3331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5879"/>
                    </a:moveTo>
                    <a:lnTo>
                      <a:pt x="16069" y="5879"/>
                    </a:lnTo>
                    <a:cubicBezTo>
                      <a:pt x="25476" y="5879"/>
                      <a:pt x="31747" y="11366"/>
                      <a:pt x="31747" y="21556"/>
                    </a:cubicBezTo>
                    <a:cubicBezTo>
                      <a:pt x="31747" y="31747"/>
                      <a:pt x="25476" y="37234"/>
                      <a:pt x="16069" y="37234"/>
                    </a:cubicBezTo>
                    <a:lnTo>
                      <a:pt x="5879" y="37234"/>
                    </a:lnTo>
                    <a:lnTo>
                      <a:pt x="5879" y="5879"/>
                    </a:lnTo>
                    <a:close/>
                    <a:moveTo>
                      <a:pt x="16069" y="33315"/>
                    </a:moveTo>
                    <a:cubicBezTo>
                      <a:pt x="23124" y="33315"/>
                      <a:pt x="27827" y="29395"/>
                      <a:pt x="27827" y="21556"/>
                    </a:cubicBezTo>
                    <a:cubicBezTo>
                      <a:pt x="27827" y="13718"/>
                      <a:pt x="23124" y="9798"/>
                      <a:pt x="16069" y="9798"/>
                    </a:cubicBezTo>
                    <a:lnTo>
                      <a:pt x="10582" y="9798"/>
                    </a:lnTo>
                    <a:lnTo>
                      <a:pt x="10582" y="33315"/>
                    </a:lnTo>
                    <a:lnTo>
                      <a:pt x="16069" y="333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2" name="Полилиния: фигура 1721">
                <a:extLst>
                  <a:ext uri="{FF2B5EF4-FFF2-40B4-BE49-F238E27FC236}">
                    <a16:creationId xmlns:a16="http://schemas.microsoft.com/office/drawing/2014/main" id="{B0B4AD9A-0122-48DD-7D40-866BD17F5FFE}"/>
                  </a:ext>
                </a:extLst>
              </p:cNvPr>
              <p:cNvSpPr/>
              <p:nvPr/>
            </p:nvSpPr>
            <p:spPr>
              <a:xfrm>
                <a:off x="5141990" y="2574132"/>
                <a:ext cx="23516" cy="39194"/>
              </a:xfrm>
              <a:custGeom>
                <a:avLst/>
                <a:gdLst>
                  <a:gd name="connsiteX0" fmla="*/ 5879 w 23516"/>
                  <a:gd name="connsiteY0" fmla="*/ 33315 h 39193"/>
                  <a:gd name="connsiteX1" fmla="*/ 12934 w 23516"/>
                  <a:gd name="connsiteY1" fmla="*/ 33315 h 39193"/>
                  <a:gd name="connsiteX2" fmla="*/ 12934 w 23516"/>
                  <a:gd name="connsiteY2" fmla="*/ 12934 h 39193"/>
                  <a:gd name="connsiteX3" fmla="*/ 12934 w 23516"/>
                  <a:gd name="connsiteY3" fmla="*/ 11366 h 39193"/>
                  <a:gd name="connsiteX4" fmla="*/ 12934 w 23516"/>
                  <a:gd name="connsiteY4" fmla="*/ 11366 h 39193"/>
                  <a:gd name="connsiteX5" fmla="*/ 11366 w 23516"/>
                  <a:gd name="connsiteY5" fmla="*/ 12934 h 39193"/>
                  <a:gd name="connsiteX6" fmla="*/ 8231 w 23516"/>
                  <a:gd name="connsiteY6" fmla="*/ 16069 h 39193"/>
                  <a:gd name="connsiteX7" fmla="*/ 5879 w 23516"/>
                  <a:gd name="connsiteY7" fmla="*/ 12934 h 39193"/>
                  <a:gd name="connsiteX8" fmla="*/ 13718 w 23516"/>
                  <a:gd name="connsiteY8" fmla="*/ 5879 h 39193"/>
                  <a:gd name="connsiteX9" fmla="*/ 17637 w 23516"/>
                  <a:gd name="connsiteY9" fmla="*/ 5879 h 39193"/>
                  <a:gd name="connsiteX10" fmla="*/ 17637 w 23516"/>
                  <a:gd name="connsiteY10" fmla="*/ 33315 h 39193"/>
                  <a:gd name="connsiteX11" fmla="*/ 24692 w 23516"/>
                  <a:gd name="connsiteY11" fmla="*/ 33315 h 39193"/>
                  <a:gd name="connsiteX12" fmla="*/ 24692 w 23516"/>
                  <a:gd name="connsiteY12" fmla="*/ 37234 h 39193"/>
                  <a:gd name="connsiteX13" fmla="*/ 5879 w 23516"/>
                  <a:gd name="connsiteY13" fmla="*/ 37234 h 39193"/>
                  <a:gd name="connsiteX14" fmla="*/ 5879 w 23516"/>
                  <a:gd name="connsiteY14" fmla="*/ 33315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516" h="39193">
                    <a:moveTo>
                      <a:pt x="5879" y="33315"/>
                    </a:moveTo>
                    <a:lnTo>
                      <a:pt x="12934" y="33315"/>
                    </a:lnTo>
                    <a:lnTo>
                      <a:pt x="12934" y="12934"/>
                    </a:lnTo>
                    <a:cubicBezTo>
                      <a:pt x="12934" y="12150"/>
                      <a:pt x="12934" y="11366"/>
                      <a:pt x="12934" y="11366"/>
                    </a:cubicBezTo>
                    <a:lnTo>
                      <a:pt x="12934" y="11366"/>
                    </a:lnTo>
                    <a:cubicBezTo>
                      <a:pt x="12934" y="11366"/>
                      <a:pt x="12934" y="12150"/>
                      <a:pt x="11366" y="12934"/>
                    </a:cubicBezTo>
                    <a:lnTo>
                      <a:pt x="8231" y="16069"/>
                    </a:lnTo>
                    <a:lnTo>
                      <a:pt x="5879" y="12934"/>
                    </a:lnTo>
                    <a:lnTo>
                      <a:pt x="13718" y="5879"/>
                    </a:lnTo>
                    <a:lnTo>
                      <a:pt x="17637" y="5879"/>
                    </a:lnTo>
                    <a:lnTo>
                      <a:pt x="17637" y="33315"/>
                    </a:lnTo>
                    <a:lnTo>
                      <a:pt x="24692" y="33315"/>
                    </a:lnTo>
                    <a:lnTo>
                      <a:pt x="24692" y="37234"/>
                    </a:lnTo>
                    <a:lnTo>
                      <a:pt x="5879" y="37234"/>
                    </a:lnTo>
                    <a:lnTo>
                      <a:pt x="5879" y="333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3" name="Полилиния: фигура 1722">
                <a:extLst>
                  <a:ext uri="{FF2B5EF4-FFF2-40B4-BE49-F238E27FC236}">
                    <a16:creationId xmlns:a16="http://schemas.microsoft.com/office/drawing/2014/main" id="{1E92B97A-BB91-44F7-1037-A4EAA0909722}"/>
                  </a:ext>
                </a:extLst>
              </p:cNvPr>
              <p:cNvSpPr/>
              <p:nvPr/>
            </p:nvSpPr>
            <p:spPr>
              <a:xfrm>
                <a:off x="5167074" y="2574132"/>
                <a:ext cx="31355" cy="39194"/>
              </a:xfrm>
              <a:custGeom>
                <a:avLst/>
                <a:gdLst>
                  <a:gd name="connsiteX0" fmla="*/ 6663 w 31354"/>
                  <a:gd name="connsiteY0" fmla="*/ 26260 h 39193"/>
                  <a:gd name="connsiteX1" fmla="*/ 21556 w 31354"/>
                  <a:gd name="connsiteY1" fmla="*/ 5879 h 39193"/>
                  <a:gd name="connsiteX2" fmla="*/ 26260 w 31354"/>
                  <a:gd name="connsiteY2" fmla="*/ 5879 h 39193"/>
                  <a:gd name="connsiteX3" fmla="*/ 26260 w 31354"/>
                  <a:gd name="connsiteY3" fmla="*/ 25476 h 39193"/>
                  <a:gd name="connsiteX4" fmla="*/ 30179 w 31354"/>
                  <a:gd name="connsiteY4" fmla="*/ 25476 h 39193"/>
                  <a:gd name="connsiteX5" fmla="*/ 30179 w 31354"/>
                  <a:gd name="connsiteY5" fmla="*/ 29395 h 39193"/>
                  <a:gd name="connsiteX6" fmla="*/ 26260 w 31354"/>
                  <a:gd name="connsiteY6" fmla="*/ 29395 h 39193"/>
                  <a:gd name="connsiteX7" fmla="*/ 26260 w 31354"/>
                  <a:gd name="connsiteY7" fmla="*/ 38018 h 39193"/>
                  <a:gd name="connsiteX8" fmla="*/ 21556 w 31354"/>
                  <a:gd name="connsiteY8" fmla="*/ 38018 h 39193"/>
                  <a:gd name="connsiteX9" fmla="*/ 21556 w 31354"/>
                  <a:gd name="connsiteY9" fmla="*/ 29395 h 39193"/>
                  <a:gd name="connsiteX10" fmla="*/ 5879 w 31354"/>
                  <a:gd name="connsiteY10" fmla="*/ 29395 h 39193"/>
                  <a:gd name="connsiteX11" fmla="*/ 5879 w 31354"/>
                  <a:gd name="connsiteY11" fmla="*/ 26260 h 39193"/>
                  <a:gd name="connsiteX12" fmla="*/ 22340 w 31354"/>
                  <a:gd name="connsiteY12" fmla="*/ 25476 h 39193"/>
                  <a:gd name="connsiteX13" fmla="*/ 22340 w 31354"/>
                  <a:gd name="connsiteY13" fmla="*/ 13718 h 39193"/>
                  <a:gd name="connsiteX14" fmla="*/ 22340 w 31354"/>
                  <a:gd name="connsiteY14" fmla="*/ 10582 h 39193"/>
                  <a:gd name="connsiteX15" fmla="*/ 22340 w 31354"/>
                  <a:gd name="connsiteY15" fmla="*/ 10582 h 39193"/>
                  <a:gd name="connsiteX16" fmla="*/ 20773 w 31354"/>
                  <a:gd name="connsiteY16" fmla="*/ 12934 h 39193"/>
                  <a:gd name="connsiteX17" fmla="*/ 12150 w 31354"/>
                  <a:gd name="connsiteY17" fmla="*/ 24692 h 39193"/>
                  <a:gd name="connsiteX18" fmla="*/ 12150 w 31354"/>
                  <a:gd name="connsiteY18" fmla="*/ 24692 h 39193"/>
                  <a:gd name="connsiteX19" fmla="*/ 22340 w 31354"/>
                  <a:gd name="connsiteY19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54" h="39193">
                    <a:moveTo>
                      <a:pt x="6663" y="26260"/>
                    </a:moveTo>
                    <a:lnTo>
                      <a:pt x="21556" y="5879"/>
                    </a:lnTo>
                    <a:lnTo>
                      <a:pt x="26260" y="5879"/>
                    </a:lnTo>
                    <a:lnTo>
                      <a:pt x="26260" y="25476"/>
                    </a:lnTo>
                    <a:lnTo>
                      <a:pt x="30179" y="25476"/>
                    </a:lnTo>
                    <a:lnTo>
                      <a:pt x="30179" y="29395"/>
                    </a:lnTo>
                    <a:lnTo>
                      <a:pt x="26260" y="29395"/>
                    </a:lnTo>
                    <a:lnTo>
                      <a:pt x="26260" y="38018"/>
                    </a:lnTo>
                    <a:lnTo>
                      <a:pt x="21556" y="38018"/>
                    </a:lnTo>
                    <a:lnTo>
                      <a:pt x="21556" y="29395"/>
                    </a:lnTo>
                    <a:lnTo>
                      <a:pt x="5879" y="29395"/>
                    </a:lnTo>
                    <a:lnTo>
                      <a:pt x="5879" y="26260"/>
                    </a:lnTo>
                    <a:close/>
                    <a:moveTo>
                      <a:pt x="22340" y="25476"/>
                    </a:moveTo>
                    <a:lnTo>
                      <a:pt x="22340" y="13718"/>
                    </a:lnTo>
                    <a:cubicBezTo>
                      <a:pt x="22340" y="12150"/>
                      <a:pt x="22340" y="10582"/>
                      <a:pt x="22340" y="10582"/>
                    </a:cubicBezTo>
                    <a:lnTo>
                      <a:pt x="22340" y="10582"/>
                    </a:lnTo>
                    <a:cubicBezTo>
                      <a:pt x="22340" y="10582"/>
                      <a:pt x="21556" y="12150"/>
                      <a:pt x="20773" y="12934"/>
                    </a:cubicBezTo>
                    <a:lnTo>
                      <a:pt x="12150" y="24692"/>
                    </a:lnTo>
                    <a:lnTo>
                      <a:pt x="12150" y="24692"/>
                    </a:lnTo>
                    <a:lnTo>
                      <a:pt x="22340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4" name="Полилиния: фигура 1723">
                <a:extLst>
                  <a:ext uri="{FF2B5EF4-FFF2-40B4-BE49-F238E27FC236}">
                    <a16:creationId xmlns:a16="http://schemas.microsoft.com/office/drawing/2014/main" id="{50A8814F-4DBD-1D0D-F826-D25ADAC4D8BE}"/>
                  </a:ext>
                </a:extLst>
              </p:cNvPr>
              <p:cNvSpPr/>
              <p:nvPr/>
            </p:nvSpPr>
            <p:spPr>
              <a:xfrm>
                <a:off x="5381854" y="2573348"/>
                <a:ext cx="31355" cy="39194"/>
              </a:xfrm>
              <a:custGeom>
                <a:avLst/>
                <a:gdLst>
                  <a:gd name="connsiteX0" fmla="*/ 11366 w 31354"/>
                  <a:gd name="connsiteY0" fmla="*/ 20773 h 39193"/>
                  <a:gd name="connsiteX1" fmla="*/ 7447 w 31354"/>
                  <a:gd name="connsiteY1" fmla="*/ 14502 h 39193"/>
                  <a:gd name="connsiteX2" fmla="*/ 17637 w 31354"/>
                  <a:gd name="connsiteY2" fmla="*/ 5879 h 39193"/>
                  <a:gd name="connsiteX3" fmla="*/ 27827 w 31354"/>
                  <a:gd name="connsiteY3" fmla="*/ 14502 h 39193"/>
                  <a:gd name="connsiteX4" fmla="*/ 23908 w 31354"/>
                  <a:gd name="connsiteY4" fmla="*/ 23124 h 39193"/>
                  <a:gd name="connsiteX5" fmla="*/ 27827 w 31354"/>
                  <a:gd name="connsiteY5" fmla="*/ 30179 h 39193"/>
                  <a:gd name="connsiteX6" fmla="*/ 16853 w 31354"/>
                  <a:gd name="connsiteY6" fmla="*/ 39585 h 39193"/>
                  <a:gd name="connsiteX7" fmla="*/ 5879 w 31354"/>
                  <a:gd name="connsiteY7" fmla="*/ 30179 h 39193"/>
                  <a:gd name="connsiteX8" fmla="*/ 11366 w 31354"/>
                  <a:gd name="connsiteY8" fmla="*/ 20773 h 39193"/>
                  <a:gd name="connsiteX9" fmla="*/ 16853 w 31354"/>
                  <a:gd name="connsiteY9" fmla="*/ 34882 h 39193"/>
                  <a:gd name="connsiteX10" fmla="*/ 23124 w 31354"/>
                  <a:gd name="connsiteY10" fmla="*/ 29395 h 39193"/>
                  <a:gd name="connsiteX11" fmla="*/ 14502 w 31354"/>
                  <a:gd name="connsiteY11" fmla="*/ 22340 h 39193"/>
                  <a:gd name="connsiteX12" fmla="*/ 10582 w 31354"/>
                  <a:gd name="connsiteY12" fmla="*/ 28611 h 39193"/>
                  <a:gd name="connsiteX13" fmla="*/ 16853 w 31354"/>
                  <a:gd name="connsiteY13" fmla="*/ 34882 h 39193"/>
                  <a:gd name="connsiteX14" fmla="*/ 23124 w 31354"/>
                  <a:gd name="connsiteY14" fmla="*/ 14502 h 39193"/>
                  <a:gd name="connsiteX15" fmla="*/ 17637 w 31354"/>
                  <a:gd name="connsiteY15" fmla="*/ 9798 h 39193"/>
                  <a:gd name="connsiteX16" fmla="*/ 12150 w 31354"/>
                  <a:gd name="connsiteY16" fmla="*/ 14502 h 39193"/>
                  <a:gd name="connsiteX17" fmla="*/ 19989 w 31354"/>
                  <a:gd name="connsiteY17" fmla="*/ 20773 h 39193"/>
                  <a:gd name="connsiteX18" fmla="*/ 23124 w 31354"/>
                  <a:gd name="connsiteY18" fmla="*/ 1450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1354" h="39193">
                    <a:moveTo>
                      <a:pt x="11366" y="20773"/>
                    </a:moveTo>
                    <a:cubicBezTo>
                      <a:pt x="9015" y="19205"/>
                      <a:pt x="7447" y="17637"/>
                      <a:pt x="7447" y="14502"/>
                    </a:cubicBezTo>
                    <a:cubicBezTo>
                      <a:pt x="7447" y="9798"/>
                      <a:pt x="10582" y="5879"/>
                      <a:pt x="17637" y="5879"/>
                    </a:cubicBezTo>
                    <a:cubicBezTo>
                      <a:pt x="23124" y="5879"/>
                      <a:pt x="27827" y="9015"/>
                      <a:pt x="27827" y="14502"/>
                    </a:cubicBezTo>
                    <a:cubicBezTo>
                      <a:pt x="27827" y="18421"/>
                      <a:pt x="24692" y="21556"/>
                      <a:pt x="23908" y="23124"/>
                    </a:cubicBezTo>
                    <a:cubicBezTo>
                      <a:pt x="26260" y="24692"/>
                      <a:pt x="27827" y="26260"/>
                      <a:pt x="27827" y="30179"/>
                    </a:cubicBezTo>
                    <a:cubicBezTo>
                      <a:pt x="27827" y="34882"/>
                      <a:pt x="23908" y="39585"/>
                      <a:pt x="16853" y="39585"/>
                    </a:cubicBezTo>
                    <a:cubicBezTo>
                      <a:pt x="10582" y="39585"/>
                      <a:pt x="5879" y="35666"/>
                      <a:pt x="5879" y="30179"/>
                    </a:cubicBezTo>
                    <a:cubicBezTo>
                      <a:pt x="5879" y="24692"/>
                      <a:pt x="9798" y="21556"/>
                      <a:pt x="11366" y="20773"/>
                    </a:cubicBezTo>
                    <a:moveTo>
                      <a:pt x="16853" y="34882"/>
                    </a:moveTo>
                    <a:cubicBezTo>
                      <a:pt x="19989" y="34882"/>
                      <a:pt x="23124" y="32531"/>
                      <a:pt x="23124" y="29395"/>
                    </a:cubicBezTo>
                    <a:cubicBezTo>
                      <a:pt x="23124" y="25476"/>
                      <a:pt x="18421" y="24692"/>
                      <a:pt x="14502" y="22340"/>
                    </a:cubicBezTo>
                    <a:cubicBezTo>
                      <a:pt x="13718" y="23124"/>
                      <a:pt x="10582" y="25476"/>
                      <a:pt x="10582" y="28611"/>
                    </a:cubicBezTo>
                    <a:cubicBezTo>
                      <a:pt x="10582" y="32531"/>
                      <a:pt x="13718" y="34882"/>
                      <a:pt x="16853" y="34882"/>
                    </a:cubicBezTo>
                    <a:moveTo>
                      <a:pt x="23124" y="14502"/>
                    </a:moveTo>
                    <a:cubicBezTo>
                      <a:pt x="23124" y="11366"/>
                      <a:pt x="20773" y="9798"/>
                      <a:pt x="17637" y="9798"/>
                    </a:cubicBezTo>
                    <a:cubicBezTo>
                      <a:pt x="14502" y="9798"/>
                      <a:pt x="12150" y="12150"/>
                      <a:pt x="12150" y="14502"/>
                    </a:cubicBezTo>
                    <a:cubicBezTo>
                      <a:pt x="12150" y="18421"/>
                      <a:pt x="16069" y="19205"/>
                      <a:pt x="19989" y="20773"/>
                    </a:cubicBezTo>
                    <a:cubicBezTo>
                      <a:pt x="20773" y="20773"/>
                      <a:pt x="23124" y="17637"/>
                      <a:pt x="23124" y="1450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5" name="Полилиния: фигура 1724">
                <a:extLst>
                  <a:ext uri="{FF2B5EF4-FFF2-40B4-BE49-F238E27FC236}">
                    <a16:creationId xmlns:a16="http://schemas.microsoft.com/office/drawing/2014/main" id="{C72152D3-BFDD-4429-8571-527293CEC916}"/>
                  </a:ext>
                </a:extLst>
              </p:cNvPr>
              <p:cNvSpPr/>
              <p:nvPr/>
            </p:nvSpPr>
            <p:spPr>
              <a:xfrm>
                <a:off x="5414777" y="2574132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23124 w 23516"/>
                  <a:gd name="connsiteY1" fmla="*/ 5879 h 39193"/>
                  <a:gd name="connsiteX2" fmla="*/ 23124 w 23516"/>
                  <a:gd name="connsiteY2" fmla="*/ 9798 h 39193"/>
                  <a:gd name="connsiteX3" fmla="*/ 9798 w 23516"/>
                  <a:gd name="connsiteY3" fmla="*/ 9798 h 39193"/>
                  <a:gd name="connsiteX4" fmla="*/ 9798 w 23516"/>
                  <a:gd name="connsiteY4" fmla="*/ 19989 h 39193"/>
                  <a:gd name="connsiteX5" fmla="*/ 21556 w 23516"/>
                  <a:gd name="connsiteY5" fmla="*/ 19989 h 39193"/>
                  <a:gd name="connsiteX6" fmla="*/ 21556 w 23516"/>
                  <a:gd name="connsiteY6" fmla="*/ 23908 h 39193"/>
                  <a:gd name="connsiteX7" fmla="*/ 9798 w 23516"/>
                  <a:gd name="connsiteY7" fmla="*/ 23908 h 39193"/>
                  <a:gd name="connsiteX8" fmla="*/ 9798 w 23516"/>
                  <a:gd name="connsiteY8" fmla="*/ 37234 h 39193"/>
                  <a:gd name="connsiteX9" fmla="*/ 5879 w 23516"/>
                  <a:gd name="connsiteY9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23124" y="5879"/>
                    </a:lnTo>
                    <a:lnTo>
                      <a:pt x="23124" y="9798"/>
                    </a:lnTo>
                    <a:lnTo>
                      <a:pt x="9798" y="9798"/>
                    </a:lnTo>
                    <a:lnTo>
                      <a:pt x="9798" y="19989"/>
                    </a:lnTo>
                    <a:lnTo>
                      <a:pt x="21556" y="19989"/>
                    </a:lnTo>
                    <a:lnTo>
                      <a:pt x="21556" y="23908"/>
                    </a:lnTo>
                    <a:lnTo>
                      <a:pt x="9798" y="23908"/>
                    </a:lnTo>
                    <a:lnTo>
                      <a:pt x="9798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6" name="Полилиния: фигура 1725">
                <a:extLst>
                  <a:ext uri="{FF2B5EF4-FFF2-40B4-BE49-F238E27FC236}">
                    <a16:creationId xmlns:a16="http://schemas.microsoft.com/office/drawing/2014/main" id="{3A407E72-EAB8-9973-4043-15547C15BE73}"/>
                  </a:ext>
                </a:extLst>
              </p:cNvPr>
              <p:cNvSpPr/>
              <p:nvPr/>
            </p:nvSpPr>
            <p:spPr>
              <a:xfrm>
                <a:off x="5143557" y="2487122"/>
                <a:ext cx="31355" cy="39194"/>
              </a:xfrm>
              <a:custGeom>
                <a:avLst/>
                <a:gdLst>
                  <a:gd name="connsiteX0" fmla="*/ 5879 w 31354"/>
                  <a:gd name="connsiteY0" fmla="*/ 5879 h 39193"/>
                  <a:gd name="connsiteX1" fmla="*/ 24692 w 31354"/>
                  <a:gd name="connsiteY1" fmla="*/ 5879 h 39193"/>
                  <a:gd name="connsiteX2" fmla="*/ 24692 w 31354"/>
                  <a:gd name="connsiteY2" fmla="*/ 9798 h 39193"/>
                  <a:gd name="connsiteX3" fmla="*/ 10582 w 31354"/>
                  <a:gd name="connsiteY3" fmla="*/ 9798 h 39193"/>
                  <a:gd name="connsiteX4" fmla="*/ 10582 w 31354"/>
                  <a:gd name="connsiteY4" fmla="*/ 19989 h 39193"/>
                  <a:gd name="connsiteX5" fmla="*/ 21556 w 31354"/>
                  <a:gd name="connsiteY5" fmla="*/ 19989 h 39193"/>
                  <a:gd name="connsiteX6" fmla="*/ 21556 w 31354"/>
                  <a:gd name="connsiteY6" fmla="*/ 23908 h 39193"/>
                  <a:gd name="connsiteX7" fmla="*/ 10582 w 31354"/>
                  <a:gd name="connsiteY7" fmla="*/ 23908 h 39193"/>
                  <a:gd name="connsiteX8" fmla="*/ 10582 w 31354"/>
                  <a:gd name="connsiteY8" fmla="*/ 34098 h 39193"/>
                  <a:gd name="connsiteX9" fmla="*/ 25476 w 31354"/>
                  <a:gd name="connsiteY9" fmla="*/ 34098 h 39193"/>
                  <a:gd name="connsiteX10" fmla="*/ 25476 w 31354"/>
                  <a:gd name="connsiteY10" fmla="*/ 38018 h 39193"/>
                  <a:gd name="connsiteX11" fmla="*/ 5879 w 31354"/>
                  <a:gd name="connsiteY11" fmla="*/ 38018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5879"/>
                    </a:moveTo>
                    <a:lnTo>
                      <a:pt x="24692" y="5879"/>
                    </a:lnTo>
                    <a:lnTo>
                      <a:pt x="24692" y="9798"/>
                    </a:lnTo>
                    <a:lnTo>
                      <a:pt x="10582" y="9798"/>
                    </a:lnTo>
                    <a:lnTo>
                      <a:pt x="10582" y="19989"/>
                    </a:lnTo>
                    <a:lnTo>
                      <a:pt x="21556" y="19989"/>
                    </a:lnTo>
                    <a:lnTo>
                      <a:pt x="21556" y="23908"/>
                    </a:lnTo>
                    <a:lnTo>
                      <a:pt x="10582" y="23908"/>
                    </a:lnTo>
                    <a:lnTo>
                      <a:pt x="10582" y="34098"/>
                    </a:lnTo>
                    <a:lnTo>
                      <a:pt x="25476" y="34098"/>
                    </a:lnTo>
                    <a:lnTo>
                      <a:pt x="25476" y="38018"/>
                    </a:lnTo>
                    <a:lnTo>
                      <a:pt x="5879" y="3801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7" name="Полилиния: фигура 1726">
                <a:extLst>
                  <a:ext uri="{FF2B5EF4-FFF2-40B4-BE49-F238E27FC236}">
                    <a16:creationId xmlns:a16="http://schemas.microsoft.com/office/drawing/2014/main" id="{329938C1-6C60-F96D-ADC1-1F4AF7047FD1}"/>
                  </a:ext>
                </a:extLst>
              </p:cNvPr>
              <p:cNvSpPr/>
              <p:nvPr/>
            </p:nvSpPr>
            <p:spPr>
              <a:xfrm>
                <a:off x="5169425" y="2487122"/>
                <a:ext cx="31355" cy="39194"/>
              </a:xfrm>
              <a:custGeom>
                <a:avLst/>
                <a:gdLst>
                  <a:gd name="connsiteX0" fmla="*/ 16853 w 31354"/>
                  <a:gd name="connsiteY0" fmla="*/ 5879 h 39193"/>
                  <a:gd name="connsiteX1" fmla="*/ 21556 w 31354"/>
                  <a:gd name="connsiteY1" fmla="*/ 5879 h 39193"/>
                  <a:gd name="connsiteX2" fmla="*/ 32531 w 31354"/>
                  <a:gd name="connsiteY2" fmla="*/ 37234 h 39193"/>
                  <a:gd name="connsiteX3" fmla="*/ 27827 w 31354"/>
                  <a:gd name="connsiteY3" fmla="*/ 37234 h 39193"/>
                  <a:gd name="connsiteX4" fmla="*/ 24692 w 31354"/>
                  <a:gd name="connsiteY4" fmla="*/ 27827 h 39193"/>
                  <a:gd name="connsiteX5" fmla="*/ 13718 w 31354"/>
                  <a:gd name="connsiteY5" fmla="*/ 27827 h 39193"/>
                  <a:gd name="connsiteX6" fmla="*/ 10582 w 31354"/>
                  <a:gd name="connsiteY6" fmla="*/ 37234 h 39193"/>
                  <a:gd name="connsiteX7" fmla="*/ 5879 w 31354"/>
                  <a:gd name="connsiteY7" fmla="*/ 37234 h 39193"/>
                  <a:gd name="connsiteX8" fmla="*/ 16853 w 31354"/>
                  <a:gd name="connsiteY8" fmla="*/ 5879 h 39193"/>
                  <a:gd name="connsiteX9" fmla="*/ 23908 w 31354"/>
                  <a:gd name="connsiteY9" fmla="*/ 24692 h 39193"/>
                  <a:gd name="connsiteX10" fmla="*/ 20773 w 31354"/>
                  <a:gd name="connsiteY10" fmla="*/ 14502 h 39193"/>
                  <a:gd name="connsiteX11" fmla="*/ 19205 w 31354"/>
                  <a:gd name="connsiteY11" fmla="*/ 9798 h 39193"/>
                  <a:gd name="connsiteX12" fmla="*/ 19205 w 31354"/>
                  <a:gd name="connsiteY12" fmla="*/ 9798 h 39193"/>
                  <a:gd name="connsiteX13" fmla="*/ 17637 w 31354"/>
                  <a:gd name="connsiteY13" fmla="*/ 14502 h 39193"/>
                  <a:gd name="connsiteX14" fmla="*/ 14502 w 31354"/>
                  <a:gd name="connsiteY14" fmla="*/ 24692 h 39193"/>
                  <a:gd name="connsiteX15" fmla="*/ 23908 w 31354"/>
                  <a:gd name="connsiteY15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54" h="39193">
                    <a:moveTo>
                      <a:pt x="16853" y="5879"/>
                    </a:moveTo>
                    <a:lnTo>
                      <a:pt x="21556" y="5879"/>
                    </a:lnTo>
                    <a:lnTo>
                      <a:pt x="32531" y="37234"/>
                    </a:lnTo>
                    <a:lnTo>
                      <a:pt x="27827" y="37234"/>
                    </a:lnTo>
                    <a:lnTo>
                      <a:pt x="24692" y="27827"/>
                    </a:lnTo>
                    <a:lnTo>
                      <a:pt x="13718" y="27827"/>
                    </a:lnTo>
                    <a:lnTo>
                      <a:pt x="10582" y="37234"/>
                    </a:lnTo>
                    <a:lnTo>
                      <a:pt x="5879" y="37234"/>
                    </a:lnTo>
                    <a:lnTo>
                      <a:pt x="16853" y="5879"/>
                    </a:lnTo>
                    <a:close/>
                    <a:moveTo>
                      <a:pt x="23908" y="24692"/>
                    </a:moveTo>
                    <a:lnTo>
                      <a:pt x="20773" y="14502"/>
                    </a:lnTo>
                    <a:cubicBezTo>
                      <a:pt x="19989" y="12934"/>
                      <a:pt x="19205" y="9798"/>
                      <a:pt x="19205" y="9798"/>
                    </a:cubicBezTo>
                    <a:lnTo>
                      <a:pt x="19205" y="9798"/>
                    </a:lnTo>
                    <a:cubicBezTo>
                      <a:pt x="19205" y="9798"/>
                      <a:pt x="18421" y="12934"/>
                      <a:pt x="17637" y="14502"/>
                    </a:cubicBezTo>
                    <a:lnTo>
                      <a:pt x="14502" y="24692"/>
                    </a:lnTo>
                    <a:lnTo>
                      <a:pt x="23908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8" name="Полилиния: фигура 1727">
                <a:extLst>
                  <a:ext uri="{FF2B5EF4-FFF2-40B4-BE49-F238E27FC236}">
                    <a16:creationId xmlns:a16="http://schemas.microsoft.com/office/drawing/2014/main" id="{7178BA12-5EF3-B2FE-684E-976FD31C09AD}"/>
                  </a:ext>
                </a:extLst>
              </p:cNvPr>
              <p:cNvSpPr/>
              <p:nvPr/>
            </p:nvSpPr>
            <p:spPr>
              <a:xfrm>
                <a:off x="5376367" y="2487122"/>
                <a:ext cx="31355" cy="39194"/>
              </a:xfrm>
              <a:custGeom>
                <a:avLst/>
                <a:gdLst>
                  <a:gd name="connsiteX0" fmla="*/ 6663 w 31354"/>
                  <a:gd name="connsiteY0" fmla="*/ 26260 h 39193"/>
                  <a:gd name="connsiteX1" fmla="*/ 21556 w 31354"/>
                  <a:gd name="connsiteY1" fmla="*/ 5879 h 39193"/>
                  <a:gd name="connsiteX2" fmla="*/ 26260 w 31354"/>
                  <a:gd name="connsiteY2" fmla="*/ 5879 h 39193"/>
                  <a:gd name="connsiteX3" fmla="*/ 26260 w 31354"/>
                  <a:gd name="connsiteY3" fmla="*/ 25476 h 39193"/>
                  <a:gd name="connsiteX4" fmla="*/ 30179 w 31354"/>
                  <a:gd name="connsiteY4" fmla="*/ 25476 h 39193"/>
                  <a:gd name="connsiteX5" fmla="*/ 30179 w 31354"/>
                  <a:gd name="connsiteY5" fmla="*/ 29395 h 39193"/>
                  <a:gd name="connsiteX6" fmla="*/ 26260 w 31354"/>
                  <a:gd name="connsiteY6" fmla="*/ 29395 h 39193"/>
                  <a:gd name="connsiteX7" fmla="*/ 26260 w 31354"/>
                  <a:gd name="connsiteY7" fmla="*/ 38018 h 39193"/>
                  <a:gd name="connsiteX8" fmla="*/ 21556 w 31354"/>
                  <a:gd name="connsiteY8" fmla="*/ 38018 h 39193"/>
                  <a:gd name="connsiteX9" fmla="*/ 21556 w 31354"/>
                  <a:gd name="connsiteY9" fmla="*/ 29395 h 39193"/>
                  <a:gd name="connsiteX10" fmla="*/ 5879 w 31354"/>
                  <a:gd name="connsiteY10" fmla="*/ 29395 h 39193"/>
                  <a:gd name="connsiteX11" fmla="*/ 5879 w 31354"/>
                  <a:gd name="connsiteY11" fmla="*/ 26260 h 39193"/>
                  <a:gd name="connsiteX12" fmla="*/ 22340 w 31354"/>
                  <a:gd name="connsiteY12" fmla="*/ 25476 h 39193"/>
                  <a:gd name="connsiteX13" fmla="*/ 22340 w 31354"/>
                  <a:gd name="connsiteY13" fmla="*/ 13718 h 39193"/>
                  <a:gd name="connsiteX14" fmla="*/ 22340 w 31354"/>
                  <a:gd name="connsiteY14" fmla="*/ 10582 h 39193"/>
                  <a:gd name="connsiteX15" fmla="*/ 22340 w 31354"/>
                  <a:gd name="connsiteY15" fmla="*/ 10582 h 39193"/>
                  <a:gd name="connsiteX16" fmla="*/ 20773 w 31354"/>
                  <a:gd name="connsiteY16" fmla="*/ 12934 h 39193"/>
                  <a:gd name="connsiteX17" fmla="*/ 12150 w 31354"/>
                  <a:gd name="connsiteY17" fmla="*/ 24692 h 39193"/>
                  <a:gd name="connsiteX18" fmla="*/ 12150 w 31354"/>
                  <a:gd name="connsiteY18" fmla="*/ 24692 h 39193"/>
                  <a:gd name="connsiteX19" fmla="*/ 22340 w 31354"/>
                  <a:gd name="connsiteY19" fmla="*/ 24692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54" h="39193">
                    <a:moveTo>
                      <a:pt x="6663" y="26260"/>
                    </a:moveTo>
                    <a:lnTo>
                      <a:pt x="21556" y="5879"/>
                    </a:lnTo>
                    <a:lnTo>
                      <a:pt x="26260" y="5879"/>
                    </a:lnTo>
                    <a:lnTo>
                      <a:pt x="26260" y="25476"/>
                    </a:lnTo>
                    <a:lnTo>
                      <a:pt x="30179" y="25476"/>
                    </a:lnTo>
                    <a:lnTo>
                      <a:pt x="30179" y="29395"/>
                    </a:lnTo>
                    <a:lnTo>
                      <a:pt x="26260" y="29395"/>
                    </a:lnTo>
                    <a:lnTo>
                      <a:pt x="26260" y="38018"/>
                    </a:lnTo>
                    <a:lnTo>
                      <a:pt x="21556" y="38018"/>
                    </a:lnTo>
                    <a:lnTo>
                      <a:pt x="21556" y="29395"/>
                    </a:lnTo>
                    <a:lnTo>
                      <a:pt x="5879" y="29395"/>
                    </a:lnTo>
                    <a:lnTo>
                      <a:pt x="5879" y="26260"/>
                    </a:lnTo>
                    <a:close/>
                    <a:moveTo>
                      <a:pt x="22340" y="25476"/>
                    </a:moveTo>
                    <a:lnTo>
                      <a:pt x="22340" y="13718"/>
                    </a:lnTo>
                    <a:cubicBezTo>
                      <a:pt x="22340" y="12150"/>
                      <a:pt x="22340" y="10582"/>
                      <a:pt x="22340" y="10582"/>
                    </a:cubicBezTo>
                    <a:lnTo>
                      <a:pt x="22340" y="10582"/>
                    </a:lnTo>
                    <a:cubicBezTo>
                      <a:pt x="22340" y="10582"/>
                      <a:pt x="21556" y="12150"/>
                      <a:pt x="20773" y="12934"/>
                    </a:cubicBezTo>
                    <a:lnTo>
                      <a:pt x="12150" y="24692"/>
                    </a:lnTo>
                    <a:lnTo>
                      <a:pt x="12150" y="24692"/>
                    </a:lnTo>
                    <a:lnTo>
                      <a:pt x="22340" y="246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29" name="Полилиния: фигура 1728">
                <a:extLst>
                  <a:ext uri="{FF2B5EF4-FFF2-40B4-BE49-F238E27FC236}">
                    <a16:creationId xmlns:a16="http://schemas.microsoft.com/office/drawing/2014/main" id="{9A3FCB31-68DD-3961-4B70-4014B8949EA8}"/>
                  </a:ext>
                </a:extLst>
              </p:cNvPr>
              <p:cNvSpPr/>
              <p:nvPr/>
            </p:nvSpPr>
            <p:spPr>
              <a:xfrm>
                <a:off x="5408506" y="2487122"/>
                <a:ext cx="31355" cy="39194"/>
              </a:xfrm>
              <a:custGeom>
                <a:avLst/>
                <a:gdLst>
                  <a:gd name="connsiteX0" fmla="*/ 9015 w 31354"/>
                  <a:gd name="connsiteY0" fmla="*/ 33315 h 39193"/>
                  <a:gd name="connsiteX1" fmla="*/ 13718 w 31354"/>
                  <a:gd name="connsiteY1" fmla="*/ 34098 h 39193"/>
                  <a:gd name="connsiteX2" fmla="*/ 23124 w 31354"/>
                  <a:gd name="connsiteY2" fmla="*/ 23124 h 39193"/>
                  <a:gd name="connsiteX3" fmla="*/ 23124 w 31354"/>
                  <a:gd name="connsiteY3" fmla="*/ 23124 h 39193"/>
                  <a:gd name="connsiteX4" fmla="*/ 16069 w 31354"/>
                  <a:gd name="connsiteY4" fmla="*/ 26260 h 39193"/>
                  <a:gd name="connsiteX5" fmla="*/ 5879 w 31354"/>
                  <a:gd name="connsiteY5" fmla="*/ 16069 h 39193"/>
                  <a:gd name="connsiteX6" fmla="*/ 16069 w 31354"/>
                  <a:gd name="connsiteY6" fmla="*/ 5879 h 39193"/>
                  <a:gd name="connsiteX7" fmla="*/ 27827 w 31354"/>
                  <a:gd name="connsiteY7" fmla="*/ 20773 h 39193"/>
                  <a:gd name="connsiteX8" fmla="*/ 13718 w 31354"/>
                  <a:gd name="connsiteY8" fmla="*/ 38802 h 39193"/>
                  <a:gd name="connsiteX9" fmla="*/ 7447 w 31354"/>
                  <a:gd name="connsiteY9" fmla="*/ 37234 h 39193"/>
                  <a:gd name="connsiteX10" fmla="*/ 9015 w 31354"/>
                  <a:gd name="connsiteY10" fmla="*/ 33315 h 39193"/>
                  <a:gd name="connsiteX11" fmla="*/ 23908 w 31354"/>
                  <a:gd name="connsiteY11" fmla="*/ 18421 h 39193"/>
                  <a:gd name="connsiteX12" fmla="*/ 16853 w 31354"/>
                  <a:gd name="connsiteY12" fmla="*/ 9798 h 39193"/>
                  <a:gd name="connsiteX13" fmla="*/ 11366 w 31354"/>
                  <a:gd name="connsiteY13" fmla="*/ 16069 h 39193"/>
                  <a:gd name="connsiteX14" fmla="*/ 17637 w 31354"/>
                  <a:gd name="connsiteY14" fmla="*/ 23124 h 39193"/>
                  <a:gd name="connsiteX15" fmla="*/ 23908 w 31354"/>
                  <a:gd name="connsiteY15" fmla="*/ 18421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54" h="39193">
                    <a:moveTo>
                      <a:pt x="9015" y="33315"/>
                    </a:moveTo>
                    <a:cubicBezTo>
                      <a:pt x="9798" y="34098"/>
                      <a:pt x="12150" y="34098"/>
                      <a:pt x="13718" y="34098"/>
                    </a:cubicBezTo>
                    <a:cubicBezTo>
                      <a:pt x="19205" y="34098"/>
                      <a:pt x="22340" y="28611"/>
                      <a:pt x="23124" y="23124"/>
                    </a:cubicBezTo>
                    <a:lnTo>
                      <a:pt x="23124" y="23124"/>
                    </a:lnTo>
                    <a:cubicBezTo>
                      <a:pt x="21556" y="24692"/>
                      <a:pt x="19205" y="26260"/>
                      <a:pt x="16069" y="26260"/>
                    </a:cubicBezTo>
                    <a:cubicBezTo>
                      <a:pt x="9798" y="26260"/>
                      <a:pt x="5879" y="21556"/>
                      <a:pt x="5879" y="16069"/>
                    </a:cubicBezTo>
                    <a:cubicBezTo>
                      <a:pt x="5879" y="9798"/>
                      <a:pt x="9798" y="5879"/>
                      <a:pt x="16069" y="5879"/>
                    </a:cubicBezTo>
                    <a:cubicBezTo>
                      <a:pt x="23124" y="5879"/>
                      <a:pt x="27827" y="11366"/>
                      <a:pt x="27827" y="20773"/>
                    </a:cubicBezTo>
                    <a:cubicBezTo>
                      <a:pt x="27827" y="28611"/>
                      <a:pt x="23124" y="38802"/>
                      <a:pt x="13718" y="38802"/>
                    </a:cubicBezTo>
                    <a:cubicBezTo>
                      <a:pt x="11366" y="38802"/>
                      <a:pt x="9798" y="38802"/>
                      <a:pt x="7447" y="37234"/>
                    </a:cubicBezTo>
                    <a:lnTo>
                      <a:pt x="9015" y="33315"/>
                    </a:lnTo>
                    <a:close/>
                    <a:moveTo>
                      <a:pt x="23908" y="18421"/>
                    </a:moveTo>
                    <a:cubicBezTo>
                      <a:pt x="23908" y="14502"/>
                      <a:pt x="20773" y="9798"/>
                      <a:pt x="16853" y="9798"/>
                    </a:cubicBezTo>
                    <a:cubicBezTo>
                      <a:pt x="12934" y="9798"/>
                      <a:pt x="11366" y="12934"/>
                      <a:pt x="11366" y="16069"/>
                    </a:cubicBezTo>
                    <a:cubicBezTo>
                      <a:pt x="11366" y="19989"/>
                      <a:pt x="13718" y="23124"/>
                      <a:pt x="17637" y="23124"/>
                    </a:cubicBezTo>
                    <a:cubicBezTo>
                      <a:pt x="20773" y="23124"/>
                      <a:pt x="23908" y="20773"/>
                      <a:pt x="23908" y="1842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0" name="Полилиния: фигура 1729">
                <a:extLst>
                  <a:ext uri="{FF2B5EF4-FFF2-40B4-BE49-F238E27FC236}">
                    <a16:creationId xmlns:a16="http://schemas.microsoft.com/office/drawing/2014/main" id="{C29B5BF5-733B-5459-A953-0BE949690F0C}"/>
                  </a:ext>
                </a:extLst>
              </p:cNvPr>
              <p:cNvSpPr/>
              <p:nvPr/>
            </p:nvSpPr>
            <p:spPr>
              <a:xfrm>
                <a:off x="5377151" y="2529451"/>
                <a:ext cx="31355" cy="39194"/>
              </a:xfrm>
              <a:custGeom>
                <a:avLst/>
                <a:gdLst>
                  <a:gd name="connsiteX0" fmla="*/ 5879 w 31354"/>
                  <a:gd name="connsiteY0" fmla="*/ 36450 h 39193"/>
                  <a:gd name="connsiteX1" fmla="*/ 21556 w 31354"/>
                  <a:gd name="connsiteY1" fmla="*/ 16069 h 39193"/>
                  <a:gd name="connsiteX2" fmla="*/ 16069 w 31354"/>
                  <a:gd name="connsiteY2" fmla="*/ 10582 h 39193"/>
                  <a:gd name="connsiteX3" fmla="*/ 9798 w 31354"/>
                  <a:gd name="connsiteY3" fmla="*/ 14502 h 39193"/>
                  <a:gd name="connsiteX4" fmla="*/ 6663 w 31354"/>
                  <a:gd name="connsiteY4" fmla="*/ 12150 h 39193"/>
                  <a:gd name="connsiteX5" fmla="*/ 16853 w 31354"/>
                  <a:gd name="connsiteY5" fmla="*/ 5879 h 39193"/>
                  <a:gd name="connsiteX6" fmla="*/ 27044 w 31354"/>
                  <a:gd name="connsiteY6" fmla="*/ 15285 h 39193"/>
                  <a:gd name="connsiteX7" fmla="*/ 12150 w 31354"/>
                  <a:gd name="connsiteY7" fmla="*/ 34098 h 39193"/>
                  <a:gd name="connsiteX8" fmla="*/ 27827 w 31354"/>
                  <a:gd name="connsiteY8" fmla="*/ 34098 h 39193"/>
                  <a:gd name="connsiteX9" fmla="*/ 27827 w 31354"/>
                  <a:gd name="connsiteY9" fmla="*/ 38018 h 39193"/>
                  <a:gd name="connsiteX10" fmla="*/ 7447 w 31354"/>
                  <a:gd name="connsiteY10" fmla="*/ 38018 h 39193"/>
                  <a:gd name="connsiteX11" fmla="*/ 5879 w 31354"/>
                  <a:gd name="connsiteY11" fmla="*/ 36450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39193">
                    <a:moveTo>
                      <a:pt x="5879" y="36450"/>
                    </a:moveTo>
                    <a:cubicBezTo>
                      <a:pt x="5879" y="25476"/>
                      <a:pt x="21556" y="23908"/>
                      <a:pt x="21556" y="16069"/>
                    </a:cubicBezTo>
                    <a:cubicBezTo>
                      <a:pt x="21556" y="12934"/>
                      <a:pt x="19205" y="10582"/>
                      <a:pt x="16069" y="10582"/>
                    </a:cubicBezTo>
                    <a:cubicBezTo>
                      <a:pt x="13718" y="10582"/>
                      <a:pt x="11366" y="12150"/>
                      <a:pt x="9798" y="14502"/>
                    </a:cubicBezTo>
                    <a:lnTo>
                      <a:pt x="6663" y="12150"/>
                    </a:lnTo>
                    <a:cubicBezTo>
                      <a:pt x="8231" y="9015"/>
                      <a:pt x="12150" y="5879"/>
                      <a:pt x="16853" y="5879"/>
                    </a:cubicBezTo>
                    <a:cubicBezTo>
                      <a:pt x="22340" y="5879"/>
                      <a:pt x="27044" y="9798"/>
                      <a:pt x="27044" y="15285"/>
                    </a:cubicBezTo>
                    <a:cubicBezTo>
                      <a:pt x="27044" y="25476"/>
                      <a:pt x="12150" y="27044"/>
                      <a:pt x="12150" y="34098"/>
                    </a:cubicBezTo>
                    <a:lnTo>
                      <a:pt x="27827" y="34098"/>
                    </a:lnTo>
                    <a:lnTo>
                      <a:pt x="27827" y="38018"/>
                    </a:lnTo>
                    <a:lnTo>
                      <a:pt x="7447" y="38018"/>
                    </a:lnTo>
                    <a:cubicBezTo>
                      <a:pt x="5879" y="38018"/>
                      <a:pt x="5879" y="37234"/>
                      <a:pt x="5879" y="3645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1" name="Полилиния: фигура 1730">
                <a:extLst>
                  <a:ext uri="{FF2B5EF4-FFF2-40B4-BE49-F238E27FC236}">
                    <a16:creationId xmlns:a16="http://schemas.microsoft.com/office/drawing/2014/main" id="{A29B5E26-FADF-9CCE-32DF-65CA2F92F92D}"/>
                  </a:ext>
                </a:extLst>
              </p:cNvPr>
              <p:cNvSpPr/>
              <p:nvPr/>
            </p:nvSpPr>
            <p:spPr>
              <a:xfrm>
                <a:off x="5402235" y="2530235"/>
                <a:ext cx="39194" cy="39194"/>
              </a:xfrm>
              <a:custGeom>
                <a:avLst/>
                <a:gdLst>
                  <a:gd name="connsiteX0" fmla="*/ 23124 w 39193"/>
                  <a:gd name="connsiteY0" fmla="*/ 5879 h 39193"/>
                  <a:gd name="connsiteX1" fmla="*/ 34882 w 39193"/>
                  <a:gd name="connsiteY1" fmla="*/ 9798 h 39193"/>
                  <a:gd name="connsiteX2" fmla="*/ 32531 w 39193"/>
                  <a:gd name="connsiteY2" fmla="*/ 12934 h 39193"/>
                  <a:gd name="connsiteX3" fmla="*/ 23124 w 39193"/>
                  <a:gd name="connsiteY3" fmla="*/ 9798 h 39193"/>
                  <a:gd name="connsiteX4" fmla="*/ 11366 w 39193"/>
                  <a:gd name="connsiteY4" fmla="*/ 21556 h 39193"/>
                  <a:gd name="connsiteX5" fmla="*/ 23124 w 39193"/>
                  <a:gd name="connsiteY5" fmla="*/ 34098 h 39193"/>
                  <a:gd name="connsiteX6" fmla="*/ 32531 w 39193"/>
                  <a:gd name="connsiteY6" fmla="*/ 30179 h 39193"/>
                  <a:gd name="connsiteX7" fmla="*/ 34882 w 39193"/>
                  <a:gd name="connsiteY7" fmla="*/ 33315 h 39193"/>
                  <a:gd name="connsiteX8" fmla="*/ 22340 w 39193"/>
                  <a:gd name="connsiteY8" fmla="*/ 38018 h 39193"/>
                  <a:gd name="connsiteX9" fmla="*/ 5879 w 39193"/>
                  <a:gd name="connsiteY9" fmla="*/ 21556 h 39193"/>
                  <a:gd name="connsiteX10" fmla="*/ 23124 w 39193"/>
                  <a:gd name="connsiteY10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193" h="39193">
                    <a:moveTo>
                      <a:pt x="23124" y="5879"/>
                    </a:moveTo>
                    <a:cubicBezTo>
                      <a:pt x="27044" y="5879"/>
                      <a:pt x="31747" y="7447"/>
                      <a:pt x="34882" y="9798"/>
                    </a:cubicBezTo>
                    <a:lnTo>
                      <a:pt x="32531" y="12934"/>
                    </a:lnTo>
                    <a:cubicBezTo>
                      <a:pt x="30179" y="10582"/>
                      <a:pt x="27044" y="9798"/>
                      <a:pt x="23124" y="9798"/>
                    </a:cubicBezTo>
                    <a:cubicBezTo>
                      <a:pt x="16069" y="9798"/>
                      <a:pt x="11366" y="15285"/>
                      <a:pt x="11366" y="21556"/>
                    </a:cubicBezTo>
                    <a:cubicBezTo>
                      <a:pt x="11366" y="28611"/>
                      <a:pt x="16069" y="34098"/>
                      <a:pt x="23124" y="34098"/>
                    </a:cubicBezTo>
                    <a:cubicBezTo>
                      <a:pt x="27044" y="34098"/>
                      <a:pt x="30179" y="32531"/>
                      <a:pt x="32531" y="30179"/>
                    </a:cubicBezTo>
                    <a:lnTo>
                      <a:pt x="34882" y="33315"/>
                    </a:lnTo>
                    <a:cubicBezTo>
                      <a:pt x="32531" y="35666"/>
                      <a:pt x="28611" y="38018"/>
                      <a:pt x="22340" y="38018"/>
                    </a:cubicBezTo>
                    <a:cubicBezTo>
                      <a:pt x="12150" y="38018"/>
                      <a:pt x="5879" y="30963"/>
                      <a:pt x="5879" y="21556"/>
                    </a:cubicBezTo>
                    <a:cubicBezTo>
                      <a:pt x="7447" y="12934"/>
                      <a:pt x="13718" y="5879"/>
                      <a:pt x="23124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2" name="Полилиния: фигура 1731">
                <a:extLst>
                  <a:ext uri="{FF2B5EF4-FFF2-40B4-BE49-F238E27FC236}">
                    <a16:creationId xmlns:a16="http://schemas.microsoft.com/office/drawing/2014/main" id="{D7BA111F-9463-8C93-050F-A5A7714A3003}"/>
                  </a:ext>
                </a:extLst>
              </p:cNvPr>
              <p:cNvSpPr/>
              <p:nvPr/>
            </p:nvSpPr>
            <p:spPr>
              <a:xfrm>
                <a:off x="5207835" y="2521613"/>
                <a:ext cx="39194" cy="54871"/>
              </a:xfrm>
              <a:custGeom>
                <a:avLst/>
                <a:gdLst>
                  <a:gd name="connsiteX0" fmla="*/ 5879 w 39193"/>
                  <a:gd name="connsiteY0" fmla="*/ 29395 h 54870"/>
                  <a:gd name="connsiteX1" fmla="*/ 23124 w 39193"/>
                  <a:gd name="connsiteY1" fmla="*/ 5879 h 54870"/>
                  <a:gd name="connsiteX2" fmla="*/ 40369 w 39193"/>
                  <a:gd name="connsiteY2" fmla="*/ 29395 h 54870"/>
                  <a:gd name="connsiteX3" fmla="*/ 23124 w 39193"/>
                  <a:gd name="connsiteY3" fmla="*/ 53695 h 54870"/>
                  <a:gd name="connsiteX4" fmla="*/ 5879 w 39193"/>
                  <a:gd name="connsiteY4" fmla="*/ 29395 h 54870"/>
                  <a:gd name="connsiteX5" fmla="*/ 29395 w 39193"/>
                  <a:gd name="connsiteY5" fmla="*/ 29395 h 54870"/>
                  <a:gd name="connsiteX6" fmla="*/ 23908 w 39193"/>
                  <a:gd name="connsiteY6" fmla="*/ 16069 h 54870"/>
                  <a:gd name="connsiteX7" fmla="*/ 18421 w 39193"/>
                  <a:gd name="connsiteY7" fmla="*/ 29395 h 54870"/>
                  <a:gd name="connsiteX8" fmla="*/ 23908 w 39193"/>
                  <a:gd name="connsiteY8" fmla="*/ 42721 h 54870"/>
                  <a:gd name="connsiteX9" fmla="*/ 29395 w 39193"/>
                  <a:gd name="connsiteY9" fmla="*/ 2939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3" h="54870">
                    <a:moveTo>
                      <a:pt x="5879" y="29395"/>
                    </a:moveTo>
                    <a:cubicBezTo>
                      <a:pt x="5879" y="16069"/>
                      <a:pt x="9798" y="5879"/>
                      <a:pt x="23124" y="5879"/>
                    </a:cubicBezTo>
                    <a:cubicBezTo>
                      <a:pt x="36450" y="5879"/>
                      <a:pt x="40369" y="16069"/>
                      <a:pt x="40369" y="29395"/>
                    </a:cubicBezTo>
                    <a:cubicBezTo>
                      <a:pt x="40369" y="42721"/>
                      <a:pt x="36450" y="53695"/>
                      <a:pt x="23124" y="53695"/>
                    </a:cubicBezTo>
                    <a:cubicBezTo>
                      <a:pt x="10582" y="53695"/>
                      <a:pt x="5879" y="42721"/>
                      <a:pt x="5879" y="29395"/>
                    </a:cubicBezTo>
                    <a:moveTo>
                      <a:pt x="29395" y="29395"/>
                    </a:moveTo>
                    <a:cubicBezTo>
                      <a:pt x="29395" y="21556"/>
                      <a:pt x="27827" y="16069"/>
                      <a:pt x="23908" y="16069"/>
                    </a:cubicBezTo>
                    <a:cubicBezTo>
                      <a:pt x="19989" y="16069"/>
                      <a:pt x="18421" y="22340"/>
                      <a:pt x="18421" y="29395"/>
                    </a:cubicBezTo>
                    <a:cubicBezTo>
                      <a:pt x="18421" y="37234"/>
                      <a:pt x="19989" y="42721"/>
                      <a:pt x="23908" y="42721"/>
                    </a:cubicBezTo>
                    <a:cubicBezTo>
                      <a:pt x="27827" y="42721"/>
                      <a:pt x="29395" y="37234"/>
                      <a:pt x="29395" y="29395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3" name="Полилиния: фигура 1732">
                <a:extLst>
                  <a:ext uri="{FF2B5EF4-FFF2-40B4-BE49-F238E27FC236}">
                    <a16:creationId xmlns:a16="http://schemas.microsoft.com/office/drawing/2014/main" id="{D2F0DDE0-B82E-C9A7-992C-6B62BFD71C47}"/>
                  </a:ext>
                </a:extLst>
              </p:cNvPr>
              <p:cNvSpPr/>
              <p:nvPr/>
            </p:nvSpPr>
            <p:spPr>
              <a:xfrm>
                <a:off x="5247812" y="2521613"/>
                <a:ext cx="39194" cy="54871"/>
              </a:xfrm>
              <a:custGeom>
                <a:avLst/>
                <a:gdLst>
                  <a:gd name="connsiteX0" fmla="*/ 10582 w 39193"/>
                  <a:gd name="connsiteY0" fmla="*/ 41937 h 54870"/>
                  <a:gd name="connsiteX1" fmla="*/ 16853 w 39193"/>
                  <a:gd name="connsiteY1" fmla="*/ 43505 h 54870"/>
                  <a:gd name="connsiteX2" fmla="*/ 27044 w 39193"/>
                  <a:gd name="connsiteY2" fmla="*/ 35666 h 54870"/>
                  <a:gd name="connsiteX3" fmla="*/ 27044 w 39193"/>
                  <a:gd name="connsiteY3" fmla="*/ 35666 h 54870"/>
                  <a:gd name="connsiteX4" fmla="*/ 20773 w 39193"/>
                  <a:gd name="connsiteY4" fmla="*/ 37234 h 54870"/>
                  <a:gd name="connsiteX5" fmla="*/ 5879 w 39193"/>
                  <a:gd name="connsiteY5" fmla="*/ 21556 h 54870"/>
                  <a:gd name="connsiteX6" fmla="*/ 21556 w 39193"/>
                  <a:gd name="connsiteY6" fmla="*/ 5879 h 54870"/>
                  <a:gd name="connsiteX7" fmla="*/ 40369 w 39193"/>
                  <a:gd name="connsiteY7" fmla="*/ 27827 h 54870"/>
                  <a:gd name="connsiteX8" fmla="*/ 18421 w 39193"/>
                  <a:gd name="connsiteY8" fmla="*/ 53695 h 54870"/>
                  <a:gd name="connsiteX9" fmla="*/ 8231 w 39193"/>
                  <a:gd name="connsiteY9" fmla="*/ 51344 h 54870"/>
                  <a:gd name="connsiteX10" fmla="*/ 10582 w 39193"/>
                  <a:gd name="connsiteY10" fmla="*/ 41937 h 54870"/>
                  <a:gd name="connsiteX11" fmla="*/ 27827 w 39193"/>
                  <a:gd name="connsiteY11" fmla="*/ 25476 h 54870"/>
                  <a:gd name="connsiteX12" fmla="*/ 20773 w 39193"/>
                  <a:gd name="connsiteY12" fmla="*/ 16069 h 54870"/>
                  <a:gd name="connsiteX13" fmla="*/ 16069 w 39193"/>
                  <a:gd name="connsiteY13" fmla="*/ 21556 h 54870"/>
                  <a:gd name="connsiteX14" fmla="*/ 23124 w 39193"/>
                  <a:gd name="connsiteY14" fmla="*/ 28611 h 54870"/>
                  <a:gd name="connsiteX15" fmla="*/ 27827 w 39193"/>
                  <a:gd name="connsiteY15" fmla="*/ 25476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193" h="54870">
                    <a:moveTo>
                      <a:pt x="10582" y="41937"/>
                    </a:moveTo>
                    <a:cubicBezTo>
                      <a:pt x="12150" y="42721"/>
                      <a:pt x="14502" y="43505"/>
                      <a:pt x="16853" y="43505"/>
                    </a:cubicBezTo>
                    <a:cubicBezTo>
                      <a:pt x="22340" y="43505"/>
                      <a:pt x="25476" y="40369"/>
                      <a:pt x="27044" y="35666"/>
                    </a:cubicBezTo>
                    <a:lnTo>
                      <a:pt x="27044" y="35666"/>
                    </a:lnTo>
                    <a:cubicBezTo>
                      <a:pt x="26260" y="36450"/>
                      <a:pt x="23124" y="37234"/>
                      <a:pt x="20773" y="37234"/>
                    </a:cubicBezTo>
                    <a:cubicBezTo>
                      <a:pt x="11366" y="37234"/>
                      <a:pt x="5879" y="29395"/>
                      <a:pt x="5879" y="21556"/>
                    </a:cubicBezTo>
                    <a:cubicBezTo>
                      <a:pt x="5879" y="13718"/>
                      <a:pt x="11366" y="5879"/>
                      <a:pt x="21556" y="5879"/>
                    </a:cubicBezTo>
                    <a:cubicBezTo>
                      <a:pt x="30963" y="5879"/>
                      <a:pt x="40369" y="12934"/>
                      <a:pt x="40369" y="27827"/>
                    </a:cubicBezTo>
                    <a:cubicBezTo>
                      <a:pt x="40369" y="40369"/>
                      <a:pt x="32531" y="53695"/>
                      <a:pt x="18421" y="53695"/>
                    </a:cubicBezTo>
                    <a:cubicBezTo>
                      <a:pt x="15285" y="53695"/>
                      <a:pt x="11366" y="52911"/>
                      <a:pt x="8231" y="51344"/>
                    </a:cubicBezTo>
                    <a:lnTo>
                      <a:pt x="10582" y="41937"/>
                    </a:lnTo>
                    <a:close/>
                    <a:moveTo>
                      <a:pt x="27827" y="25476"/>
                    </a:moveTo>
                    <a:cubicBezTo>
                      <a:pt x="27827" y="19989"/>
                      <a:pt x="23908" y="16069"/>
                      <a:pt x="20773" y="16069"/>
                    </a:cubicBezTo>
                    <a:cubicBezTo>
                      <a:pt x="17637" y="16069"/>
                      <a:pt x="16069" y="18421"/>
                      <a:pt x="16069" y="21556"/>
                    </a:cubicBezTo>
                    <a:cubicBezTo>
                      <a:pt x="16069" y="24692"/>
                      <a:pt x="18421" y="28611"/>
                      <a:pt x="23124" y="28611"/>
                    </a:cubicBezTo>
                    <a:cubicBezTo>
                      <a:pt x="25476" y="27827"/>
                      <a:pt x="27827" y="27827"/>
                      <a:pt x="27827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4" name="Полилиния: фигура 1733">
                <a:extLst>
                  <a:ext uri="{FF2B5EF4-FFF2-40B4-BE49-F238E27FC236}">
                    <a16:creationId xmlns:a16="http://schemas.microsoft.com/office/drawing/2014/main" id="{EC7CED3D-7F5F-FCFA-15AA-2EBFA2AA5321}"/>
                  </a:ext>
                </a:extLst>
              </p:cNvPr>
              <p:cNvSpPr/>
              <p:nvPr/>
            </p:nvSpPr>
            <p:spPr>
              <a:xfrm>
                <a:off x="5293277" y="2521613"/>
                <a:ext cx="39194" cy="54871"/>
              </a:xfrm>
              <a:custGeom>
                <a:avLst/>
                <a:gdLst>
                  <a:gd name="connsiteX0" fmla="*/ 12150 w 39193"/>
                  <a:gd name="connsiteY0" fmla="*/ 38802 h 54870"/>
                  <a:gd name="connsiteX1" fmla="*/ 21556 w 39193"/>
                  <a:gd name="connsiteY1" fmla="*/ 42721 h 54870"/>
                  <a:gd name="connsiteX2" fmla="*/ 27827 w 39193"/>
                  <a:gd name="connsiteY2" fmla="*/ 38018 h 54870"/>
                  <a:gd name="connsiteX3" fmla="*/ 19205 w 39193"/>
                  <a:gd name="connsiteY3" fmla="*/ 32531 h 54870"/>
                  <a:gd name="connsiteX4" fmla="*/ 16069 w 39193"/>
                  <a:gd name="connsiteY4" fmla="*/ 32531 h 54870"/>
                  <a:gd name="connsiteX5" fmla="*/ 13718 w 39193"/>
                  <a:gd name="connsiteY5" fmla="*/ 27044 h 54870"/>
                  <a:gd name="connsiteX6" fmla="*/ 19989 w 39193"/>
                  <a:gd name="connsiteY6" fmla="*/ 19989 h 54870"/>
                  <a:gd name="connsiteX7" fmla="*/ 23908 w 39193"/>
                  <a:gd name="connsiteY7" fmla="*/ 15285 h 54870"/>
                  <a:gd name="connsiteX8" fmla="*/ 23908 w 39193"/>
                  <a:gd name="connsiteY8" fmla="*/ 15285 h 54870"/>
                  <a:gd name="connsiteX9" fmla="*/ 19205 w 39193"/>
                  <a:gd name="connsiteY9" fmla="*/ 15285 h 54870"/>
                  <a:gd name="connsiteX10" fmla="*/ 8231 w 39193"/>
                  <a:gd name="connsiteY10" fmla="*/ 15285 h 54870"/>
                  <a:gd name="connsiteX11" fmla="*/ 8231 w 39193"/>
                  <a:gd name="connsiteY11" fmla="*/ 5879 h 54870"/>
                  <a:gd name="connsiteX12" fmla="*/ 37234 w 39193"/>
                  <a:gd name="connsiteY12" fmla="*/ 5879 h 54870"/>
                  <a:gd name="connsiteX13" fmla="*/ 37234 w 39193"/>
                  <a:gd name="connsiteY13" fmla="*/ 12934 h 54870"/>
                  <a:gd name="connsiteX14" fmla="*/ 27827 w 39193"/>
                  <a:gd name="connsiteY14" fmla="*/ 23908 h 54870"/>
                  <a:gd name="connsiteX15" fmla="*/ 38802 w 39193"/>
                  <a:gd name="connsiteY15" fmla="*/ 37234 h 54870"/>
                  <a:gd name="connsiteX16" fmla="*/ 21556 w 39193"/>
                  <a:gd name="connsiteY16" fmla="*/ 52911 h 54870"/>
                  <a:gd name="connsiteX17" fmla="*/ 5879 w 39193"/>
                  <a:gd name="connsiteY17" fmla="*/ 46640 h 54870"/>
                  <a:gd name="connsiteX18" fmla="*/ 12150 w 39193"/>
                  <a:gd name="connsiteY18" fmla="*/ 3880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2150" y="38802"/>
                    </a:moveTo>
                    <a:cubicBezTo>
                      <a:pt x="14502" y="41153"/>
                      <a:pt x="18421" y="42721"/>
                      <a:pt x="21556" y="42721"/>
                    </a:cubicBezTo>
                    <a:cubicBezTo>
                      <a:pt x="25476" y="42721"/>
                      <a:pt x="27827" y="40369"/>
                      <a:pt x="27827" y="38018"/>
                    </a:cubicBezTo>
                    <a:cubicBezTo>
                      <a:pt x="27827" y="34098"/>
                      <a:pt x="23908" y="32531"/>
                      <a:pt x="19205" y="32531"/>
                    </a:cubicBezTo>
                    <a:lnTo>
                      <a:pt x="16069" y="32531"/>
                    </a:lnTo>
                    <a:lnTo>
                      <a:pt x="13718" y="27044"/>
                    </a:lnTo>
                    <a:lnTo>
                      <a:pt x="19989" y="19989"/>
                    </a:lnTo>
                    <a:cubicBezTo>
                      <a:pt x="22340" y="17637"/>
                      <a:pt x="23908" y="15285"/>
                      <a:pt x="23908" y="15285"/>
                    </a:cubicBezTo>
                    <a:lnTo>
                      <a:pt x="23908" y="15285"/>
                    </a:lnTo>
                    <a:cubicBezTo>
                      <a:pt x="23908" y="15285"/>
                      <a:pt x="22340" y="15285"/>
                      <a:pt x="19205" y="15285"/>
                    </a:cubicBezTo>
                    <a:lnTo>
                      <a:pt x="8231" y="15285"/>
                    </a:lnTo>
                    <a:lnTo>
                      <a:pt x="8231" y="5879"/>
                    </a:lnTo>
                    <a:lnTo>
                      <a:pt x="37234" y="5879"/>
                    </a:lnTo>
                    <a:lnTo>
                      <a:pt x="37234" y="12934"/>
                    </a:lnTo>
                    <a:lnTo>
                      <a:pt x="27827" y="23908"/>
                    </a:lnTo>
                    <a:cubicBezTo>
                      <a:pt x="34882" y="25476"/>
                      <a:pt x="38802" y="30963"/>
                      <a:pt x="38802" y="37234"/>
                    </a:cubicBezTo>
                    <a:cubicBezTo>
                      <a:pt x="38802" y="45073"/>
                      <a:pt x="33315" y="52911"/>
                      <a:pt x="21556" y="52911"/>
                    </a:cubicBezTo>
                    <a:cubicBezTo>
                      <a:pt x="16069" y="52911"/>
                      <a:pt x="9798" y="51344"/>
                      <a:pt x="5879" y="46640"/>
                    </a:cubicBezTo>
                    <a:lnTo>
                      <a:pt x="12150" y="388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5" name="Полилиния: фигура 1734">
                <a:extLst>
                  <a:ext uri="{FF2B5EF4-FFF2-40B4-BE49-F238E27FC236}">
                    <a16:creationId xmlns:a16="http://schemas.microsoft.com/office/drawing/2014/main" id="{5C9576E9-CF8D-6457-592D-3AE974F47D77}"/>
                  </a:ext>
                </a:extLst>
              </p:cNvPr>
              <p:cNvSpPr/>
              <p:nvPr/>
            </p:nvSpPr>
            <p:spPr>
              <a:xfrm>
                <a:off x="5332471" y="2522397"/>
                <a:ext cx="39194" cy="54871"/>
              </a:xfrm>
              <a:custGeom>
                <a:avLst/>
                <a:gdLst>
                  <a:gd name="connsiteX0" fmla="*/ 6663 w 39193"/>
                  <a:gd name="connsiteY0" fmla="*/ 5879 h 54870"/>
                  <a:gd name="connsiteX1" fmla="*/ 23124 w 39193"/>
                  <a:gd name="connsiteY1" fmla="*/ 5879 h 54870"/>
                  <a:gd name="connsiteX2" fmla="*/ 38802 w 39193"/>
                  <a:gd name="connsiteY2" fmla="*/ 17637 h 54870"/>
                  <a:gd name="connsiteX3" fmla="*/ 33315 w 39193"/>
                  <a:gd name="connsiteY3" fmla="*/ 27827 h 54870"/>
                  <a:gd name="connsiteX4" fmla="*/ 33315 w 39193"/>
                  <a:gd name="connsiteY4" fmla="*/ 27827 h 54870"/>
                  <a:gd name="connsiteX5" fmla="*/ 40369 w 39193"/>
                  <a:gd name="connsiteY5" fmla="*/ 38018 h 54870"/>
                  <a:gd name="connsiteX6" fmla="*/ 23124 w 39193"/>
                  <a:gd name="connsiteY6" fmla="*/ 52127 h 54870"/>
                  <a:gd name="connsiteX7" fmla="*/ 5879 w 39193"/>
                  <a:gd name="connsiteY7" fmla="*/ 52127 h 54870"/>
                  <a:gd name="connsiteX8" fmla="*/ 5879 w 39193"/>
                  <a:gd name="connsiteY8" fmla="*/ 5879 h 54870"/>
                  <a:gd name="connsiteX9" fmla="*/ 23908 w 39193"/>
                  <a:gd name="connsiteY9" fmla="*/ 23908 h 54870"/>
                  <a:gd name="connsiteX10" fmla="*/ 27827 w 39193"/>
                  <a:gd name="connsiteY10" fmla="*/ 19989 h 54870"/>
                  <a:gd name="connsiteX11" fmla="*/ 23908 w 39193"/>
                  <a:gd name="connsiteY11" fmla="*/ 16069 h 54870"/>
                  <a:gd name="connsiteX12" fmla="*/ 18421 w 39193"/>
                  <a:gd name="connsiteY12" fmla="*/ 16069 h 54870"/>
                  <a:gd name="connsiteX13" fmla="*/ 18421 w 39193"/>
                  <a:gd name="connsiteY13" fmla="*/ 23908 h 54870"/>
                  <a:gd name="connsiteX14" fmla="*/ 23908 w 39193"/>
                  <a:gd name="connsiteY14" fmla="*/ 23908 h 54870"/>
                  <a:gd name="connsiteX15" fmla="*/ 25476 w 39193"/>
                  <a:gd name="connsiteY15" fmla="*/ 42721 h 54870"/>
                  <a:gd name="connsiteX16" fmla="*/ 30179 w 39193"/>
                  <a:gd name="connsiteY16" fmla="*/ 38018 h 54870"/>
                  <a:gd name="connsiteX17" fmla="*/ 25476 w 39193"/>
                  <a:gd name="connsiteY17" fmla="*/ 33315 h 54870"/>
                  <a:gd name="connsiteX18" fmla="*/ 18421 w 39193"/>
                  <a:gd name="connsiteY18" fmla="*/ 33315 h 54870"/>
                  <a:gd name="connsiteX19" fmla="*/ 18421 w 39193"/>
                  <a:gd name="connsiteY19" fmla="*/ 42721 h 54870"/>
                  <a:gd name="connsiteX20" fmla="*/ 25476 w 39193"/>
                  <a:gd name="connsiteY20" fmla="*/ 4272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193" h="54870">
                    <a:moveTo>
                      <a:pt x="6663" y="5879"/>
                    </a:moveTo>
                    <a:lnTo>
                      <a:pt x="23124" y="5879"/>
                    </a:lnTo>
                    <a:cubicBezTo>
                      <a:pt x="32531" y="5879"/>
                      <a:pt x="38802" y="9798"/>
                      <a:pt x="38802" y="17637"/>
                    </a:cubicBezTo>
                    <a:cubicBezTo>
                      <a:pt x="38802" y="21556"/>
                      <a:pt x="37234" y="25476"/>
                      <a:pt x="33315" y="27827"/>
                    </a:cubicBezTo>
                    <a:lnTo>
                      <a:pt x="33315" y="27827"/>
                    </a:lnTo>
                    <a:cubicBezTo>
                      <a:pt x="38802" y="29395"/>
                      <a:pt x="40369" y="34098"/>
                      <a:pt x="40369" y="38018"/>
                    </a:cubicBezTo>
                    <a:cubicBezTo>
                      <a:pt x="40369" y="48208"/>
                      <a:pt x="31747" y="52127"/>
                      <a:pt x="23124" y="52127"/>
                    </a:cubicBezTo>
                    <a:lnTo>
                      <a:pt x="5879" y="52127"/>
                    </a:lnTo>
                    <a:lnTo>
                      <a:pt x="5879" y="5879"/>
                    </a:lnTo>
                    <a:close/>
                    <a:moveTo>
                      <a:pt x="23908" y="23908"/>
                    </a:moveTo>
                    <a:cubicBezTo>
                      <a:pt x="27044" y="23908"/>
                      <a:pt x="27827" y="21556"/>
                      <a:pt x="27827" y="19989"/>
                    </a:cubicBezTo>
                    <a:cubicBezTo>
                      <a:pt x="27827" y="17637"/>
                      <a:pt x="26260" y="16069"/>
                      <a:pt x="23908" y="16069"/>
                    </a:cubicBezTo>
                    <a:lnTo>
                      <a:pt x="18421" y="16069"/>
                    </a:lnTo>
                    <a:lnTo>
                      <a:pt x="18421" y="23908"/>
                    </a:lnTo>
                    <a:lnTo>
                      <a:pt x="23908" y="23908"/>
                    </a:lnTo>
                    <a:close/>
                    <a:moveTo>
                      <a:pt x="25476" y="42721"/>
                    </a:moveTo>
                    <a:cubicBezTo>
                      <a:pt x="28611" y="42721"/>
                      <a:pt x="30179" y="40369"/>
                      <a:pt x="30179" y="38018"/>
                    </a:cubicBezTo>
                    <a:cubicBezTo>
                      <a:pt x="30179" y="35666"/>
                      <a:pt x="28611" y="33315"/>
                      <a:pt x="25476" y="33315"/>
                    </a:cubicBezTo>
                    <a:lnTo>
                      <a:pt x="18421" y="33315"/>
                    </a:lnTo>
                    <a:lnTo>
                      <a:pt x="18421" y="42721"/>
                    </a:lnTo>
                    <a:lnTo>
                      <a:pt x="25476" y="42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6" name="Полилиния: фигура 1735">
                <a:extLst>
                  <a:ext uri="{FF2B5EF4-FFF2-40B4-BE49-F238E27FC236}">
                    <a16:creationId xmlns:a16="http://schemas.microsoft.com/office/drawing/2014/main" id="{06E359CB-C024-0A2D-0FAD-4A334ED1DB06}"/>
                  </a:ext>
                </a:extLst>
              </p:cNvPr>
              <p:cNvSpPr/>
              <p:nvPr/>
            </p:nvSpPr>
            <p:spPr>
              <a:xfrm>
                <a:off x="5212538" y="2469877"/>
                <a:ext cx="39194" cy="54871"/>
              </a:xfrm>
              <a:custGeom>
                <a:avLst/>
                <a:gdLst>
                  <a:gd name="connsiteX0" fmla="*/ 6663 w 39193"/>
                  <a:gd name="connsiteY0" fmla="*/ 33315 h 54870"/>
                  <a:gd name="connsiteX1" fmla="*/ 26260 w 39193"/>
                  <a:gd name="connsiteY1" fmla="*/ 5879 h 54870"/>
                  <a:gd name="connsiteX2" fmla="*/ 33315 w 39193"/>
                  <a:gd name="connsiteY2" fmla="*/ 5879 h 54870"/>
                  <a:gd name="connsiteX3" fmla="*/ 33315 w 39193"/>
                  <a:gd name="connsiteY3" fmla="*/ 32531 h 54870"/>
                  <a:gd name="connsiteX4" fmla="*/ 38802 w 39193"/>
                  <a:gd name="connsiteY4" fmla="*/ 32531 h 54870"/>
                  <a:gd name="connsiteX5" fmla="*/ 38802 w 39193"/>
                  <a:gd name="connsiteY5" fmla="*/ 37234 h 54870"/>
                  <a:gd name="connsiteX6" fmla="*/ 33315 w 39193"/>
                  <a:gd name="connsiteY6" fmla="*/ 37234 h 54870"/>
                  <a:gd name="connsiteX7" fmla="*/ 33315 w 39193"/>
                  <a:gd name="connsiteY7" fmla="*/ 48992 h 54870"/>
                  <a:gd name="connsiteX8" fmla="*/ 27044 w 39193"/>
                  <a:gd name="connsiteY8" fmla="*/ 48992 h 54870"/>
                  <a:gd name="connsiteX9" fmla="*/ 27044 w 39193"/>
                  <a:gd name="connsiteY9" fmla="*/ 37234 h 54870"/>
                  <a:gd name="connsiteX10" fmla="*/ 5879 w 39193"/>
                  <a:gd name="connsiteY10" fmla="*/ 37234 h 54870"/>
                  <a:gd name="connsiteX11" fmla="*/ 5879 w 39193"/>
                  <a:gd name="connsiteY11" fmla="*/ 33315 h 54870"/>
                  <a:gd name="connsiteX12" fmla="*/ 27827 w 39193"/>
                  <a:gd name="connsiteY12" fmla="*/ 32531 h 54870"/>
                  <a:gd name="connsiteX13" fmla="*/ 27827 w 39193"/>
                  <a:gd name="connsiteY13" fmla="*/ 16853 h 54870"/>
                  <a:gd name="connsiteX14" fmla="*/ 27827 w 39193"/>
                  <a:gd name="connsiteY14" fmla="*/ 12150 h 54870"/>
                  <a:gd name="connsiteX15" fmla="*/ 27827 w 39193"/>
                  <a:gd name="connsiteY15" fmla="*/ 12150 h 54870"/>
                  <a:gd name="connsiteX16" fmla="*/ 25476 w 39193"/>
                  <a:gd name="connsiteY16" fmla="*/ 16069 h 54870"/>
                  <a:gd name="connsiteX17" fmla="*/ 12934 w 39193"/>
                  <a:gd name="connsiteY17" fmla="*/ 32531 h 54870"/>
                  <a:gd name="connsiteX18" fmla="*/ 12934 w 39193"/>
                  <a:gd name="connsiteY18" fmla="*/ 32531 h 54870"/>
                  <a:gd name="connsiteX19" fmla="*/ 27827 w 39193"/>
                  <a:gd name="connsiteY19" fmla="*/ 3253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193" h="54870">
                    <a:moveTo>
                      <a:pt x="6663" y="33315"/>
                    </a:moveTo>
                    <a:lnTo>
                      <a:pt x="26260" y="5879"/>
                    </a:lnTo>
                    <a:lnTo>
                      <a:pt x="33315" y="5879"/>
                    </a:lnTo>
                    <a:lnTo>
                      <a:pt x="33315" y="32531"/>
                    </a:lnTo>
                    <a:lnTo>
                      <a:pt x="38802" y="32531"/>
                    </a:lnTo>
                    <a:lnTo>
                      <a:pt x="38802" y="37234"/>
                    </a:lnTo>
                    <a:lnTo>
                      <a:pt x="33315" y="37234"/>
                    </a:lnTo>
                    <a:lnTo>
                      <a:pt x="33315" y="48992"/>
                    </a:lnTo>
                    <a:lnTo>
                      <a:pt x="27044" y="48992"/>
                    </a:lnTo>
                    <a:lnTo>
                      <a:pt x="27044" y="37234"/>
                    </a:lnTo>
                    <a:lnTo>
                      <a:pt x="5879" y="37234"/>
                    </a:lnTo>
                    <a:lnTo>
                      <a:pt x="5879" y="33315"/>
                    </a:lnTo>
                    <a:close/>
                    <a:moveTo>
                      <a:pt x="27827" y="32531"/>
                    </a:moveTo>
                    <a:lnTo>
                      <a:pt x="27827" y="16853"/>
                    </a:lnTo>
                    <a:cubicBezTo>
                      <a:pt x="27827" y="14502"/>
                      <a:pt x="27827" y="12150"/>
                      <a:pt x="27827" y="12150"/>
                    </a:cubicBezTo>
                    <a:lnTo>
                      <a:pt x="27827" y="12150"/>
                    </a:lnTo>
                    <a:cubicBezTo>
                      <a:pt x="27827" y="12150"/>
                      <a:pt x="27044" y="14502"/>
                      <a:pt x="25476" y="16069"/>
                    </a:cubicBezTo>
                    <a:lnTo>
                      <a:pt x="12934" y="32531"/>
                    </a:lnTo>
                    <a:lnTo>
                      <a:pt x="12934" y="32531"/>
                    </a:lnTo>
                    <a:lnTo>
                      <a:pt x="27827" y="325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7" name="Полилиния: фигура 1736">
                <a:extLst>
                  <a:ext uri="{FF2B5EF4-FFF2-40B4-BE49-F238E27FC236}">
                    <a16:creationId xmlns:a16="http://schemas.microsoft.com/office/drawing/2014/main" id="{9F69D77A-E682-1F6B-5066-16A3D7B524A4}"/>
                  </a:ext>
                </a:extLst>
              </p:cNvPr>
              <p:cNvSpPr/>
              <p:nvPr/>
            </p:nvSpPr>
            <p:spPr>
              <a:xfrm>
                <a:off x="5253299" y="2469877"/>
                <a:ext cx="31355" cy="54871"/>
              </a:xfrm>
              <a:custGeom>
                <a:avLst/>
                <a:gdLst>
                  <a:gd name="connsiteX0" fmla="*/ 5879 w 31354"/>
                  <a:gd name="connsiteY0" fmla="*/ 5879 h 54870"/>
                  <a:gd name="connsiteX1" fmla="*/ 30963 w 31354"/>
                  <a:gd name="connsiteY1" fmla="*/ 5879 h 54870"/>
                  <a:gd name="connsiteX2" fmla="*/ 30963 w 31354"/>
                  <a:gd name="connsiteY2" fmla="*/ 11366 h 54870"/>
                  <a:gd name="connsiteX3" fmla="*/ 12150 w 31354"/>
                  <a:gd name="connsiteY3" fmla="*/ 11366 h 54870"/>
                  <a:gd name="connsiteX4" fmla="*/ 12150 w 31354"/>
                  <a:gd name="connsiteY4" fmla="*/ 24692 h 54870"/>
                  <a:gd name="connsiteX5" fmla="*/ 27827 w 31354"/>
                  <a:gd name="connsiteY5" fmla="*/ 24692 h 54870"/>
                  <a:gd name="connsiteX6" fmla="*/ 27827 w 31354"/>
                  <a:gd name="connsiteY6" fmla="*/ 30179 h 54870"/>
                  <a:gd name="connsiteX7" fmla="*/ 12150 w 31354"/>
                  <a:gd name="connsiteY7" fmla="*/ 30179 h 54870"/>
                  <a:gd name="connsiteX8" fmla="*/ 12150 w 31354"/>
                  <a:gd name="connsiteY8" fmla="*/ 43505 h 54870"/>
                  <a:gd name="connsiteX9" fmla="*/ 32531 w 31354"/>
                  <a:gd name="connsiteY9" fmla="*/ 43505 h 54870"/>
                  <a:gd name="connsiteX10" fmla="*/ 32531 w 31354"/>
                  <a:gd name="connsiteY10" fmla="*/ 48992 h 54870"/>
                  <a:gd name="connsiteX11" fmla="*/ 5879 w 31354"/>
                  <a:gd name="connsiteY11" fmla="*/ 4899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354" h="54870">
                    <a:moveTo>
                      <a:pt x="5879" y="5879"/>
                    </a:moveTo>
                    <a:lnTo>
                      <a:pt x="30963" y="5879"/>
                    </a:lnTo>
                    <a:lnTo>
                      <a:pt x="30963" y="11366"/>
                    </a:lnTo>
                    <a:lnTo>
                      <a:pt x="12150" y="11366"/>
                    </a:lnTo>
                    <a:lnTo>
                      <a:pt x="12150" y="24692"/>
                    </a:lnTo>
                    <a:lnTo>
                      <a:pt x="27827" y="24692"/>
                    </a:lnTo>
                    <a:lnTo>
                      <a:pt x="27827" y="30179"/>
                    </a:lnTo>
                    <a:lnTo>
                      <a:pt x="12150" y="30179"/>
                    </a:lnTo>
                    <a:lnTo>
                      <a:pt x="12150" y="43505"/>
                    </a:lnTo>
                    <a:lnTo>
                      <a:pt x="32531" y="43505"/>
                    </a:lnTo>
                    <a:lnTo>
                      <a:pt x="32531" y="48992"/>
                    </a:lnTo>
                    <a:lnTo>
                      <a:pt x="5879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8" name="Полилиния: фигура 1737">
                <a:extLst>
                  <a:ext uri="{FF2B5EF4-FFF2-40B4-BE49-F238E27FC236}">
                    <a16:creationId xmlns:a16="http://schemas.microsoft.com/office/drawing/2014/main" id="{4FCBB4D7-50F0-251A-6CC0-222FA62985C7}"/>
                  </a:ext>
                </a:extLst>
              </p:cNvPr>
              <p:cNvSpPr/>
              <p:nvPr/>
            </p:nvSpPr>
            <p:spPr>
              <a:xfrm>
                <a:off x="5293277" y="2469877"/>
                <a:ext cx="39194" cy="54871"/>
              </a:xfrm>
              <a:custGeom>
                <a:avLst/>
                <a:gdLst>
                  <a:gd name="connsiteX0" fmla="*/ 5879 w 39193"/>
                  <a:gd name="connsiteY0" fmla="*/ 45856 h 54870"/>
                  <a:gd name="connsiteX1" fmla="*/ 27044 w 39193"/>
                  <a:gd name="connsiteY1" fmla="*/ 18421 h 54870"/>
                  <a:gd name="connsiteX2" fmla="*/ 19205 w 39193"/>
                  <a:gd name="connsiteY2" fmla="*/ 11366 h 54870"/>
                  <a:gd name="connsiteX3" fmla="*/ 10582 w 39193"/>
                  <a:gd name="connsiteY3" fmla="*/ 16853 h 54870"/>
                  <a:gd name="connsiteX4" fmla="*/ 5879 w 39193"/>
                  <a:gd name="connsiteY4" fmla="*/ 13718 h 54870"/>
                  <a:gd name="connsiteX5" fmla="*/ 19205 w 39193"/>
                  <a:gd name="connsiteY5" fmla="*/ 5879 h 54870"/>
                  <a:gd name="connsiteX6" fmla="*/ 32531 w 39193"/>
                  <a:gd name="connsiteY6" fmla="*/ 18421 h 54870"/>
                  <a:gd name="connsiteX7" fmla="*/ 12150 w 39193"/>
                  <a:gd name="connsiteY7" fmla="*/ 44289 h 54870"/>
                  <a:gd name="connsiteX8" fmla="*/ 33315 w 39193"/>
                  <a:gd name="connsiteY8" fmla="*/ 44289 h 54870"/>
                  <a:gd name="connsiteX9" fmla="*/ 33315 w 39193"/>
                  <a:gd name="connsiteY9" fmla="*/ 49776 h 54870"/>
                  <a:gd name="connsiteX10" fmla="*/ 5879 w 39193"/>
                  <a:gd name="connsiteY10" fmla="*/ 49776 h 54870"/>
                  <a:gd name="connsiteX11" fmla="*/ 5879 w 39193"/>
                  <a:gd name="connsiteY11" fmla="*/ 45856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54870">
                    <a:moveTo>
                      <a:pt x="5879" y="45856"/>
                    </a:moveTo>
                    <a:cubicBezTo>
                      <a:pt x="5879" y="30179"/>
                      <a:pt x="27044" y="28611"/>
                      <a:pt x="27044" y="18421"/>
                    </a:cubicBezTo>
                    <a:cubicBezTo>
                      <a:pt x="27044" y="14502"/>
                      <a:pt x="23908" y="11366"/>
                      <a:pt x="19205" y="11366"/>
                    </a:cubicBezTo>
                    <a:cubicBezTo>
                      <a:pt x="15285" y="11366"/>
                      <a:pt x="12150" y="13718"/>
                      <a:pt x="10582" y="16853"/>
                    </a:cubicBezTo>
                    <a:lnTo>
                      <a:pt x="5879" y="13718"/>
                    </a:lnTo>
                    <a:cubicBezTo>
                      <a:pt x="8231" y="9015"/>
                      <a:pt x="12934" y="5879"/>
                      <a:pt x="19205" y="5879"/>
                    </a:cubicBezTo>
                    <a:cubicBezTo>
                      <a:pt x="27044" y="5879"/>
                      <a:pt x="32531" y="10582"/>
                      <a:pt x="32531" y="18421"/>
                    </a:cubicBezTo>
                    <a:cubicBezTo>
                      <a:pt x="32531" y="32531"/>
                      <a:pt x="12150" y="34882"/>
                      <a:pt x="12150" y="44289"/>
                    </a:cubicBezTo>
                    <a:lnTo>
                      <a:pt x="33315" y="44289"/>
                    </a:lnTo>
                    <a:lnTo>
                      <a:pt x="33315" y="49776"/>
                    </a:lnTo>
                    <a:lnTo>
                      <a:pt x="5879" y="49776"/>
                    </a:lnTo>
                    <a:cubicBezTo>
                      <a:pt x="5879" y="47424"/>
                      <a:pt x="5879" y="46640"/>
                      <a:pt x="5879" y="4585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39" name="Полилиния: фигура 1738">
                <a:extLst>
                  <a:ext uri="{FF2B5EF4-FFF2-40B4-BE49-F238E27FC236}">
                    <a16:creationId xmlns:a16="http://schemas.microsoft.com/office/drawing/2014/main" id="{6AB867CC-3D75-E8AB-5A2F-40E3B3F73B2A}"/>
                  </a:ext>
                </a:extLst>
              </p:cNvPr>
              <p:cNvSpPr/>
              <p:nvPr/>
            </p:nvSpPr>
            <p:spPr>
              <a:xfrm>
                <a:off x="5326200" y="2468309"/>
                <a:ext cx="39194" cy="54871"/>
              </a:xfrm>
              <a:custGeom>
                <a:avLst/>
                <a:gdLst>
                  <a:gd name="connsiteX0" fmla="*/ 13718 w 39193"/>
                  <a:gd name="connsiteY0" fmla="*/ 26260 h 54870"/>
                  <a:gd name="connsiteX1" fmla="*/ 9015 w 39193"/>
                  <a:gd name="connsiteY1" fmla="*/ 17637 h 54870"/>
                  <a:gd name="connsiteX2" fmla="*/ 22340 w 39193"/>
                  <a:gd name="connsiteY2" fmla="*/ 5879 h 54870"/>
                  <a:gd name="connsiteX3" fmla="*/ 35666 w 39193"/>
                  <a:gd name="connsiteY3" fmla="*/ 17637 h 54870"/>
                  <a:gd name="connsiteX4" fmla="*/ 30179 w 39193"/>
                  <a:gd name="connsiteY4" fmla="*/ 28611 h 54870"/>
                  <a:gd name="connsiteX5" fmla="*/ 35666 w 39193"/>
                  <a:gd name="connsiteY5" fmla="*/ 38018 h 54870"/>
                  <a:gd name="connsiteX6" fmla="*/ 20773 w 39193"/>
                  <a:gd name="connsiteY6" fmla="*/ 50560 h 54870"/>
                  <a:gd name="connsiteX7" fmla="*/ 5879 w 39193"/>
                  <a:gd name="connsiteY7" fmla="*/ 37234 h 54870"/>
                  <a:gd name="connsiteX8" fmla="*/ 13718 w 39193"/>
                  <a:gd name="connsiteY8" fmla="*/ 26260 h 54870"/>
                  <a:gd name="connsiteX9" fmla="*/ 21556 w 39193"/>
                  <a:gd name="connsiteY9" fmla="*/ 45856 h 54870"/>
                  <a:gd name="connsiteX10" fmla="*/ 30179 w 39193"/>
                  <a:gd name="connsiteY10" fmla="*/ 38802 h 54870"/>
                  <a:gd name="connsiteX11" fmla="*/ 18421 w 39193"/>
                  <a:gd name="connsiteY11" fmla="*/ 29395 h 54870"/>
                  <a:gd name="connsiteX12" fmla="*/ 12934 w 39193"/>
                  <a:gd name="connsiteY12" fmla="*/ 38018 h 54870"/>
                  <a:gd name="connsiteX13" fmla="*/ 21556 w 39193"/>
                  <a:gd name="connsiteY13" fmla="*/ 45856 h 54870"/>
                  <a:gd name="connsiteX14" fmla="*/ 30179 w 39193"/>
                  <a:gd name="connsiteY14" fmla="*/ 18421 h 54870"/>
                  <a:gd name="connsiteX15" fmla="*/ 22340 w 39193"/>
                  <a:gd name="connsiteY15" fmla="*/ 12150 h 54870"/>
                  <a:gd name="connsiteX16" fmla="*/ 15285 w 39193"/>
                  <a:gd name="connsiteY16" fmla="*/ 18421 h 54870"/>
                  <a:gd name="connsiteX17" fmla="*/ 26260 w 39193"/>
                  <a:gd name="connsiteY17" fmla="*/ 27827 h 54870"/>
                  <a:gd name="connsiteX18" fmla="*/ 30179 w 39193"/>
                  <a:gd name="connsiteY18" fmla="*/ 18421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3718" y="26260"/>
                    </a:moveTo>
                    <a:cubicBezTo>
                      <a:pt x="10582" y="24692"/>
                      <a:pt x="9015" y="21556"/>
                      <a:pt x="9015" y="17637"/>
                    </a:cubicBezTo>
                    <a:cubicBezTo>
                      <a:pt x="9015" y="11366"/>
                      <a:pt x="13718" y="5879"/>
                      <a:pt x="22340" y="5879"/>
                    </a:cubicBezTo>
                    <a:cubicBezTo>
                      <a:pt x="30179" y="5879"/>
                      <a:pt x="35666" y="10582"/>
                      <a:pt x="35666" y="17637"/>
                    </a:cubicBezTo>
                    <a:cubicBezTo>
                      <a:pt x="35666" y="23124"/>
                      <a:pt x="31747" y="27827"/>
                      <a:pt x="30179" y="28611"/>
                    </a:cubicBezTo>
                    <a:cubicBezTo>
                      <a:pt x="33315" y="30963"/>
                      <a:pt x="35666" y="33315"/>
                      <a:pt x="35666" y="38018"/>
                    </a:cubicBezTo>
                    <a:cubicBezTo>
                      <a:pt x="35666" y="45073"/>
                      <a:pt x="30179" y="50560"/>
                      <a:pt x="20773" y="50560"/>
                    </a:cubicBezTo>
                    <a:cubicBezTo>
                      <a:pt x="12150" y="50560"/>
                      <a:pt x="5879" y="45073"/>
                      <a:pt x="5879" y="37234"/>
                    </a:cubicBezTo>
                    <a:cubicBezTo>
                      <a:pt x="6663" y="31747"/>
                      <a:pt x="12150" y="27827"/>
                      <a:pt x="13718" y="26260"/>
                    </a:cubicBezTo>
                    <a:moveTo>
                      <a:pt x="21556" y="45856"/>
                    </a:moveTo>
                    <a:cubicBezTo>
                      <a:pt x="26260" y="45856"/>
                      <a:pt x="30179" y="42721"/>
                      <a:pt x="30179" y="38802"/>
                    </a:cubicBezTo>
                    <a:cubicBezTo>
                      <a:pt x="30179" y="34098"/>
                      <a:pt x="23908" y="32531"/>
                      <a:pt x="18421" y="29395"/>
                    </a:cubicBezTo>
                    <a:cubicBezTo>
                      <a:pt x="16853" y="30179"/>
                      <a:pt x="12934" y="33315"/>
                      <a:pt x="12934" y="38018"/>
                    </a:cubicBezTo>
                    <a:cubicBezTo>
                      <a:pt x="12934" y="42721"/>
                      <a:pt x="16853" y="45856"/>
                      <a:pt x="21556" y="45856"/>
                    </a:cubicBezTo>
                    <a:moveTo>
                      <a:pt x="30179" y="18421"/>
                    </a:moveTo>
                    <a:cubicBezTo>
                      <a:pt x="30179" y="14502"/>
                      <a:pt x="27044" y="12150"/>
                      <a:pt x="22340" y="12150"/>
                    </a:cubicBezTo>
                    <a:cubicBezTo>
                      <a:pt x="17637" y="12150"/>
                      <a:pt x="15285" y="14502"/>
                      <a:pt x="15285" y="18421"/>
                    </a:cubicBezTo>
                    <a:cubicBezTo>
                      <a:pt x="15285" y="23124"/>
                      <a:pt x="20773" y="24692"/>
                      <a:pt x="26260" y="27827"/>
                    </a:cubicBezTo>
                    <a:cubicBezTo>
                      <a:pt x="27044" y="26260"/>
                      <a:pt x="30179" y="23124"/>
                      <a:pt x="30179" y="1842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0" name="Полилиния: фигура 1739">
                <a:extLst>
                  <a:ext uri="{FF2B5EF4-FFF2-40B4-BE49-F238E27FC236}">
                    <a16:creationId xmlns:a16="http://schemas.microsoft.com/office/drawing/2014/main" id="{0B7A509D-0E61-55F1-37ED-388F44A4179B}"/>
                  </a:ext>
                </a:extLst>
              </p:cNvPr>
              <p:cNvSpPr/>
              <p:nvPr/>
            </p:nvSpPr>
            <p:spPr>
              <a:xfrm>
                <a:off x="5220377" y="2581187"/>
                <a:ext cx="31355" cy="54871"/>
              </a:xfrm>
              <a:custGeom>
                <a:avLst/>
                <a:gdLst>
                  <a:gd name="connsiteX0" fmla="*/ 6663 w 31354"/>
                  <a:gd name="connsiteY0" fmla="*/ 43505 h 54870"/>
                  <a:gd name="connsiteX1" fmla="*/ 16069 w 31354"/>
                  <a:gd name="connsiteY1" fmla="*/ 43505 h 54870"/>
                  <a:gd name="connsiteX2" fmla="*/ 16069 w 31354"/>
                  <a:gd name="connsiteY2" fmla="*/ 16069 h 54870"/>
                  <a:gd name="connsiteX3" fmla="*/ 16069 w 31354"/>
                  <a:gd name="connsiteY3" fmla="*/ 13718 h 54870"/>
                  <a:gd name="connsiteX4" fmla="*/ 16069 w 31354"/>
                  <a:gd name="connsiteY4" fmla="*/ 13718 h 54870"/>
                  <a:gd name="connsiteX5" fmla="*/ 13718 w 31354"/>
                  <a:gd name="connsiteY5" fmla="*/ 16069 h 54870"/>
                  <a:gd name="connsiteX6" fmla="*/ 9798 w 31354"/>
                  <a:gd name="connsiteY6" fmla="*/ 19989 h 54870"/>
                  <a:gd name="connsiteX7" fmla="*/ 5879 w 31354"/>
                  <a:gd name="connsiteY7" fmla="*/ 16069 h 54870"/>
                  <a:gd name="connsiteX8" fmla="*/ 16069 w 31354"/>
                  <a:gd name="connsiteY8" fmla="*/ 5879 h 54870"/>
                  <a:gd name="connsiteX9" fmla="*/ 21556 w 31354"/>
                  <a:gd name="connsiteY9" fmla="*/ 5879 h 54870"/>
                  <a:gd name="connsiteX10" fmla="*/ 21556 w 31354"/>
                  <a:gd name="connsiteY10" fmla="*/ 43505 h 54870"/>
                  <a:gd name="connsiteX11" fmla="*/ 30963 w 31354"/>
                  <a:gd name="connsiteY11" fmla="*/ 43505 h 54870"/>
                  <a:gd name="connsiteX12" fmla="*/ 30963 w 31354"/>
                  <a:gd name="connsiteY12" fmla="*/ 48992 h 54870"/>
                  <a:gd name="connsiteX13" fmla="*/ 5879 w 31354"/>
                  <a:gd name="connsiteY13" fmla="*/ 48992 h 54870"/>
                  <a:gd name="connsiteX14" fmla="*/ 5879 w 31354"/>
                  <a:gd name="connsiteY14" fmla="*/ 4350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354" h="54870">
                    <a:moveTo>
                      <a:pt x="6663" y="43505"/>
                    </a:moveTo>
                    <a:lnTo>
                      <a:pt x="16069" y="43505"/>
                    </a:lnTo>
                    <a:lnTo>
                      <a:pt x="16069" y="16069"/>
                    </a:lnTo>
                    <a:cubicBezTo>
                      <a:pt x="16069" y="14502"/>
                      <a:pt x="16069" y="13718"/>
                      <a:pt x="16069" y="13718"/>
                    </a:cubicBezTo>
                    <a:lnTo>
                      <a:pt x="16069" y="13718"/>
                    </a:lnTo>
                    <a:cubicBezTo>
                      <a:pt x="16069" y="13718"/>
                      <a:pt x="15285" y="14502"/>
                      <a:pt x="13718" y="16069"/>
                    </a:cubicBezTo>
                    <a:lnTo>
                      <a:pt x="9798" y="19989"/>
                    </a:lnTo>
                    <a:lnTo>
                      <a:pt x="5879" y="16069"/>
                    </a:lnTo>
                    <a:lnTo>
                      <a:pt x="16069" y="5879"/>
                    </a:lnTo>
                    <a:lnTo>
                      <a:pt x="21556" y="5879"/>
                    </a:lnTo>
                    <a:lnTo>
                      <a:pt x="21556" y="43505"/>
                    </a:lnTo>
                    <a:lnTo>
                      <a:pt x="30963" y="43505"/>
                    </a:lnTo>
                    <a:lnTo>
                      <a:pt x="30963" y="48992"/>
                    </a:lnTo>
                    <a:lnTo>
                      <a:pt x="5879" y="48992"/>
                    </a:lnTo>
                    <a:lnTo>
                      <a:pt x="5879" y="43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1" name="Полилиния: фигура 1740">
                <a:extLst>
                  <a:ext uri="{FF2B5EF4-FFF2-40B4-BE49-F238E27FC236}">
                    <a16:creationId xmlns:a16="http://schemas.microsoft.com/office/drawing/2014/main" id="{687FF4F0-8187-E528-9ED0-48EFBFE794DF}"/>
                  </a:ext>
                </a:extLst>
              </p:cNvPr>
              <p:cNvSpPr/>
              <p:nvPr/>
            </p:nvSpPr>
            <p:spPr>
              <a:xfrm>
                <a:off x="5247812" y="2581187"/>
                <a:ext cx="39194" cy="54871"/>
              </a:xfrm>
              <a:custGeom>
                <a:avLst/>
                <a:gdLst>
                  <a:gd name="connsiteX0" fmla="*/ 11366 w 39193"/>
                  <a:gd name="connsiteY0" fmla="*/ 39585 h 54870"/>
                  <a:gd name="connsiteX1" fmla="*/ 21556 w 39193"/>
                  <a:gd name="connsiteY1" fmla="*/ 44289 h 54870"/>
                  <a:gd name="connsiteX2" fmla="*/ 30179 w 39193"/>
                  <a:gd name="connsiteY2" fmla="*/ 36450 h 54870"/>
                  <a:gd name="connsiteX3" fmla="*/ 19989 w 39193"/>
                  <a:gd name="connsiteY3" fmla="*/ 28611 h 54870"/>
                  <a:gd name="connsiteX4" fmla="*/ 16853 w 39193"/>
                  <a:gd name="connsiteY4" fmla="*/ 28611 h 54870"/>
                  <a:gd name="connsiteX5" fmla="*/ 15285 w 39193"/>
                  <a:gd name="connsiteY5" fmla="*/ 25476 h 54870"/>
                  <a:gd name="connsiteX6" fmla="*/ 24692 w 39193"/>
                  <a:gd name="connsiteY6" fmla="*/ 14502 h 54870"/>
                  <a:gd name="connsiteX7" fmla="*/ 27044 w 39193"/>
                  <a:gd name="connsiteY7" fmla="*/ 11366 h 54870"/>
                  <a:gd name="connsiteX8" fmla="*/ 27044 w 39193"/>
                  <a:gd name="connsiteY8" fmla="*/ 11366 h 54870"/>
                  <a:gd name="connsiteX9" fmla="*/ 23124 w 39193"/>
                  <a:gd name="connsiteY9" fmla="*/ 11366 h 54870"/>
                  <a:gd name="connsiteX10" fmla="*/ 8231 w 39193"/>
                  <a:gd name="connsiteY10" fmla="*/ 11366 h 54870"/>
                  <a:gd name="connsiteX11" fmla="*/ 8231 w 39193"/>
                  <a:gd name="connsiteY11" fmla="*/ 5879 h 54870"/>
                  <a:gd name="connsiteX12" fmla="*/ 34098 w 39193"/>
                  <a:gd name="connsiteY12" fmla="*/ 5879 h 54870"/>
                  <a:gd name="connsiteX13" fmla="*/ 34098 w 39193"/>
                  <a:gd name="connsiteY13" fmla="*/ 9798 h 54870"/>
                  <a:gd name="connsiteX14" fmla="*/ 22340 w 39193"/>
                  <a:gd name="connsiteY14" fmla="*/ 23124 h 54870"/>
                  <a:gd name="connsiteX15" fmla="*/ 34882 w 39193"/>
                  <a:gd name="connsiteY15" fmla="*/ 35666 h 54870"/>
                  <a:gd name="connsiteX16" fmla="*/ 19989 w 39193"/>
                  <a:gd name="connsiteY16" fmla="*/ 49776 h 54870"/>
                  <a:gd name="connsiteX17" fmla="*/ 5879 w 39193"/>
                  <a:gd name="connsiteY17" fmla="*/ 44289 h 54870"/>
                  <a:gd name="connsiteX18" fmla="*/ 11366 w 39193"/>
                  <a:gd name="connsiteY18" fmla="*/ 3958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11366" y="39585"/>
                    </a:moveTo>
                    <a:cubicBezTo>
                      <a:pt x="13718" y="41937"/>
                      <a:pt x="17637" y="44289"/>
                      <a:pt x="21556" y="44289"/>
                    </a:cubicBezTo>
                    <a:cubicBezTo>
                      <a:pt x="26260" y="44289"/>
                      <a:pt x="30179" y="41153"/>
                      <a:pt x="30179" y="36450"/>
                    </a:cubicBezTo>
                    <a:cubicBezTo>
                      <a:pt x="30179" y="30963"/>
                      <a:pt x="25476" y="28611"/>
                      <a:pt x="19989" y="28611"/>
                    </a:cubicBezTo>
                    <a:lnTo>
                      <a:pt x="16853" y="28611"/>
                    </a:lnTo>
                    <a:lnTo>
                      <a:pt x="15285" y="25476"/>
                    </a:lnTo>
                    <a:lnTo>
                      <a:pt x="24692" y="14502"/>
                    </a:lnTo>
                    <a:cubicBezTo>
                      <a:pt x="26260" y="12934"/>
                      <a:pt x="27044" y="11366"/>
                      <a:pt x="27044" y="11366"/>
                    </a:cubicBezTo>
                    <a:lnTo>
                      <a:pt x="27044" y="11366"/>
                    </a:lnTo>
                    <a:cubicBezTo>
                      <a:pt x="27044" y="11366"/>
                      <a:pt x="25476" y="11366"/>
                      <a:pt x="23124" y="11366"/>
                    </a:cubicBezTo>
                    <a:lnTo>
                      <a:pt x="8231" y="11366"/>
                    </a:lnTo>
                    <a:lnTo>
                      <a:pt x="8231" y="5879"/>
                    </a:lnTo>
                    <a:lnTo>
                      <a:pt x="34098" y="5879"/>
                    </a:lnTo>
                    <a:lnTo>
                      <a:pt x="34098" y="9798"/>
                    </a:lnTo>
                    <a:lnTo>
                      <a:pt x="22340" y="23124"/>
                    </a:lnTo>
                    <a:cubicBezTo>
                      <a:pt x="27827" y="23908"/>
                      <a:pt x="34882" y="27044"/>
                      <a:pt x="34882" y="35666"/>
                    </a:cubicBezTo>
                    <a:cubicBezTo>
                      <a:pt x="34882" y="42721"/>
                      <a:pt x="29395" y="49776"/>
                      <a:pt x="19989" y="49776"/>
                    </a:cubicBezTo>
                    <a:cubicBezTo>
                      <a:pt x="15285" y="49776"/>
                      <a:pt x="9798" y="47424"/>
                      <a:pt x="5879" y="44289"/>
                    </a:cubicBezTo>
                    <a:lnTo>
                      <a:pt x="11366" y="395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2" name="Полилиния: фигура 1741">
                <a:extLst>
                  <a:ext uri="{FF2B5EF4-FFF2-40B4-BE49-F238E27FC236}">
                    <a16:creationId xmlns:a16="http://schemas.microsoft.com/office/drawing/2014/main" id="{D43E2ACB-AE57-424B-E4E4-978810ED4170}"/>
                  </a:ext>
                </a:extLst>
              </p:cNvPr>
              <p:cNvSpPr/>
              <p:nvPr/>
            </p:nvSpPr>
            <p:spPr>
              <a:xfrm>
                <a:off x="5294845" y="2581187"/>
                <a:ext cx="31355" cy="54871"/>
              </a:xfrm>
              <a:custGeom>
                <a:avLst/>
                <a:gdLst>
                  <a:gd name="connsiteX0" fmla="*/ 5879 w 31354"/>
                  <a:gd name="connsiteY0" fmla="*/ 5879 h 54870"/>
                  <a:gd name="connsiteX1" fmla="*/ 29395 w 31354"/>
                  <a:gd name="connsiteY1" fmla="*/ 5879 h 54870"/>
                  <a:gd name="connsiteX2" fmla="*/ 29395 w 31354"/>
                  <a:gd name="connsiteY2" fmla="*/ 11366 h 54870"/>
                  <a:gd name="connsiteX3" fmla="*/ 12150 w 31354"/>
                  <a:gd name="connsiteY3" fmla="*/ 11366 h 54870"/>
                  <a:gd name="connsiteX4" fmla="*/ 12150 w 31354"/>
                  <a:gd name="connsiteY4" fmla="*/ 25476 h 54870"/>
                  <a:gd name="connsiteX5" fmla="*/ 27044 w 31354"/>
                  <a:gd name="connsiteY5" fmla="*/ 25476 h 54870"/>
                  <a:gd name="connsiteX6" fmla="*/ 27044 w 31354"/>
                  <a:gd name="connsiteY6" fmla="*/ 30963 h 54870"/>
                  <a:gd name="connsiteX7" fmla="*/ 12150 w 31354"/>
                  <a:gd name="connsiteY7" fmla="*/ 30963 h 54870"/>
                  <a:gd name="connsiteX8" fmla="*/ 12150 w 31354"/>
                  <a:gd name="connsiteY8" fmla="*/ 48992 h 54870"/>
                  <a:gd name="connsiteX9" fmla="*/ 5879 w 31354"/>
                  <a:gd name="connsiteY9" fmla="*/ 48992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54" h="54870">
                    <a:moveTo>
                      <a:pt x="5879" y="5879"/>
                    </a:moveTo>
                    <a:lnTo>
                      <a:pt x="29395" y="5879"/>
                    </a:lnTo>
                    <a:lnTo>
                      <a:pt x="29395" y="11366"/>
                    </a:lnTo>
                    <a:lnTo>
                      <a:pt x="12150" y="11366"/>
                    </a:lnTo>
                    <a:lnTo>
                      <a:pt x="12150" y="25476"/>
                    </a:lnTo>
                    <a:lnTo>
                      <a:pt x="27044" y="25476"/>
                    </a:lnTo>
                    <a:lnTo>
                      <a:pt x="27044" y="30963"/>
                    </a:lnTo>
                    <a:lnTo>
                      <a:pt x="12150" y="30963"/>
                    </a:lnTo>
                    <a:lnTo>
                      <a:pt x="12150" y="48992"/>
                    </a:lnTo>
                    <a:lnTo>
                      <a:pt x="5879" y="489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43" name="Полилиния: фигура 1742">
                <a:extLst>
                  <a:ext uri="{FF2B5EF4-FFF2-40B4-BE49-F238E27FC236}">
                    <a16:creationId xmlns:a16="http://schemas.microsoft.com/office/drawing/2014/main" id="{BF62E17C-79A3-28FA-9703-F2F6057F5D65}"/>
                  </a:ext>
                </a:extLst>
              </p:cNvPr>
              <p:cNvSpPr/>
              <p:nvPr/>
            </p:nvSpPr>
            <p:spPr>
              <a:xfrm>
                <a:off x="5321496" y="2581187"/>
                <a:ext cx="39194" cy="54871"/>
              </a:xfrm>
              <a:custGeom>
                <a:avLst/>
                <a:gdLst>
                  <a:gd name="connsiteX0" fmla="*/ 9798 w 39193"/>
                  <a:gd name="connsiteY0" fmla="*/ 39585 h 54870"/>
                  <a:gd name="connsiteX1" fmla="*/ 19989 w 39193"/>
                  <a:gd name="connsiteY1" fmla="*/ 44289 h 54870"/>
                  <a:gd name="connsiteX2" fmla="*/ 28611 w 39193"/>
                  <a:gd name="connsiteY2" fmla="*/ 36450 h 54870"/>
                  <a:gd name="connsiteX3" fmla="*/ 18421 w 39193"/>
                  <a:gd name="connsiteY3" fmla="*/ 28611 h 54870"/>
                  <a:gd name="connsiteX4" fmla="*/ 15285 w 39193"/>
                  <a:gd name="connsiteY4" fmla="*/ 28611 h 54870"/>
                  <a:gd name="connsiteX5" fmla="*/ 13718 w 39193"/>
                  <a:gd name="connsiteY5" fmla="*/ 25476 h 54870"/>
                  <a:gd name="connsiteX6" fmla="*/ 23124 w 39193"/>
                  <a:gd name="connsiteY6" fmla="*/ 14502 h 54870"/>
                  <a:gd name="connsiteX7" fmla="*/ 25476 w 39193"/>
                  <a:gd name="connsiteY7" fmla="*/ 11366 h 54870"/>
                  <a:gd name="connsiteX8" fmla="*/ 25476 w 39193"/>
                  <a:gd name="connsiteY8" fmla="*/ 11366 h 54870"/>
                  <a:gd name="connsiteX9" fmla="*/ 21556 w 39193"/>
                  <a:gd name="connsiteY9" fmla="*/ 11366 h 54870"/>
                  <a:gd name="connsiteX10" fmla="*/ 6663 w 39193"/>
                  <a:gd name="connsiteY10" fmla="*/ 11366 h 54870"/>
                  <a:gd name="connsiteX11" fmla="*/ 6663 w 39193"/>
                  <a:gd name="connsiteY11" fmla="*/ 5879 h 54870"/>
                  <a:gd name="connsiteX12" fmla="*/ 34098 w 39193"/>
                  <a:gd name="connsiteY12" fmla="*/ 5879 h 54870"/>
                  <a:gd name="connsiteX13" fmla="*/ 34098 w 39193"/>
                  <a:gd name="connsiteY13" fmla="*/ 9798 h 54870"/>
                  <a:gd name="connsiteX14" fmla="*/ 22340 w 39193"/>
                  <a:gd name="connsiteY14" fmla="*/ 23124 h 54870"/>
                  <a:gd name="connsiteX15" fmla="*/ 34882 w 39193"/>
                  <a:gd name="connsiteY15" fmla="*/ 35666 h 54870"/>
                  <a:gd name="connsiteX16" fmla="*/ 19989 w 39193"/>
                  <a:gd name="connsiteY16" fmla="*/ 49776 h 54870"/>
                  <a:gd name="connsiteX17" fmla="*/ 5879 w 39193"/>
                  <a:gd name="connsiteY17" fmla="*/ 44289 h 54870"/>
                  <a:gd name="connsiteX18" fmla="*/ 9798 w 39193"/>
                  <a:gd name="connsiteY18" fmla="*/ 39585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193" h="54870">
                    <a:moveTo>
                      <a:pt x="9798" y="39585"/>
                    </a:moveTo>
                    <a:cubicBezTo>
                      <a:pt x="12150" y="41937"/>
                      <a:pt x="16069" y="44289"/>
                      <a:pt x="19989" y="44289"/>
                    </a:cubicBezTo>
                    <a:cubicBezTo>
                      <a:pt x="24692" y="44289"/>
                      <a:pt x="28611" y="41153"/>
                      <a:pt x="28611" y="36450"/>
                    </a:cubicBezTo>
                    <a:cubicBezTo>
                      <a:pt x="28611" y="30963"/>
                      <a:pt x="23908" y="28611"/>
                      <a:pt x="18421" y="28611"/>
                    </a:cubicBezTo>
                    <a:lnTo>
                      <a:pt x="15285" y="28611"/>
                    </a:lnTo>
                    <a:lnTo>
                      <a:pt x="13718" y="25476"/>
                    </a:lnTo>
                    <a:lnTo>
                      <a:pt x="23124" y="14502"/>
                    </a:lnTo>
                    <a:cubicBezTo>
                      <a:pt x="24692" y="12934"/>
                      <a:pt x="25476" y="11366"/>
                      <a:pt x="25476" y="11366"/>
                    </a:cubicBezTo>
                    <a:lnTo>
                      <a:pt x="25476" y="11366"/>
                    </a:lnTo>
                    <a:cubicBezTo>
                      <a:pt x="25476" y="11366"/>
                      <a:pt x="23908" y="11366"/>
                      <a:pt x="21556" y="11366"/>
                    </a:cubicBezTo>
                    <a:lnTo>
                      <a:pt x="6663" y="11366"/>
                    </a:lnTo>
                    <a:lnTo>
                      <a:pt x="6663" y="5879"/>
                    </a:lnTo>
                    <a:lnTo>
                      <a:pt x="34098" y="5879"/>
                    </a:lnTo>
                    <a:lnTo>
                      <a:pt x="34098" y="9798"/>
                    </a:lnTo>
                    <a:lnTo>
                      <a:pt x="22340" y="23124"/>
                    </a:lnTo>
                    <a:cubicBezTo>
                      <a:pt x="27827" y="23908"/>
                      <a:pt x="34882" y="27044"/>
                      <a:pt x="34882" y="35666"/>
                    </a:cubicBezTo>
                    <a:cubicBezTo>
                      <a:pt x="34882" y="42721"/>
                      <a:pt x="29395" y="49776"/>
                      <a:pt x="19989" y="49776"/>
                    </a:cubicBezTo>
                    <a:cubicBezTo>
                      <a:pt x="15285" y="49776"/>
                      <a:pt x="9798" y="47424"/>
                      <a:pt x="5879" y="44289"/>
                    </a:cubicBezTo>
                    <a:lnTo>
                      <a:pt x="9798" y="3958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750" name="TextBox 1749">
            <a:extLst>
              <a:ext uri="{FF2B5EF4-FFF2-40B4-BE49-F238E27FC236}">
                <a16:creationId xmlns:a16="http://schemas.microsoft.com/office/drawing/2014/main" id="{5EC26D7E-80B9-9E54-20CD-1BDA7CBDBCD9}"/>
              </a:ext>
            </a:extLst>
          </p:cNvPr>
          <p:cNvSpPr txBox="1"/>
          <p:nvPr/>
        </p:nvSpPr>
        <p:spPr>
          <a:xfrm>
            <a:off x="4986050" y="3117462"/>
            <a:ext cx="373879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Awareness</a:t>
            </a:r>
          </a:p>
        </p:txBody>
      </p:sp>
      <p:grpSp>
        <p:nvGrpSpPr>
          <p:cNvPr id="1751" name="Группа 1750">
            <a:extLst>
              <a:ext uri="{FF2B5EF4-FFF2-40B4-BE49-F238E27FC236}">
                <a16:creationId xmlns:a16="http://schemas.microsoft.com/office/drawing/2014/main" id="{9F15D56E-7ECE-74AE-2599-2E75830F4E1B}"/>
              </a:ext>
            </a:extLst>
          </p:cNvPr>
          <p:cNvGrpSpPr>
            <a:grpSpLocks noChangeAspect="1"/>
          </p:cNvGrpSpPr>
          <p:nvPr/>
        </p:nvGrpSpPr>
        <p:grpSpPr>
          <a:xfrm>
            <a:off x="5027279" y="2719311"/>
            <a:ext cx="291421" cy="321822"/>
            <a:chOff x="3630455" y="3653727"/>
            <a:chExt cx="441325" cy="487363"/>
          </a:xfrm>
          <a:solidFill>
            <a:schemeClr val="tx1"/>
          </a:solidFill>
        </p:grpSpPr>
        <p:sp>
          <p:nvSpPr>
            <p:cNvPr id="1752" name="Freeform 23">
              <a:extLst>
                <a:ext uri="{FF2B5EF4-FFF2-40B4-BE49-F238E27FC236}">
                  <a16:creationId xmlns:a16="http://schemas.microsoft.com/office/drawing/2014/main" id="{F02AEE93-A283-AB86-0337-E4DC5A6C0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753" name="Рисунок 217">
              <a:extLst>
                <a:ext uri="{FF2B5EF4-FFF2-40B4-BE49-F238E27FC236}">
                  <a16:creationId xmlns:a16="http://schemas.microsoft.com/office/drawing/2014/main" id="{6632B1E0-BECD-3F75-BBBE-457D2C9C8320}"/>
                </a:ext>
              </a:extLst>
            </p:cNvPr>
            <p:cNvGrpSpPr/>
            <p:nvPr/>
          </p:nvGrpSpPr>
          <p:grpSpPr>
            <a:xfrm>
              <a:off x="3718251" y="3735539"/>
              <a:ext cx="264165" cy="316684"/>
              <a:chOff x="3718251" y="3735539"/>
              <a:chExt cx="264165" cy="316684"/>
            </a:xfrm>
            <a:grpFill/>
          </p:grpSpPr>
          <p:sp>
            <p:nvSpPr>
              <p:cNvPr id="1754" name="Полилиния: фигура 1753">
                <a:extLst>
                  <a:ext uri="{FF2B5EF4-FFF2-40B4-BE49-F238E27FC236}">
                    <a16:creationId xmlns:a16="http://schemas.microsoft.com/office/drawing/2014/main" id="{DB80547A-12DD-2C27-4088-0177175B1BFB}"/>
                  </a:ext>
                </a:extLst>
              </p:cNvPr>
              <p:cNvSpPr/>
              <p:nvPr/>
            </p:nvSpPr>
            <p:spPr>
              <a:xfrm>
                <a:off x="3770770" y="3787274"/>
                <a:ext cx="156774" cy="195968"/>
              </a:xfrm>
              <a:custGeom>
                <a:avLst/>
                <a:gdLst>
                  <a:gd name="connsiteX0" fmla="*/ 80347 w 156774"/>
                  <a:gd name="connsiteY0" fmla="*/ 21556 h 195967"/>
                  <a:gd name="connsiteX1" fmla="*/ 139137 w 156774"/>
                  <a:gd name="connsiteY1" fmla="*/ 80347 h 195967"/>
                  <a:gd name="connsiteX2" fmla="*/ 124244 w 156774"/>
                  <a:gd name="connsiteY2" fmla="*/ 126595 h 195967"/>
                  <a:gd name="connsiteX3" fmla="*/ 104647 w 156774"/>
                  <a:gd name="connsiteY3" fmla="*/ 176763 h 195967"/>
                  <a:gd name="connsiteX4" fmla="*/ 55263 w 156774"/>
                  <a:gd name="connsiteY4" fmla="*/ 176763 h 195967"/>
                  <a:gd name="connsiteX5" fmla="*/ 36450 w 156774"/>
                  <a:gd name="connsiteY5" fmla="*/ 127379 h 195967"/>
                  <a:gd name="connsiteX6" fmla="*/ 20773 w 156774"/>
                  <a:gd name="connsiteY6" fmla="*/ 80347 h 195967"/>
                  <a:gd name="connsiteX7" fmla="*/ 80347 w 156774"/>
                  <a:gd name="connsiteY7" fmla="*/ 21556 h 195967"/>
                  <a:gd name="connsiteX8" fmla="*/ 80347 w 156774"/>
                  <a:gd name="connsiteY8" fmla="*/ 5879 h 195967"/>
                  <a:gd name="connsiteX9" fmla="*/ 5879 w 156774"/>
                  <a:gd name="connsiteY9" fmla="*/ 80347 h 195967"/>
                  <a:gd name="connsiteX10" fmla="*/ 41153 w 156774"/>
                  <a:gd name="connsiteY10" fmla="*/ 192440 h 195967"/>
                  <a:gd name="connsiteX11" fmla="*/ 119540 w 156774"/>
                  <a:gd name="connsiteY11" fmla="*/ 192440 h 195967"/>
                  <a:gd name="connsiteX12" fmla="*/ 154815 w 156774"/>
                  <a:gd name="connsiteY12" fmla="*/ 80347 h 195967"/>
                  <a:gd name="connsiteX13" fmla="*/ 80347 w 156774"/>
                  <a:gd name="connsiteY13" fmla="*/ 5879 h 19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6774" h="195967">
                    <a:moveTo>
                      <a:pt x="80347" y="21556"/>
                    </a:moveTo>
                    <a:cubicBezTo>
                      <a:pt x="113269" y="21556"/>
                      <a:pt x="139137" y="48208"/>
                      <a:pt x="139137" y="80347"/>
                    </a:cubicBezTo>
                    <a:cubicBezTo>
                      <a:pt x="139137" y="100727"/>
                      <a:pt x="132082" y="113269"/>
                      <a:pt x="124244" y="126595"/>
                    </a:cubicBezTo>
                    <a:cubicBezTo>
                      <a:pt x="116405" y="139921"/>
                      <a:pt x="107782" y="154815"/>
                      <a:pt x="104647" y="176763"/>
                    </a:cubicBezTo>
                    <a:lnTo>
                      <a:pt x="55263" y="176763"/>
                    </a:lnTo>
                    <a:cubicBezTo>
                      <a:pt x="52127" y="154815"/>
                      <a:pt x="43505" y="140705"/>
                      <a:pt x="36450" y="127379"/>
                    </a:cubicBezTo>
                    <a:cubicBezTo>
                      <a:pt x="28611" y="113269"/>
                      <a:pt x="20773" y="101511"/>
                      <a:pt x="20773" y="80347"/>
                    </a:cubicBezTo>
                    <a:cubicBezTo>
                      <a:pt x="21556" y="48208"/>
                      <a:pt x="48208" y="21556"/>
                      <a:pt x="80347" y="21556"/>
                    </a:cubicBezTo>
                    <a:moveTo>
                      <a:pt x="80347" y="5879"/>
                    </a:moveTo>
                    <a:cubicBezTo>
                      <a:pt x="38802" y="5879"/>
                      <a:pt x="5879" y="39585"/>
                      <a:pt x="5879" y="80347"/>
                    </a:cubicBezTo>
                    <a:cubicBezTo>
                      <a:pt x="5879" y="132082"/>
                      <a:pt x="41153" y="139137"/>
                      <a:pt x="41153" y="192440"/>
                    </a:cubicBezTo>
                    <a:lnTo>
                      <a:pt x="119540" y="192440"/>
                    </a:lnTo>
                    <a:cubicBezTo>
                      <a:pt x="119540" y="139137"/>
                      <a:pt x="154815" y="130515"/>
                      <a:pt x="154815" y="80347"/>
                    </a:cubicBezTo>
                    <a:cubicBezTo>
                      <a:pt x="154815" y="39585"/>
                      <a:pt x="121892" y="5879"/>
                      <a:pt x="80347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5" name="Полилиния: фигура 1754">
                <a:extLst>
                  <a:ext uri="{FF2B5EF4-FFF2-40B4-BE49-F238E27FC236}">
                    <a16:creationId xmlns:a16="http://schemas.microsoft.com/office/drawing/2014/main" id="{8C84DCAA-F8C5-A6AA-CF2A-901A8A213BCD}"/>
                  </a:ext>
                </a:extLst>
              </p:cNvPr>
              <p:cNvSpPr/>
              <p:nvPr/>
            </p:nvSpPr>
            <p:spPr>
              <a:xfrm>
                <a:off x="3806044" y="3985593"/>
                <a:ext cx="86226" cy="23516"/>
              </a:xfrm>
              <a:custGeom>
                <a:avLst/>
                <a:gdLst>
                  <a:gd name="connsiteX0" fmla="*/ 5879 w 86225"/>
                  <a:gd name="connsiteY0" fmla="*/ 5879 h 23516"/>
                  <a:gd name="connsiteX1" fmla="*/ 84266 w 86225"/>
                  <a:gd name="connsiteY1" fmla="*/ 5879 h 23516"/>
                  <a:gd name="connsiteX2" fmla="*/ 84266 w 86225"/>
                  <a:gd name="connsiteY2" fmla="*/ 21556 h 23516"/>
                  <a:gd name="connsiteX3" fmla="*/ 5879 w 86225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225" h="23516">
                    <a:moveTo>
                      <a:pt x="5879" y="5879"/>
                    </a:moveTo>
                    <a:lnTo>
                      <a:pt x="84266" y="5879"/>
                    </a:lnTo>
                    <a:lnTo>
                      <a:pt x="84266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6" name="Полилиния: фигура 1755">
                <a:extLst>
                  <a:ext uri="{FF2B5EF4-FFF2-40B4-BE49-F238E27FC236}">
                    <a16:creationId xmlns:a16="http://schemas.microsoft.com/office/drawing/2014/main" id="{D5FC4FAF-0210-3996-99BB-6E622F9F9008}"/>
                  </a:ext>
                </a:extLst>
              </p:cNvPr>
              <p:cNvSpPr/>
              <p:nvPr/>
            </p:nvSpPr>
            <p:spPr>
              <a:xfrm>
                <a:off x="3806044" y="4013029"/>
                <a:ext cx="86226" cy="39194"/>
              </a:xfrm>
              <a:custGeom>
                <a:avLst/>
                <a:gdLst>
                  <a:gd name="connsiteX0" fmla="*/ 5879 w 86225"/>
                  <a:gd name="connsiteY0" fmla="*/ 5879 h 39193"/>
                  <a:gd name="connsiteX1" fmla="*/ 5879 w 86225"/>
                  <a:gd name="connsiteY1" fmla="*/ 13718 h 39193"/>
                  <a:gd name="connsiteX2" fmla="*/ 45073 w 86225"/>
                  <a:gd name="connsiteY2" fmla="*/ 33315 h 39193"/>
                  <a:gd name="connsiteX3" fmla="*/ 84266 w 86225"/>
                  <a:gd name="connsiteY3" fmla="*/ 13718 h 39193"/>
                  <a:gd name="connsiteX4" fmla="*/ 84266 w 86225"/>
                  <a:gd name="connsiteY4" fmla="*/ 5879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25" h="39193">
                    <a:moveTo>
                      <a:pt x="5879" y="5879"/>
                    </a:moveTo>
                    <a:lnTo>
                      <a:pt x="5879" y="13718"/>
                    </a:lnTo>
                    <a:lnTo>
                      <a:pt x="45073" y="33315"/>
                    </a:lnTo>
                    <a:lnTo>
                      <a:pt x="84266" y="13718"/>
                    </a:lnTo>
                    <a:lnTo>
                      <a:pt x="84266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7" name="Полилиния: фигура 1756">
                <a:extLst>
                  <a:ext uri="{FF2B5EF4-FFF2-40B4-BE49-F238E27FC236}">
                    <a16:creationId xmlns:a16="http://schemas.microsoft.com/office/drawing/2014/main" id="{B10D30B0-AB2A-90BE-12FD-01CF73E9885A}"/>
                  </a:ext>
                </a:extLst>
              </p:cNvPr>
              <p:cNvSpPr/>
              <p:nvPr/>
            </p:nvSpPr>
            <p:spPr>
              <a:xfrm>
                <a:off x="3813883" y="3836658"/>
                <a:ext cx="70548" cy="133258"/>
              </a:xfrm>
              <a:custGeom>
                <a:avLst/>
                <a:gdLst>
                  <a:gd name="connsiteX0" fmla="*/ 68589 w 70548"/>
                  <a:gd name="connsiteY0" fmla="*/ 37234 h 133258"/>
                  <a:gd name="connsiteX1" fmla="*/ 37234 w 70548"/>
                  <a:gd name="connsiteY1" fmla="*/ 5879 h 133258"/>
                  <a:gd name="connsiteX2" fmla="*/ 5879 w 70548"/>
                  <a:gd name="connsiteY2" fmla="*/ 37234 h 133258"/>
                  <a:gd name="connsiteX3" fmla="*/ 13718 w 70548"/>
                  <a:gd name="connsiteY3" fmla="*/ 45856 h 133258"/>
                  <a:gd name="connsiteX4" fmla="*/ 31747 w 70548"/>
                  <a:gd name="connsiteY4" fmla="*/ 28611 h 133258"/>
                  <a:gd name="connsiteX5" fmla="*/ 31747 w 70548"/>
                  <a:gd name="connsiteY5" fmla="*/ 128163 h 133258"/>
                  <a:gd name="connsiteX6" fmla="*/ 43505 w 70548"/>
                  <a:gd name="connsiteY6" fmla="*/ 128163 h 133258"/>
                  <a:gd name="connsiteX7" fmla="*/ 43505 w 70548"/>
                  <a:gd name="connsiteY7" fmla="*/ 28611 h 133258"/>
                  <a:gd name="connsiteX8" fmla="*/ 60750 w 70548"/>
                  <a:gd name="connsiteY8" fmla="*/ 45856 h 13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548" h="133258">
                    <a:moveTo>
                      <a:pt x="68589" y="37234"/>
                    </a:moveTo>
                    <a:lnTo>
                      <a:pt x="37234" y="5879"/>
                    </a:lnTo>
                    <a:lnTo>
                      <a:pt x="5879" y="37234"/>
                    </a:lnTo>
                    <a:lnTo>
                      <a:pt x="13718" y="45856"/>
                    </a:lnTo>
                    <a:lnTo>
                      <a:pt x="31747" y="28611"/>
                    </a:lnTo>
                    <a:lnTo>
                      <a:pt x="31747" y="128163"/>
                    </a:lnTo>
                    <a:lnTo>
                      <a:pt x="43505" y="128163"/>
                    </a:lnTo>
                    <a:lnTo>
                      <a:pt x="43505" y="28611"/>
                    </a:lnTo>
                    <a:lnTo>
                      <a:pt x="60750" y="458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8" name="Полилиния: фигура 1757">
                <a:extLst>
                  <a:ext uri="{FF2B5EF4-FFF2-40B4-BE49-F238E27FC236}">
                    <a16:creationId xmlns:a16="http://schemas.microsoft.com/office/drawing/2014/main" id="{D8F0FCA8-0950-BD13-DEDE-A32C76093E61}"/>
                  </a:ext>
                </a:extLst>
              </p:cNvPr>
              <p:cNvSpPr/>
              <p:nvPr/>
            </p:nvSpPr>
            <p:spPr>
              <a:xfrm>
                <a:off x="3841319" y="3735539"/>
                <a:ext cx="15677" cy="31355"/>
              </a:xfrm>
              <a:custGeom>
                <a:avLst/>
                <a:gdLst>
                  <a:gd name="connsiteX0" fmla="*/ 5879 w 15677"/>
                  <a:gd name="connsiteY0" fmla="*/ 5879 h 31354"/>
                  <a:gd name="connsiteX1" fmla="*/ 5879 w 15677"/>
                  <a:gd name="connsiteY1" fmla="*/ 27044 h 31354"/>
                  <a:gd name="connsiteX2" fmla="*/ 9798 w 15677"/>
                  <a:gd name="connsiteY2" fmla="*/ 27044 h 31354"/>
                  <a:gd name="connsiteX3" fmla="*/ 13718 w 15677"/>
                  <a:gd name="connsiteY3" fmla="*/ 27044 h 31354"/>
                  <a:gd name="connsiteX4" fmla="*/ 13718 w 15677"/>
                  <a:gd name="connsiteY4" fmla="*/ 5879 h 31354"/>
                  <a:gd name="connsiteX5" fmla="*/ 9798 w 15677"/>
                  <a:gd name="connsiteY5" fmla="*/ 5879 h 31354"/>
                  <a:gd name="connsiteX6" fmla="*/ 5879 w 15677"/>
                  <a:gd name="connsiteY6" fmla="*/ 5879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77" h="31354">
                    <a:moveTo>
                      <a:pt x="5879" y="5879"/>
                    </a:moveTo>
                    <a:lnTo>
                      <a:pt x="5879" y="27044"/>
                    </a:lnTo>
                    <a:cubicBezTo>
                      <a:pt x="7447" y="27044"/>
                      <a:pt x="8231" y="27044"/>
                      <a:pt x="9798" y="27044"/>
                    </a:cubicBezTo>
                    <a:cubicBezTo>
                      <a:pt x="11366" y="27044"/>
                      <a:pt x="12150" y="27044"/>
                      <a:pt x="13718" y="27044"/>
                    </a:cubicBezTo>
                    <a:lnTo>
                      <a:pt x="13718" y="5879"/>
                    </a:lnTo>
                    <a:cubicBezTo>
                      <a:pt x="12150" y="5879"/>
                      <a:pt x="11366" y="5879"/>
                      <a:pt x="9798" y="5879"/>
                    </a:cubicBezTo>
                    <a:cubicBezTo>
                      <a:pt x="8231" y="5879"/>
                      <a:pt x="7447" y="5879"/>
                      <a:pt x="587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59" name="Полилиния: фигура 1758">
                <a:extLst>
                  <a:ext uri="{FF2B5EF4-FFF2-40B4-BE49-F238E27FC236}">
                    <a16:creationId xmlns:a16="http://schemas.microsoft.com/office/drawing/2014/main" id="{0F9D44A1-B20D-D1FD-D567-7A759C310F7E}"/>
                  </a:ext>
                </a:extLst>
              </p:cNvPr>
              <p:cNvSpPr/>
              <p:nvPr/>
            </p:nvSpPr>
            <p:spPr>
              <a:xfrm>
                <a:off x="3894622" y="3750432"/>
                <a:ext cx="23516" cy="31355"/>
              </a:xfrm>
              <a:custGeom>
                <a:avLst/>
                <a:gdLst>
                  <a:gd name="connsiteX0" fmla="*/ 5879 w 23516"/>
                  <a:gd name="connsiteY0" fmla="*/ 23908 h 31354"/>
                  <a:gd name="connsiteX1" fmla="*/ 12934 w 23516"/>
                  <a:gd name="connsiteY1" fmla="*/ 27827 h 31354"/>
                  <a:gd name="connsiteX2" fmla="*/ 23124 w 23516"/>
                  <a:gd name="connsiteY2" fmla="*/ 9798 h 31354"/>
                  <a:gd name="connsiteX3" fmla="*/ 16069 w 23516"/>
                  <a:gd name="connsiteY3" fmla="*/ 5879 h 31354"/>
                  <a:gd name="connsiteX4" fmla="*/ 5879 w 23516"/>
                  <a:gd name="connsiteY4" fmla="*/ 23908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31354">
                    <a:moveTo>
                      <a:pt x="5879" y="23908"/>
                    </a:moveTo>
                    <a:cubicBezTo>
                      <a:pt x="8231" y="25476"/>
                      <a:pt x="10582" y="26260"/>
                      <a:pt x="12934" y="27827"/>
                    </a:cubicBezTo>
                    <a:lnTo>
                      <a:pt x="23124" y="9798"/>
                    </a:lnTo>
                    <a:cubicBezTo>
                      <a:pt x="20773" y="8231"/>
                      <a:pt x="18421" y="7447"/>
                      <a:pt x="16069" y="5879"/>
                    </a:cubicBezTo>
                    <a:lnTo>
                      <a:pt x="5879" y="23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0" name="Полилиния: фигура 1759">
                <a:extLst>
                  <a:ext uri="{FF2B5EF4-FFF2-40B4-BE49-F238E27FC236}">
                    <a16:creationId xmlns:a16="http://schemas.microsoft.com/office/drawing/2014/main" id="{0CDCE179-3C41-7D4D-C080-7ECA7ABB2FB1}"/>
                  </a:ext>
                </a:extLst>
              </p:cNvPr>
              <p:cNvSpPr/>
              <p:nvPr/>
            </p:nvSpPr>
            <p:spPr>
              <a:xfrm>
                <a:off x="3778609" y="3750432"/>
                <a:ext cx="23516" cy="31355"/>
              </a:xfrm>
              <a:custGeom>
                <a:avLst/>
                <a:gdLst>
                  <a:gd name="connsiteX0" fmla="*/ 16069 w 23516"/>
                  <a:gd name="connsiteY0" fmla="*/ 27827 h 31354"/>
                  <a:gd name="connsiteX1" fmla="*/ 23124 w 23516"/>
                  <a:gd name="connsiteY1" fmla="*/ 23908 h 31354"/>
                  <a:gd name="connsiteX2" fmla="*/ 12934 w 23516"/>
                  <a:gd name="connsiteY2" fmla="*/ 5879 h 31354"/>
                  <a:gd name="connsiteX3" fmla="*/ 5879 w 23516"/>
                  <a:gd name="connsiteY3" fmla="*/ 9798 h 31354"/>
                  <a:gd name="connsiteX4" fmla="*/ 16069 w 23516"/>
                  <a:gd name="connsiteY4" fmla="*/ 27827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16" h="31354">
                    <a:moveTo>
                      <a:pt x="16069" y="27827"/>
                    </a:moveTo>
                    <a:cubicBezTo>
                      <a:pt x="18421" y="26260"/>
                      <a:pt x="20773" y="25476"/>
                      <a:pt x="23124" y="23908"/>
                    </a:cubicBezTo>
                    <a:lnTo>
                      <a:pt x="12934" y="5879"/>
                    </a:lnTo>
                    <a:cubicBezTo>
                      <a:pt x="10582" y="7447"/>
                      <a:pt x="8231" y="8231"/>
                      <a:pt x="5879" y="9798"/>
                    </a:cubicBezTo>
                    <a:lnTo>
                      <a:pt x="16069" y="278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1" name="Полилиния: фигура 1760">
                <a:extLst>
                  <a:ext uri="{FF2B5EF4-FFF2-40B4-BE49-F238E27FC236}">
                    <a16:creationId xmlns:a16="http://schemas.microsoft.com/office/drawing/2014/main" id="{9B773991-5241-BB08-6955-E98C6BA4EE76}"/>
                  </a:ext>
                </a:extLst>
              </p:cNvPr>
              <p:cNvSpPr/>
              <p:nvPr/>
            </p:nvSpPr>
            <p:spPr>
              <a:xfrm>
                <a:off x="3934599" y="3795113"/>
                <a:ext cx="31355" cy="23516"/>
              </a:xfrm>
              <a:custGeom>
                <a:avLst/>
                <a:gdLst>
                  <a:gd name="connsiteX0" fmla="*/ 23908 w 31354"/>
                  <a:gd name="connsiteY0" fmla="*/ 5879 h 23516"/>
                  <a:gd name="connsiteX1" fmla="*/ 5879 w 31354"/>
                  <a:gd name="connsiteY1" fmla="*/ 16069 h 23516"/>
                  <a:gd name="connsiteX2" fmla="*/ 9798 w 31354"/>
                  <a:gd name="connsiteY2" fmla="*/ 23124 h 23516"/>
                  <a:gd name="connsiteX3" fmla="*/ 27827 w 31354"/>
                  <a:gd name="connsiteY3" fmla="*/ 12934 h 23516"/>
                  <a:gd name="connsiteX4" fmla="*/ 23908 w 31354"/>
                  <a:gd name="connsiteY4" fmla="*/ 5879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3908" y="5879"/>
                    </a:moveTo>
                    <a:lnTo>
                      <a:pt x="5879" y="16069"/>
                    </a:lnTo>
                    <a:cubicBezTo>
                      <a:pt x="7447" y="18421"/>
                      <a:pt x="8231" y="20773"/>
                      <a:pt x="9798" y="23124"/>
                    </a:cubicBezTo>
                    <a:lnTo>
                      <a:pt x="27827" y="12934"/>
                    </a:lnTo>
                    <a:cubicBezTo>
                      <a:pt x="26260" y="10582"/>
                      <a:pt x="25476" y="8231"/>
                      <a:pt x="23908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2" name="Полилиния: фигура 1761">
                <a:extLst>
                  <a:ext uri="{FF2B5EF4-FFF2-40B4-BE49-F238E27FC236}">
                    <a16:creationId xmlns:a16="http://schemas.microsoft.com/office/drawing/2014/main" id="{D76FC408-0354-1759-73BA-5D2DC877A54E}"/>
                  </a:ext>
                </a:extLst>
              </p:cNvPr>
              <p:cNvSpPr/>
              <p:nvPr/>
            </p:nvSpPr>
            <p:spPr>
              <a:xfrm>
                <a:off x="3951061" y="3857823"/>
                <a:ext cx="31355" cy="15677"/>
              </a:xfrm>
              <a:custGeom>
                <a:avLst/>
                <a:gdLst>
                  <a:gd name="connsiteX0" fmla="*/ 5879 w 31354"/>
                  <a:gd name="connsiteY0" fmla="*/ 9798 h 15677"/>
                  <a:gd name="connsiteX1" fmla="*/ 5879 w 31354"/>
                  <a:gd name="connsiteY1" fmla="*/ 13718 h 15677"/>
                  <a:gd name="connsiteX2" fmla="*/ 27044 w 31354"/>
                  <a:gd name="connsiteY2" fmla="*/ 13718 h 15677"/>
                  <a:gd name="connsiteX3" fmla="*/ 27044 w 31354"/>
                  <a:gd name="connsiteY3" fmla="*/ 9798 h 15677"/>
                  <a:gd name="connsiteX4" fmla="*/ 27044 w 31354"/>
                  <a:gd name="connsiteY4" fmla="*/ 5879 h 15677"/>
                  <a:gd name="connsiteX5" fmla="*/ 5879 w 31354"/>
                  <a:gd name="connsiteY5" fmla="*/ 5879 h 15677"/>
                  <a:gd name="connsiteX6" fmla="*/ 5879 w 31354"/>
                  <a:gd name="connsiteY6" fmla="*/ 9798 h 1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54" h="15677">
                    <a:moveTo>
                      <a:pt x="5879" y="9798"/>
                    </a:moveTo>
                    <a:cubicBezTo>
                      <a:pt x="5879" y="11366"/>
                      <a:pt x="5879" y="12150"/>
                      <a:pt x="5879" y="13718"/>
                    </a:cubicBezTo>
                    <a:lnTo>
                      <a:pt x="27044" y="13718"/>
                    </a:lnTo>
                    <a:cubicBezTo>
                      <a:pt x="27044" y="12150"/>
                      <a:pt x="27044" y="11366"/>
                      <a:pt x="27044" y="9798"/>
                    </a:cubicBezTo>
                    <a:cubicBezTo>
                      <a:pt x="27044" y="8231"/>
                      <a:pt x="27044" y="7447"/>
                      <a:pt x="27044" y="5879"/>
                    </a:cubicBezTo>
                    <a:lnTo>
                      <a:pt x="5879" y="5879"/>
                    </a:lnTo>
                    <a:cubicBezTo>
                      <a:pt x="5879" y="7447"/>
                      <a:pt x="5879" y="9015"/>
                      <a:pt x="5879" y="979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3" name="Полилиния: фигура 1762">
                <a:extLst>
                  <a:ext uri="{FF2B5EF4-FFF2-40B4-BE49-F238E27FC236}">
                    <a16:creationId xmlns:a16="http://schemas.microsoft.com/office/drawing/2014/main" id="{7FFEC733-3CD3-F4B7-EB2B-65644FCE30C3}"/>
                  </a:ext>
                </a:extLst>
              </p:cNvPr>
              <p:cNvSpPr/>
              <p:nvPr/>
            </p:nvSpPr>
            <p:spPr>
              <a:xfrm>
                <a:off x="3718251" y="3857823"/>
                <a:ext cx="31355" cy="15677"/>
              </a:xfrm>
              <a:custGeom>
                <a:avLst/>
                <a:gdLst>
                  <a:gd name="connsiteX0" fmla="*/ 27044 w 31354"/>
                  <a:gd name="connsiteY0" fmla="*/ 9798 h 15677"/>
                  <a:gd name="connsiteX1" fmla="*/ 27044 w 31354"/>
                  <a:gd name="connsiteY1" fmla="*/ 5879 h 15677"/>
                  <a:gd name="connsiteX2" fmla="*/ 5879 w 31354"/>
                  <a:gd name="connsiteY2" fmla="*/ 5879 h 15677"/>
                  <a:gd name="connsiteX3" fmla="*/ 5879 w 31354"/>
                  <a:gd name="connsiteY3" fmla="*/ 9798 h 15677"/>
                  <a:gd name="connsiteX4" fmla="*/ 5879 w 31354"/>
                  <a:gd name="connsiteY4" fmla="*/ 13718 h 15677"/>
                  <a:gd name="connsiteX5" fmla="*/ 27044 w 31354"/>
                  <a:gd name="connsiteY5" fmla="*/ 13718 h 15677"/>
                  <a:gd name="connsiteX6" fmla="*/ 27044 w 31354"/>
                  <a:gd name="connsiteY6" fmla="*/ 9798 h 1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54" h="15677">
                    <a:moveTo>
                      <a:pt x="27044" y="9798"/>
                    </a:moveTo>
                    <a:cubicBezTo>
                      <a:pt x="27044" y="8231"/>
                      <a:pt x="27044" y="7447"/>
                      <a:pt x="27044" y="5879"/>
                    </a:cubicBezTo>
                    <a:lnTo>
                      <a:pt x="5879" y="5879"/>
                    </a:lnTo>
                    <a:cubicBezTo>
                      <a:pt x="5879" y="7447"/>
                      <a:pt x="5879" y="8231"/>
                      <a:pt x="5879" y="9798"/>
                    </a:cubicBezTo>
                    <a:cubicBezTo>
                      <a:pt x="5879" y="11366"/>
                      <a:pt x="5879" y="12150"/>
                      <a:pt x="5879" y="13718"/>
                    </a:cubicBezTo>
                    <a:lnTo>
                      <a:pt x="27044" y="13718"/>
                    </a:lnTo>
                    <a:cubicBezTo>
                      <a:pt x="27044" y="12934"/>
                      <a:pt x="27044" y="11366"/>
                      <a:pt x="27044" y="979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4" name="Полилиния: фигура 1763">
                <a:extLst>
                  <a:ext uri="{FF2B5EF4-FFF2-40B4-BE49-F238E27FC236}">
                    <a16:creationId xmlns:a16="http://schemas.microsoft.com/office/drawing/2014/main" id="{49BA75AA-29A9-D76F-93FC-F5AEDCE29587}"/>
                  </a:ext>
                </a:extLst>
              </p:cNvPr>
              <p:cNvSpPr/>
              <p:nvPr/>
            </p:nvSpPr>
            <p:spPr>
              <a:xfrm>
                <a:off x="3733928" y="3795113"/>
                <a:ext cx="31355" cy="23516"/>
              </a:xfrm>
              <a:custGeom>
                <a:avLst/>
                <a:gdLst>
                  <a:gd name="connsiteX0" fmla="*/ 23908 w 31354"/>
                  <a:gd name="connsiteY0" fmla="*/ 23124 h 23516"/>
                  <a:gd name="connsiteX1" fmla="*/ 27827 w 31354"/>
                  <a:gd name="connsiteY1" fmla="*/ 16069 h 23516"/>
                  <a:gd name="connsiteX2" fmla="*/ 9798 w 31354"/>
                  <a:gd name="connsiteY2" fmla="*/ 5879 h 23516"/>
                  <a:gd name="connsiteX3" fmla="*/ 5879 w 31354"/>
                  <a:gd name="connsiteY3" fmla="*/ 12934 h 23516"/>
                  <a:gd name="connsiteX4" fmla="*/ 23908 w 31354"/>
                  <a:gd name="connsiteY4" fmla="*/ 23124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3908" y="23124"/>
                    </a:moveTo>
                    <a:cubicBezTo>
                      <a:pt x="25476" y="20773"/>
                      <a:pt x="26260" y="18421"/>
                      <a:pt x="27827" y="16069"/>
                    </a:cubicBezTo>
                    <a:lnTo>
                      <a:pt x="9798" y="5879"/>
                    </a:lnTo>
                    <a:cubicBezTo>
                      <a:pt x="8231" y="8231"/>
                      <a:pt x="7447" y="10582"/>
                      <a:pt x="5879" y="12934"/>
                    </a:cubicBezTo>
                    <a:lnTo>
                      <a:pt x="23908" y="2312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5" name="Полилиния: фигура 1764">
                <a:extLst>
                  <a:ext uri="{FF2B5EF4-FFF2-40B4-BE49-F238E27FC236}">
                    <a16:creationId xmlns:a16="http://schemas.microsoft.com/office/drawing/2014/main" id="{F55DB921-F84B-712C-7C83-266F6B89E3C0}"/>
                  </a:ext>
                </a:extLst>
              </p:cNvPr>
              <p:cNvSpPr/>
              <p:nvPr/>
            </p:nvSpPr>
            <p:spPr>
              <a:xfrm>
                <a:off x="3732360" y="3911910"/>
                <a:ext cx="31355" cy="23516"/>
              </a:xfrm>
              <a:custGeom>
                <a:avLst/>
                <a:gdLst>
                  <a:gd name="connsiteX0" fmla="*/ 27827 w 31354"/>
                  <a:gd name="connsiteY0" fmla="*/ 12934 h 23516"/>
                  <a:gd name="connsiteX1" fmla="*/ 23908 w 31354"/>
                  <a:gd name="connsiteY1" fmla="*/ 5879 h 23516"/>
                  <a:gd name="connsiteX2" fmla="*/ 5879 w 31354"/>
                  <a:gd name="connsiteY2" fmla="*/ 16853 h 23516"/>
                  <a:gd name="connsiteX3" fmla="*/ 9798 w 31354"/>
                  <a:gd name="connsiteY3" fmla="*/ 23908 h 23516"/>
                  <a:gd name="connsiteX4" fmla="*/ 27827 w 31354"/>
                  <a:gd name="connsiteY4" fmla="*/ 12934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27827" y="12934"/>
                    </a:moveTo>
                    <a:cubicBezTo>
                      <a:pt x="26260" y="10582"/>
                      <a:pt x="25476" y="8231"/>
                      <a:pt x="23908" y="5879"/>
                    </a:cubicBezTo>
                    <a:lnTo>
                      <a:pt x="5879" y="16853"/>
                    </a:lnTo>
                    <a:cubicBezTo>
                      <a:pt x="7447" y="19205"/>
                      <a:pt x="8231" y="21556"/>
                      <a:pt x="9798" y="23908"/>
                    </a:cubicBezTo>
                    <a:lnTo>
                      <a:pt x="27827" y="12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766" name="Полилиния: фигура 1765">
                <a:extLst>
                  <a:ext uri="{FF2B5EF4-FFF2-40B4-BE49-F238E27FC236}">
                    <a16:creationId xmlns:a16="http://schemas.microsoft.com/office/drawing/2014/main" id="{445EE3FB-0991-5CD9-522C-C8E9DB15A2CA}"/>
                  </a:ext>
                </a:extLst>
              </p:cNvPr>
              <p:cNvSpPr/>
              <p:nvPr/>
            </p:nvSpPr>
            <p:spPr>
              <a:xfrm>
                <a:off x="3936167" y="3911910"/>
                <a:ext cx="31355" cy="23516"/>
              </a:xfrm>
              <a:custGeom>
                <a:avLst/>
                <a:gdLst>
                  <a:gd name="connsiteX0" fmla="*/ 9798 w 31354"/>
                  <a:gd name="connsiteY0" fmla="*/ 5879 h 23516"/>
                  <a:gd name="connsiteX1" fmla="*/ 5879 w 31354"/>
                  <a:gd name="connsiteY1" fmla="*/ 12934 h 23516"/>
                  <a:gd name="connsiteX2" fmla="*/ 23908 w 31354"/>
                  <a:gd name="connsiteY2" fmla="*/ 23124 h 23516"/>
                  <a:gd name="connsiteX3" fmla="*/ 27827 w 31354"/>
                  <a:gd name="connsiteY3" fmla="*/ 16069 h 23516"/>
                  <a:gd name="connsiteX4" fmla="*/ 9798 w 31354"/>
                  <a:gd name="connsiteY4" fmla="*/ 5879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23516">
                    <a:moveTo>
                      <a:pt x="9798" y="5879"/>
                    </a:moveTo>
                    <a:cubicBezTo>
                      <a:pt x="8231" y="8231"/>
                      <a:pt x="7447" y="10582"/>
                      <a:pt x="5879" y="12934"/>
                    </a:cubicBezTo>
                    <a:lnTo>
                      <a:pt x="23908" y="23124"/>
                    </a:lnTo>
                    <a:cubicBezTo>
                      <a:pt x="25476" y="20773"/>
                      <a:pt x="26260" y="18421"/>
                      <a:pt x="27827" y="16069"/>
                    </a:cubicBezTo>
                    <a:lnTo>
                      <a:pt x="979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sp>
        <p:nvSpPr>
          <p:cNvPr id="1635" name="TextBox 1634">
            <a:extLst>
              <a:ext uri="{FF2B5EF4-FFF2-40B4-BE49-F238E27FC236}">
                <a16:creationId xmlns:a16="http://schemas.microsoft.com/office/drawing/2014/main" id="{B8489963-DBD1-360A-F1D8-B2AEB8D1C66B}"/>
              </a:ext>
            </a:extLst>
          </p:cNvPr>
          <p:cNvSpPr txBox="1"/>
          <p:nvPr/>
        </p:nvSpPr>
        <p:spPr>
          <a:xfrm>
            <a:off x="7017918" y="3819768"/>
            <a:ext cx="655949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Поддержка</a:t>
            </a:r>
          </a:p>
        </p:txBody>
      </p:sp>
      <p:sp>
        <p:nvSpPr>
          <p:cNvPr id="1796" name="TextBox 1795">
            <a:extLst>
              <a:ext uri="{FF2B5EF4-FFF2-40B4-BE49-F238E27FC236}">
                <a16:creationId xmlns:a16="http://schemas.microsoft.com/office/drawing/2014/main" id="{AE0581CF-A61E-83FE-7E68-E584A61667E2}"/>
              </a:ext>
            </a:extLst>
          </p:cNvPr>
          <p:cNvSpPr txBox="1"/>
          <p:nvPr/>
        </p:nvSpPr>
        <p:spPr>
          <a:xfrm>
            <a:off x="6924145" y="4522300"/>
            <a:ext cx="84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MSA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и профессиональные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сервисы </a:t>
            </a:r>
          </a:p>
        </p:txBody>
      </p:sp>
      <p:sp>
        <p:nvSpPr>
          <p:cNvPr id="1590" name="TextBox 1589">
            <a:extLst>
              <a:ext uri="{FF2B5EF4-FFF2-40B4-BE49-F238E27FC236}">
                <a16:creationId xmlns:a16="http://schemas.microsoft.com/office/drawing/2014/main" id="{A7BC051B-F2A2-16B1-3766-E7452AB0D660}"/>
              </a:ext>
            </a:extLst>
          </p:cNvPr>
          <p:cNvSpPr txBox="1"/>
          <p:nvPr/>
        </p:nvSpPr>
        <p:spPr>
          <a:xfrm>
            <a:off x="6105300" y="3801600"/>
            <a:ext cx="49725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Данные</a:t>
            </a:r>
            <a:br>
              <a:rPr lang="ru-RU" dirty="0">
                <a:sym typeface="Kaspersky Sans Display"/>
              </a:rPr>
            </a:br>
            <a:endParaRPr lang="ru-RU" dirty="0">
              <a:sym typeface="Kaspersky Sans Display"/>
            </a:endParaRPr>
          </a:p>
        </p:txBody>
      </p:sp>
      <p:sp>
        <p:nvSpPr>
          <p:cNvPr id="1823" name="TextBox 1822">
            <a:extLst>
              <a:ext uri="{FF2B5EF4-FFF2-40B4-BE49-F238E27FC236}">
                <a16:creationId xmlns:a16="http://schemas.microsoft.com/office/drawing/2014/main" id="{B0D60045-7559-EE19-7F55-9D25AEA8244D}"/>
              </a:ext>
            </a:extLst>
          </p:cNvPr>
          <p:cNvSpPr txBox="1"/>
          <p:nvPr/>
        </p:nvSpPr>
        <p:spPr>
          <a:xfrm>
            <a:off x="6016766" y="4522300"/>
            <a:ext cx="674321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систем хранения данных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329" name="TextBox 1328">
            <a:extLst>
              <a:ext uri="{FF2B5EF4-FFF2-40B4-BE49-F238E27FC236}">
                <a16:creationId xmlns:a16="http://schemas.microsoft.com/office/drawing/2014/main" id="{96E5E249-C6D3-6517-385D-BC416D6DA9ED}"/>
              </a:ext>
            </a:extLst>
          </p:cNvPr>
          <p:cNvSpPr txBox="1"/>
          <p:nvPr/>
        </p:nvSpPr>
        <p:spPr>
          <a:xfrm>
            <a:off x="5698496" y="2440801"/>
            <a:ext cx="7969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Защита контейнеров </a:t>
            </a:r>
          </a:p>
        </p:txBody>
      </p:sp>
      <p:sp>
        <p:nvSpPr>
          <p:cNvPr id="1677" name="TextBox 1676">
            <a:extLst>
              <a:ext uri="{FF2B5EF4-FFF2-40B4-BE49-F238E27FC236}">
                <a16:creationId xmlns:a16="http://schemas.microsoft.com/office/drawing/2014/main" id="{28078943-7ED4-B2BD-05B7-D5F9EC91D137}"/>
              </a:ext>
            </a:extLst>
          </p:cNvPr>
          <p:cNvSpPr txBox="1"/>
          <p:nvPr/>
        </p:nvSpPr>
        <p:spPr>
          <a:xfrm>
            <a:off x="5910047" y="3117462"/>
            <a:ext cx="373879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Container Security</a:t>
            </a:r>
          </a:p>
        </p:txBody>
      </p:sp>
      <p:grpSp>
        <p:nvGrpSpPr>
          <p:cNvPr id="1382" name="Группа 1381">
            <a:extLst>
              <a:ext uri="{FF2B5EF4-FFF2-40B4-BE49-F238E27FC236}">
                <a16:creationId xmlns:a16="http://schemas.microsoft.com/office/drawing/2014/main" id="{AA7F8EB7-F209-DE30-1266-F565AFB275C0}"/>
              </a:ext>
            </a:extLst>
          </p:cNvPr>
          <p:cNvGrpSpPr/>
          <p:nvPr/>
        </p:nvGrpSpPr>
        <p:grpSpPr>
          <a:xfrm>
            <a:off x="5952957" y="2719309"/>
            <a:ext cx="288086" cy="318746"/>
            <a:chOff x="7123283" y="2719308"/>
            <a:chExt cx="288086" cy="318746"/>
          </a:xfrm>
        </p:grpSpPr>
        <p:sp>
          <p:nvSpPr>
            <p:cNvPr id="1746" name="Полилиния: фигура 1745">
              <a:extLst>
                <a:ext uri="{FF2B5EF4-FFF2-40B4-BE49-F238E27FC236}">
                  <a16:creationId xmlns:a16="http://schemas.microsoft.com/office/drawing/2014/main" id="{591C76AA-67F8-A05B-8AE2-6E8F2EE1DC18}"/>
                </a:ext>
              </a:extLst>
            </p:cNvPr>
            <p:cNvSpPr/>
            <p:nvPr/>
          </p:nvSpPr>
          <p:spPr>
            <a:xfrm>
              <a:off x="7123283" y="2719308"/>
              <a:ext cx="288086" cy="318746"/>
            </a:xfrm>
            <a:custGeom>
              <a:avLst/>
              <a:gdLst>
                <a:gd name="connsiteX0" fmla="*/ 99125 w 198417"/>
                <a:gd name="connsiteY0" fmla="*/ 7006 h 219535"/>
                <a:gd name="connsiteX1" fmla="*/ 107204 w 198417"/>
                <a:gd name="connsiteY1" fmla="*/ 9118 h 219535"/>
                <a:gd name="connsiteX2" fmla="*/ 183065 w 198417"/>
                <a:gd name="connsiteY2" fmla="*/ 52462 h 219535"/>
                <a:gd name="connsiteX3" fmla="*/ 189053 w 198417"/>
                <a:gd name="connsiteY3" fmla="*/ 58443 h 219535"/>
                <a:gd name="connsiteX4" fmla="*/ 191278 w 198417"/>
                <a:gd name="connsiteY4" fmla="*/ 66609 h 219535"/>
                <a:gd name="connsiteX5" fmla="*/ 191278 w 198417"/>
                <a:gd name="connsiteY5" fmla="*/ 152895 h 219535"/>
                <a:gd name="connsiteX6" fmla="*/ 189076 w 198417"/>
                <a:gd name="connsiteY6" fmla="*/ 161060 h 219535"/>
                <a:gd name="connsiteX7" fmla="*/ 183065 w 198417"/>
                <a:gd name="connsiteY7" fmla="*/ 167008 h 219535"/>
                <a:gd name="connsiteX8" fmla="*/ 107271 w 198417"/>
                <a:gd name="connsiteY8" fmla="*/ 210486 h 219535"/>
                <a:gd name="connsiteX9" fmla="*/ 99209 w 198417"/>
                <a:gd name="connsiteY9" fmla="*/ 212631 h 219535"/>
                <a:gd name="connsiteX10" fmla="*/ 91147 w 198417"/>
                <a:gd name="connsiteY10" fmla="*/ 210486 h 219535"/>
                <a:gd name="connsiteX11" fmla="*/ 15286 w 198417"/>
                <a:gd name="connsiteY11" fmla="*/ 167108 h 219535"/>
                <a:gd name="connsiteX12" fmla="*/ 9286 w 198417"/>
                <a:gd name="connsiteY12" fmla="*/ 161175 h 219535"/>
                <a:gd name="connsiteX13" fmla="*/ 7073 w 198417"/>
                <a:gd name="connsiteY13" fmla="*/ 152995 h 219535"/>
                <a:gd name="connsiteX14" fmla="*/ 7073 w 198417"/>
                <a:gd name="connsiteY14" fmla="*/ 66709 h 219535"/>
                <a:gd name="connsiteX15" fmla="*/ 9286 w 198417"/>
                <a:gd name="connsiteY15" fmla="*/ 58563 h 219535"/>
                <a:gd name="connsiteX16" fmla="*/ 15286 w 198417"/>
                <a:gd name="connsiteY16" fmla="*/ 52596 h 219535"/>
                <a:gd name="connsiteX17" fmla="*/ 91147 w 198417"/>
                <a:gd name="connsiteY17" fmla="*/ 9219 h 219535"/>
                <a:gd name="connsiteX18" fmla="*/ 99192 w 198417"/>
                <a:gd name="connsiteY18" fmla="*/ 7107 h 219535"/>
                <a:gd name="connsiteX19" fmla="*/ 99192 w 198417"/>
                <a:gd name="connsiteY19" fmla="*/ 0 h 219535"/>
                <a:gd name="connsiteX20" fmla="*/ 87627 w 198417"/>
                <a:gd name="connsiteY20" fmla="*/ 3084 h 219535"/>
                <a:gd name="connsiteX21" fmla="*/ 11766 w 198417"/>
                <a:gd name="connsiteY21" fmla="*/ 46428 h 219535"/>
                <a:gd name="connsiteX22" fmla="*/ 3210 w 198417"/>
                <a:gd name="connsiteY22" fmla="*/ 54921 h 219535"/>
                <a:gd name="connsiteX23" fmla="*/ 0 w 198417"/>
                <a:gd name="connsiteY23" fmla="*/ 66542 h 219535"/>
                <a:gd name="connsiteX24" fmla="*/ 0 w 198417"/>
                <a:gd name="connsiteY24" fmla="*/ 152828 h 219535"/>
                <a:gd name="connsiteX25" fmla="*/ 3168 w 198417"/>
                <a:gd name="connsiteY25" fmla="*/ 164543 h 219535"/>
                <a:gd name="connsiteX26" fmla="*/ 11766 w 198417"/>
                <a:gd name="connsiteY26" fmla="*/ 173109 h 219535"/>
                <a:gd name="connsiteX27" fmla="*/ 87627 w 198417"/>
                <a:gd name="connsiteY27" fmla="*/ 216453 h 219535"/>
                <a:gd name="connsiteX28" fmla="*/ 99209 w 198417"/>
                <a:gd name="connsiteY28" fmla="*/ 219535 h 219535"/>
                <a:gd name="connsiteX29" fmla="*/ 110791 w 198417"/>
                <a:gd name="connsiteY29" fmla="*/ 216453 h 219535"/>
                <a:gd name="connsiteX30" fmla="*/ 186652 w 198417"/>
                <a:gd name="connsiteY30" fmla="*/ 173109 h 219535"/>
                <a:gd name="connsiteX31" fmla="*/ 195249 w 198417"/>
                <a:gd name="connsiteY31" fmla="*/ 164543 h 219535"/>
                <a:gd name="connsiteX32" fmla="*/ 198418 w 198417"/>
                <a:gd name="connsiteY32" fmla="*/ 152828 h 219535"/>
                <a:gd name="connsiteX33" fmla="*/ 198418 w 198417"/>
                <a:gd name="connsiteY33" fmla="*/ 66709 h 219535"/>
                <a:gd name="connsiteX34" fmla="*/ 195208 w 198417"/>
                <a:gd name="connsiteY34" fmla="*/ 55089 h 219535"/>
                <a:gd name="connsiteX35" fmla="*/ 186652 w 198417"/>
                <a:gd name="connsiteY35" fmla="*/ 46596 h 219535"/>
                <a:gd name="connsiteX36" fmla="*/ 110623 w 198417"/>
                <a:gd name="connsiteY36" fmla="*/ 3084 h 219535"/>
                <a:gd name="connsiteX37" fmla="*/ 99025 w 198417"/>
                <a:gd name="connsiteY37" fmla="*/ 0 h 21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8417" h="219535">
                  <a:moveTo>
                    <a:pt x="99125" y="7006"/>
                  </a:moveTo>
                  <a:cubicBezTo>
                    <a:pt x="101955" y="7006"/>
                    <a:pt x="104737" y="7733"/>
                    <a:pt x="107204" y="9118"/>
                  </a:cubicBezTo>
                  <a:lnTo>
                    <a:pt x="183065" y="52462"/>
                  </a:lnTo>
                  <a:cubicBezTo>
                    <a:pt x="185548" y="53900"/>
                    <a:pt x="187613" y="55962"/>
                    <a:pt x="189053" y="58443"/>
                  </a:cubicBezTo>
                  <a:cubicBezTo>
                    <a:pt x="190494" y="60924"/>
                    <a:pt x="191261" y="63739"/>
                    <a:pt x="191278" y="66609"/>
                  </a:cubicBezTo>
                  <a:lnTo>
                    <a:pt x="191278" y="152895"/>
                  </a:lnTo>
                  <a:cubicBezTo>
                    <a:pt x="191279" y="155763"/>
                    <a:pt x="190519" y="158581"/>
                    <a:pt x="189076" y="161060"/>
                  </a:cubicBezTo>
                  <a:cubicBezTo>
                    <a:pt x="187633" y="163539"/>
                    <a:pt x="185559" y="165591"/>
                    <a:pt x="183065" y="167008"/>
                  </a:cubicBezTo>
                  <a:lnTo>
                    <a:pt x="107271" y="210486"/>
                  </a:lnTo>
                  <a:cubicBezTo>
                    <a:pt x="104817" y="211891"/>
                    <a:pt x="102037" y="212631"/>
                    <a:pt x="99209" y="212631"/>
                  </a:cubicBezTo>
                  <a:cubicBezTo>
                    <a:pt x="96381" y="212631"/>
                    <a:pt x="93601" y="211891"/>
                    <a:pt x="91147" y="210486"/>
                  </a:cubicBezTo>
                  <a:lnTo>
                    <a:pt x="15286" y="167108"/>
                  </a:lnTo>
                  <a:cubicBezTo>
                    <a:pt x="12789" y="165706"/>
                    <a:pt x="10716" y="163656"/>
                    <a:pt x="9286" y="161175"/>
                  </a:cubicBezTo>
                  <a:cubicBezTo>
                    <a:pt x="7838" y="158692"/>
                    <a:pt x="7075" y="155869"/>
                    <a:pt x="7073" y="152995"/>
                  </a:cubicBezTo>
                  <a:lnTo>
                    <a:pt x="7073" y="66709"/>
                  </a:lnTo>
                  <a:cubicBezTo>
                    <a:pt x="7081" y="63847"/>
                    <a:pt x="7844" y="61036"/>
                    <a:pt x="9286" y="58563"/>
                  </a:cubicBezTo>
                  <a:cubicBezTo>
                    <a:pt x="10715" y="56073"/>
                    <a:pt x="12788" y="54012"/>
                    <a:pt x="15286" y="52596"/>
                  </a:cubicBezTo>
                  <a:lnTo>
                    <a:pt x="91147" y="9219"/>
                  </a:lnTo>
                  <a:cubicBezTo>
                    <a:pt x="93603" y="7837"/>
                    <a:pt x="96374" y="7110"/>
                    <a:pt x="99192" y="7107"/>
                  </a:cubicBezTo>
                  <a:moveTo>
                    <a:pt x="99192" y="0"/>
                  </a:moveTo>
                  <a:cubicBezTo>
                    <a:pt x="95135" y="11"/>
                    <a:pt x="91151" y="1074"/>
                    <a:pt x="87627" y="3084"/>
                  </a:cubicBezTo>
                  <a:lnTo>
                    <a:pt x="11766" y="46428"/>
                  </a:lnTo>
                  <a:cubicBezTo>
                    <a:pt x="8223" y="48466"/>
                    <a:pt x="5274" y="51393"/>
                    <a:pt x="3210" y="54921"/>
                  </a:cubicBezTo>
                  <a:cubicBezTo>
                    <a:pt x="1146" y="58449"/>
                    <a:pt x="40" y="62455"/>
                    <a:pt x="0" y="66542"/>
                  </a:cubicBezTo>
                  <a:lnTo>
                    <a:pt x="0" y="152828"/>
                  </a:lnTo>
                  <a:cubicBezTo>
                    <a:pt x="11" y="156943"/>
                    <a:pt x="1103" y="160983"/>
                    <a:pt x="3168" y="164543"/>
                  </a:cubicBezTo>
                  <a:cubicBezTo>
                    <a:pt x="5234" y="168103"/>
                    <a:pt x="8199" y="171057"/>
                    <a:pt x="11766" y="173109"/>
                  </a:cubicBezTo>
                  <a:lnTo>
                    <a:pt x="87627" y="216453"/>
                  </a:lnTo>
                  <a:cubicBezTo>
                    <a:pt x="91153" y="218473"/>
                    <a:pt x="95145" y="219535"/>
                    <a:pt x="99209" y="219535"/>
                  </a:cubicBezTo>
                  <a:cubicBezTo>
                    <a:pt x="103272" y="219535"/>
                    <a:pt x="107265" y="218473"/>
                    <a:pt x="110791" y="216453"/>
                  </a:cubicBezTo>
                  <a:lnTo>
                    <a:pt x="186652" y="173109"/>
                  </a:lnTo>
                  <a:cubicBezTo>
                    <a:pt x="190220" y="171057"/>
                    <a:pt x="193184" y="168103"/>
                    <a:pt x="195249" y="164543"/>
                  </a:cubicBezTo>
                  <a:cubicBezTo>
                    <a:pt x="197315" y="160983"/>
                    <a:pt x="198407" y="156943"/>
                    <a:pt x="198418" y="152828"/>
                  </a:cubicBezTo>
                  <a:lnTo>
                    <a:pt x="198418" y="66709"/>
                  </a:lnTo>
                  <a:cubicBezTo>
                    <a:pt x="198378" y="62622"/>
                    <a:pt x="197272" y="58617"/>
                    <a:pt x="195208" y="55089"/>
                  </a:cubicBezTo>
                  <a:cubicBezTo>
                    <a:pt x="193144" y="51561"/>
                    <a:pt x="190195" y="48634"/>
                    <a:pt x="186652" y="46596"/>
                  </a:cubicBezTo>
                  <a:lnTo>
                    <a:pt x="110623" y="3084"/>
                  </a:lnTo>
                  <a:cubicBezTo>
                    <a:pt x="107090" y="1068"/>
                    <a:pt x="103093" y="5"/>
                    <a:pt x="99025" y="0"/>
                  </a:cubicBezTo>
                </a:path>
              </a:pathLst>
            </a:custGeom>
            <a:solidFill>
              <a:srgbClr val="00A88E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/>
            </a:p>
          </p:txBody>
        </p:sp>
        <p:sp>
          <p:nvSpPr>
            <p:cNvPr id="1747" name="Полилиния: фигура 1746">
              <a:extLst>
                <a:ext uri="{FF2B5EF4-FFF2-40B4-BE49-F238E27FC236}">
                  <a16:creationId xmlns:a16="http://schemas.microsoft.com/office/drawing/2014/main" id="{9F734A2A-9F3B-3F06-5CFF-5AC3A7871A8C}"/>
                </a:ext>
              </a:extLst>
            </p:cNvPr>
            <p:cNvSpPr/>
            <p:nvPr/>
          </p:nvSpPr>
          <p:spPr>
            <a:xfrm>
              <a:off x="7177131" y="2775573"/>
              <a:ext cx="179647" cy="187968"/>
            </a:xfrm>
            <a:custGeom>
              <a:avLst/>
              <a:gdLst>
                <a:gd name="connsiteX0" fmla="*/ 93963 w 123730"/>
                <a:gd name="connsiteY0" fmla="*/ 54641 h 129462"/>
                <a:gd name="connsiteX1" fmla="*/ 93963 w 123730"/>
                <a:gd name="connsiteY1" fmla="*/ 18236 h 129462"/>
                <a:gd name="connsiteX2" fmla="*/ 62049 w 123730"/>
                <a:gd name="connsiteY2" fmla="*/ 0 h 129462"/>
                <a:gd name="connsiteX3" fmla="*/ 30170 w 123730"/>
                <a:gd name="connsiteY3" fmla="*/ 18236 h 129462"/>
                <a:gd name="connsiteX4" fmla="*/ 30170 w 123730"/>
                <a:gd name="connsiteY4" fmla="*/ 54641 h 129462"/>
                <a:gd name="connsiteX5" fmla="*/ 0 w 123730"/>
                <a:gd name="connsiteY5" fmla="*/ 71838 h 129462"/>
                <a:gd name="connsiteX6" fmla="*/ 0 w 123730"/>
                <a:gd name="connsiteY6" fmla="*/ 110221 h 129462"/>
                <a:gd name="connsiteX7" fmla="*/ 33522 w 123730"/>
                <a:gd name="connsiteY7" fmla="*/ 129463 h 129462"/>
                <a:gd name="connsiteX8" fmla="*/ 33522 w 123730"/>
                <a:gd name="connsiteY8" fmla="*/ 91147 h 129462"/>
                <a:gd name="connsiteX9" fmla="*/ 61849 w 123730"/>
                <a:gd name="connsiteY9" fmla="*/ 74922 h 129462"/>
                <a:gd name="connsiteX10" fmla="*/ 90208 w 123730"/>
                <a:gd name="connsiteY10" fmla="*/ 91147 h 129462"/>
                <a:gd name="connsiteX11" fmla="*/ 90208 w 123730"/>
                <a:gd name="connsiteY11" fmla="*/ 129463 h 129462"/>
                <a:gd name="connsiteX12" fmla="*/ 123730 w 123730"/>
                <a:gd name="connsiteY12" fmla="*/ 110221 h 129462"/>
                <a:gd name="connsiteX13" fmla="*/ 123730 w 123730"/>
                <a:gd name="connsiteY13" fmla="*/ 71838 h 129462"/>
                <a:gd name="connsiteX14" fmla="*/ 93963 w 123730"/>
                <a:gd name="connsiteY14" fmla="*/ 54641 h 129462"/>
                <a:gd name="connsiteX15" fmla="*/ 90409 w 123730"/>
                <a:gd name="connsiteY15" fmla="*/ 54641 h 129462"/>
                <a:gd name="connsiteX16" fmla="*/ 63826 w 123730"/>
                <a:gd name="connsiteY16" fmla="*/ 69827 h 129462"/>
                <a:gd name="connsiteX17" fmla="*/ 63826 w 123730"/>
                <a:gd name="connsiteY17" fmla="*/ 37579 h 129462"/>
                <a:gd name="connsiteX18" fmla="*/ 90409 w 123730"/>
                <a:gd name="connsiteY18" fmla="*/ 22393 h 129462"/>
                <a:gd name="connsiteX19" fmla="*/ 90409 w 123730"/>
                <a:gd name="connsiteY19" fmla="*/ 54641 h 129462"/>
                <a:gd name="connsiteX20" fmla="*/ 62049 w 123730"/>
                <a:gd name="connsiteY20" fmla="*/ 4157 h 129462"/>
                <a:gd name="connsiteX21" fmla="*/ 88633 w 123730"/>
                <a:gd name="connsiteY21" fmla="*/ 19342 h 129462"/>
                <a:gd name="connsiteX22" fmla="*/ 62049 w 123730"/>
                <a:gd name="connsiteY22" fmla="*/ 34528 h 129462"/>
                <a:gd name="connsiteX23" fmla="*/ 35500 w 123730"/>
                <a:gd name="connsiteY23" fmla="*/ 19342 h 129462"/>
                <a:gd name="connsiteX24" fmla="*/ 62049 w 123730"/>
                <a:gd name="connsiteY24" fmla="*/ 4157 h 129462"/>
                <a:gd name="connsiteX25" fmla="*/ 33723 w 123730"/>
                <a:gd name="connsiteY25" fmla="*/ 22393 h 129462"/>
                <a:gd name="connsiteX26" fmla="*/ 60306 w 123730"/>
                <a:gd name="connsiteY26" fmla="*/ 37579 h 129462"/>
                <a:gd name="connsiteX27" fmla="*/ 60306 w 123730"/>
                <a:gd name="connsiteY27" fmla="*/ 69827 h 129462"/>
                <a:gd name="connsiteX28" fmla="*/ 33723 w 123730"/>
                <a:gd name="connsiteY28" fmla="*/ 54641 h 129462"/>
                <a:gd name="connsiteX29" fmla="*/ 33723 w 123730"/>
                <a:gd name="connsiteY29" fmla="*/ 22393 h 129462"/>
                <a:gd name="connsiteX30" fmla="*/ 30170 w 123730"/>
                <a:gd name="connsiteY30" fmla="*/ 123429 h 129462"/>
                <a:gd name="connsiteX31" fmla="*/ 3587 w 123730"/>
                <a:gd name="connsiteY31" fmla="*/ 108243 h 129462"/>
                <a:gd name="connsiteX32" fmla="*/ 3587 w 123730"/>
                <a:gd name="connsiteY32" fmla="*/ 75995 h 129462"/>
                <a:gd name="connsiteX33" fmla="*/ 30170 w 123730"/>
                <a:gd name="connsiteY33" fmla="*/ 91214 h 129462"/>
                <a:gd name="connsiteX34" fmla="*/ 30170 w 123730"/>
                <a:gd name="connsiteY34" fmla="*/ 123429 h 129462"/>
                <a:gd name="connsiteX35" fmla="*/ 31946 w 123730"/>
                <a:gd name="connsiteY35" fmla="*/ 88164 h 129462"/>
                <a:gd name="connsiteX36" fmla="*/ 5397 w 123730"/>
                <a:gd name="connsiteY36" fmla="*/ 72944 h 129462"/>
                <a:gd name="connsiteX37" fmla="*/ 31946 w 123730"/>
                <a:gd name="connsiteY37" fmla="*/ 57759 h 129462"/>
                <a:gd name="connsiteX38" fmla="*/ 58496 w 123730"/>
                <a:gd name="connsiteY38" fmla="*/ 72944 h 129462"/>
                <a:gd name="connsiteX39" fmla="*/ 31946 w 123730"/>
                <a:gd name="connsiteY39" fmla="*/ 88164 h 129462"/>
                <a:gd name="connsiteX40" fmla="*/ 65637 w 123730"/>
                <a:gd name="connsiteY40" fmla="*/ 72944 h 129462"/>
                <a:gd name="connsiteX41" fmla="*/ 92186 w 123730"/>
                <a:gd name="connsiteY41" fmla="*/ 57759 h 129462"/>
                <a:gd name="connsiteX42" fmla="*/ 118736 w 123730"/>
                <a:gd name="connsiteY42" fmla="*/ 72944 h 129462"/>
                <a:gd name="connsiteX43" fmla="*/ 92186 w 123730"/>
                <a:gd name="connsiteY43" fmla="*/ 88164 h 129462"/>
                <a:gd name="connsiteX44" fmla="*/ 65637 w 123730"/>
                <a:gd name="connsiteY44" fmla="*/ 72944 h 129462"/>
                <a:gd name="connsiteX45" fmla="*/ 120479 w 123730"/>
                <a:gd name="connsiteY45" fmla="*/ 108176 h 129462"/>
                <a:gd name="connsiteX46" fmla="*/ 93895 w 123730"/>
                <a:gd name="connsiteY46" fmla="*/ 123362 h 129462"/>
                <a:gd name="connsiteX47" fmla="*/ 93895 w 123730"/>
                <a:gd name="connsiteY47" fmla="*/ 91147 h 129462"/>
                <a:gd name="connsiteX48" fmla="*/ 120479 w 123730"/>
                <a:gd name="connsiteY48" fmla="*/ 75928 h 129462"/>
                <a:gd name="connsiteX49" fmla="*/ 120479 w 123730"/>
                <a:gd name="connsiteY49" fmla="*/ 108176 h 12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3730" h="129462">
                  <a:moveTo>
                    <a:pt x="93963" y="54641"/>
                  </a:moveTo>
                  <a:lnTo>
                    <a:pt x="93963" y="18236"/>
                  </a:lnTo>
                  <a:lnTo>
                    <a:pt x="62049" y="0"/>
                  </a:lnTo>
                  <a:lnTo>
                    <a:pt x="30170" y="18236"/>
                  </a:lnTo>
                  <a:lnTo>
                    <a:pt x="30170" y="54641"/>
                  </a:lnTo>
                  <a:lnTo>
                    <a:pt x="0" y="71838"/>
                  </a:lnTo>
                  <a:lnTo>
                    <a:pt x="0" y="110221"/>
                  </a:lnTo>
                  <a:lnTo>
                    <a:pt x="33522" y="129463"/>
                  </a:lnTo>
                  <a:lnTo>
                    <a:pt x="33522" y="91147"/>
                  </a:lnTo>
                  <a:lnTo>
                    <a:pt x="61849" y="74922"/>
                  </a:lnTo>
                  <a:lnTo>
                    <a:pt x="90208" y="91147"/>
                  </a:lnTo>
                  <a:lnTo>
                    <a:pt x="90208" y="129463"/>
                  </a:lnTo>
                  <a:lnTo>
                    <a:pt x="123730" y="110221"/>
                  </a:lnTo>
                  <a:lnTo>
                    <a:pt x="123730" y="71838"/>
                  </a:lnTo>
                  <a:lnTo>
                    <a:pt x="93963" y="54641"/>
                  </a:lnTo>
                  <a:close/>
                  <a:moveTo>
                    <a:pt x="90409" y="54641"/>
                  </a:moveTo>
                  <a:lnTo>
                    <a:pt x="63826" y="69827"/>
                  </a:lnTo>
                  <a:lnTo>
                    <a:pt x="63826" y="37579"/>
                  </a:lnTo>
                  <a:lnTo>
                    <a:pt x="90409" y="22393"/>
                  </a:lnTo>
                  <a:lnTo>
                    <a:pt x="90409" y="54641"/>
                  </a:lnTo>
                  <a:close/>
                  <a:moveTo>
                    <a:pt x="62049" y="4157"/>
                  </a:moveTo>
                  <a:lnTo>
                    <a:pt x="88633" y="19342"/>
                  </a:lnTo>
                  <a:lnTo>
                    <a:pt x="62049" y="34528"/>
                  </a:lnTo>
                  <a:lnTo>
                    <a:pt x="35500" y="19342"/>
                  </a:lnTo>
                  <a:lnTo>
                    <a:pt x="62049" y="4157"/>
                  </a:lnTo>
                  <a:close/>
                  <a:moveTo>
                    <a:pt x="33723" y="22393"/>
                  </a:moveTo>
                  <a:lnTo>
                    <a:pt x="60306" y="37579"/>
                  </a:lnTo>
                  <a:lnTo>
                    <a:pt x="60306" y="69827"/>
                  </a:lnTo>
                  <a:lnTo>
                    <a:pt x="33723" y="54641"/>
                  </a:lnTo>
                  <a:lnTo>
                    <a:pt x="33723" y="22393"/>
                  </a:lnTo>
                  <a:close/>
                  <a:moveTo>
                    <a:pt x="30170" y="123429"/>
                  </a:moveTo>
                  <a:lnTo>
                    <a:pt x="3587" y="108243"/>
                  </a:lnTo>
                  <a:lnTo>
                    <a:pt x="3587" y="75995"/>
                  </a:lnTo>
                  <a:lnTo>
                    <a:pt x="30170" y="91214"/>
                  </a:lnTo>
                  <a:lnTo>
                    <a:pt x="30170" y="123429"/>
                  </a:lnTo>
                  <a:close/>
                  <a:moveTo>
                    <a:pt x="31946" y="88164"/>
                  </a:moveTo>
                  <a:lnTo>
                    <a:pt x="5397" y="72944"/>
                  </a:lnTo>
                  <a:lnTo>
                    <a:pt x="31946" y="57759"/>
                  </a:lnTo>
                  <a:lnTo>
                    <a:pt x="58496" y="72944"/>
                  </a:lnTo>
                  <a:lnTo>
                    <a:pt x="31946" y="88164"/>
                  </a:lnTo>
                  <a:close/>
                  <a:moveTo>
                    <a:pt x="65637" y="72944"/>
                  </a:moveTo>
                  <a:lnTo>
                    <a:pt x="92186" y="57759"/>
                  </a:lnTo>
                  <a:lnTo>
                    <a:pt x="118736" y="72944"/>
                  </a:lnTo>
                  <a:lnTo>
                    <a:pt x="92186" y="88164"/>
                  </a:lnTo>
                  <a:lnTo>
                    <a:pt x="65637" y="72944"/>
                  </a:lnTo>
                  <a:close/>
                  <a:moveTo>
                    <a:pt x="120479" y="108176"/>
                  </a:moveTo>
                  <a:lnTo>
                    <a:pt x="93895" y="123362"/>
                  </a:lnTo>
                  <a:lnTo>
                    <a:pt x="93895" y="91147"/>
                  </a:lnTo>
                  <a:lnTo>
                    <a:pt x="120479" y="75928"/>
                  </a:lnTo>
                  <a:lnTo>
                    <a:pt x="120479" y="108176"/>
                  </a:lnTo>
                  <a:close/>
                </a:path>
              </a:pathLst>
            </a:custGeom>
            <a:solidFill>
              <a:srgbClr val="1D1D1B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dirty="0"/>
            </a:p>
          </p:txBody>
        </p:sp>
        <p:sp>
          <p:nvSpPr>
            <p:cNvPr id="1748" name="Полилиния: фигура 1747">
              <a:extLst>
                <a:ext uri="{FF2B5EF4-FFF2-40B4-BE49-F238E27FC236}">
                  <a16:creationId xmlns:a16="http://schemas.microsoft.com/office/drawing/2014/main" id="{76597B77-A455-B26C-0D04-6059C96CFE1B}"/>
                </a:ext>
              </a:extLst>
            </p:cNvPr>
            <p:cNvSpPr/>
            <p:nvPr/>
          </p:nvSpPr>
          <p:spPr>
            <a:xfrm>
              <a:off x="7231312" y="2890963"/>
              <a:ext cx="71985" cy="96564"/>
            </a:xfrm>
            <a:custGeom>
              <a:avLst/>
              <a:gdLst>
                <a:gd name="connsiteX0" fmla="*/ 24773 w 49579"/>
                <a:gd name="connsiteY0" fmla="*/ 0 h 66508"/>
                <a:gd name="connsiteX1" fmla="*/ 0 w 49579"/>
                <a:gd name="connsiteY1" fmla="*/ 14247 h 66508"/>
                <a:gd name="connsiteX2" fmla="*/ 0 w 49579"/>
                <a:gd name="connsiteY2" fmla="*/ 41500 h 66508"/>
                <a:gd name="connsiteX3" fmla="*/ 24773 w 49579"/>
                <a:gd name="connsiteY3" fmla="*/ 66508 h 66508"/>
                <a:gd name="connsiteX4" fmla="*/ 49579 w 49579"/>
                <a:gd name="connsiteY4" fmla="*/ 41500 h 66508"/>
                <a:gd name="connsiteX5" fmla="*/ 49579 w 49579"/>
                <a:gd name="connsiteY5" fmla="*/ 14247 h 66508"/>
                <a:gd name="connsiteX6" fmla="*/ 24773 w 49579"/>
                <a:gd name="connsiteY6" fmla="*/ 0 h 66508"/>
                <a:gd name="connsiteX7" fmla="*/ 46060 w 49579"/>
                <a:gd name="connsiteY7" fmla="*/ 41500 h 66508"/>
                <a:gd name="connsiteX8" fmla="*/ 24773 w 49579"/>
                <a:gd name="connsiteY8" fmla="*/ 62887 h 66508"/>
                <a:gd name="connsiteX9" fmla="*/ 3520 w 49579"/>
                <a:gd name="connsiteY9" fmla="*/ 41500 h 66508"/>
                <a:gd name="connsiteX10" fmla="*/ 3520 w 49579"/>
                <a:gd name="connsiteY10" fmla="*/ 16158 h 66508"/>
                <a:gd name="connsiteX11" fmla="*/ 24773 w 49579"/>
                <a:gd name="connsiteY11" fmla="*/ 3955 h 66508"/>
                <a:gd name="connsiteX12" fmla="*/ 46060 w 49579"/>
                <a:gd name="connsiteY12" fmla="*/ 16158 h 66508"/>
                <a:gd name="connsiteX13" fmla="*/ 46060 w 49579"/>
                <a:gd name="connsiteY13" fmla="*/ 41500 h 6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79" h="66508">
                  <a:moveTo>
                    <a:pt x="24773" y="0"/>
                  </a:moveTo>
                  <a:lnTo>
                    <a:pt x="0" y="14247"/>
                  </a:lnTo>
                  <a:lnTo>
                    <a:pt x="0" y="41500"/>
                  </a:lnTo>
                  <a:cubicBezTo>
                    <a:pt x="0" y="58262"/>
                    <a:pt x="24773" y="66508"/>
                    <a:pt x="24773" y="66508"/>
                  </a:cubicBezTo>
                  <a:cubicBezTo>
                    <a:pt x="24773" y="66508"/>
                    <a:pt x="49579" y="58395"/>
                    <a:pt x="49579" y="41500"/>
                  </a:cubicBezTo>
                  <a:lnTo>
                    <a:pt x="49579" y="14247"/>
                  </a:lnTo>
                  <a:lnTo>
                    <a:pt x="24773" y="0"/>
                  </a:lnTo>
                  <a:close/>
                  <a:moveTo>
                    <a:pt x="46060" y="41500"/>
                  </a:moveTo>
                  <a:cubicBezTo>
                    <a:pt x="46060" y="53904"/>
                    <a:pt x="29298" y="61144"/>
                    <a:pt x="24773" y="62887"/>
                  </a:cubicBezTo>
                  <a:cubicBezTo>
                    <a:pt x="20180" y="61144"/>
                    <a:pt x="3520" y="53904"/>
                    <a:pt x="3520" y="41500"/>
                  </a:cubicBezTo>
                  <a:lnTo>
                    <a:pt x="3520" y="16158"/>
                  </a:lnTo>
                  <a:lnTo>
                    <a:pt x="24773" y="3955"/>
                  </a:lnTo>
                  <a:lnTo>
                    <a:pt x="46060" y="16158"/>
                  </a:lnTo>
                  <a:lnTo>
                    <a:pt x="46060" y="41500"/>
                  </a:lnTo>
                  <a:close/>
                </a:path>
              </a:pathLst>
            </a:custGeom>
            <a:solidFill>
              <a:srgbClr val="1D1D1B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/>
            </a:p>
          </p:txBody>
        </p:sp>
      </p:grpSp>
      <p:grpSp>
        <p:nvGrpSpPr>
          <p:cNvPr id="1384" name="Группа 1383">
            <a:extLst>
              <a:ext uri="{FF2B5EF4-FFF2-40B4-BE49-F238E27FC236}">
                <a16:creationId xmlns:a16="http://schemas.microsoft.com/office/drawing/2014/main" id="{55386B50-EDE0-B98D-0208-5C9E624BDB98}"/>
              </a:ext>
            </a:extLst>
          </p:cNvPr>
          <p:cNvGrpSpPr/>
          <p:nvPr/>
        </p:nvGrpSpPr>
        <p:grpSpPr>
          <a:xfrm>
            <a:off x="8167440" y="2562666"/>
            <a:ext cx="671762" cy="724036"/>
            <a:chOff x="8167439" y="2562667"/>
            <a:chExt cx="671762" cy="724036"/>
          </a:xfrm>
        </p:grpSpPr>
        <p:sp>
          <p:nvSpPr>
            <p:cNvPr id="1854" name="TextBox 1853">
              <a:extLst>
                <a:ext uri="{FF2B5EF4-FFF2-40B4-BE49-F238E27FC236}">
                  <a16:creationId xmlns:a16="http://schemas.microsoft.com/office/drawing/2014/main" id="{C9701410-ABB3-8A63-FF7F-73E8EB7E75F3}"/>
                </a:ext>
              </a:extLst>
            </p:cNvPr>
            <p:cNvSpPr txBox="1"/>
            <p:nvPr/>
          </p:nvSpPr>
          <p:spPr>
            <a:xfrm>
              <a:off x="8167439" y="2898905"/>
              <a:ext cx="671762" cy="3877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90000"/>
                </a:lnSpc>
                <a:defRPr/>
              </a:pP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Kaspersky</a:t>
              </a:r>
              <a:r>
                <a:rPr lang="en-US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Managed</a:t>
              </a:r>
              <a:r>
                <a:rPr lang="en-US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Detection</a:t>
              </a: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 err="1">
                  <a:ln/>
                  <a:latin typeface="Kaspersky Sans Display"/>
                  <a:sym typeface="Kaspersky Sans Display"/>
                  <a:rtl val="0"/>
                </a:rPr>
                <a:t>and</a:t>
              </a:r>
              <a:endParaRPr lang="ru-RU" sz="700" dirty="0">
                <a:ln/>
                <a:latin typeface="Kaspersky Sans Display"/>
                <a:sym typeface="Kaspersky Sans Display"/>
                <a:rtl val="0"/>
              </a:endParaRPr>
            </a:p>
            <a:p>
              <a:pPr algn="ctr" defTabSz="914355">
                <a:lnSpc>
                  <a:spcPct val="90000"/>
                </a:lnSpc>
                <a:defRPr/>
              </a:pPr>
              <a:r>
                <a:rPr lang="ru-RU" sz="700" dirty="0">
                  <a:ln/>
                  <a:latin typeface="Kaspersky Sans Display"/>
                  <a:sym typeface="Kaspersky Sans Display"/>
                  <a:rtl val="0"/>
                </a:rPr>
                <a:t>Response</a:t>
              </a:r>
              <a:endParaRPr lang="en-US" sz="700" dirty="0">
                <a:latin typeface="Kaspersky Sans Display" panose="020B0003020000020004" pitchFamily="34" charset="0"/>
              </a:endParaRPr>
            </a:p>
          </p:txBody>
        </p:sp>
        <p:grpSp>
          <p:nvGrpSpPr>
            <p:cNvPr id="1383" name="Группа 1382">
              <a:extLst>
                <a:ext uri="{FF2B5EF4-FFF2-40B4-BE49-F238E27FC236}">
                  <a16:creationId xmlns:a16="http://schemas.microsoft.com/office/drawing/2014/main" id="{B31D6AEC-7761-062F-8996-6199CBD18F4D}"/>
                </a:ext>
              </a:extLst>
            </p:cNvPr>
            <p:cNvGrpSpPr/>
            <p:nvPr/>
          </p:nvGrpSpPr>
          <p:grpSpPr>
            <a:xfrm>
              <a:off x="8361544" y="2562667"/>
              <a:ext cx="283556" cy="313133"/>
              <a:chOff x="8361544" y="2562667"/>
              <a:chExt cx="283556" cy="313133"/>
            </a:xfrm>
          </p:grpSpPr>
          <p:sp>
            <p:nvSpPr>
              <p:cNvPr id="835" name="Freeform 7">
                <a:extLst>
                  <a:ext uri="{FF2B5EF4-FFF2-40B4-BE49-F238E27FC236}">
                    <a16:creationId xmlns:a16="http://schemas.microsoft.com/office/drawing/2014/main" id="{B8786AC0-725D-8DD5-BC7D-EFA3BF9F75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61544" y="2562667"/>
                <a:ext cx="283556" cy="313133"/>
              </a:xfrm>
              <a:custGeom>
                <a:avLst/>
                <a:gdLst>
                  <a:gd name="T0" fmla="*/ 112 w 224"/>
                  <a:gd name="T1" fmla="*/ 8 h 248"/>
                  <a:gd name="T2" fmla="*/ 121 w 224"/>
                  <a:gd name="T3" fmla="*/ 10 h 248"/>
                  <a:gd name="T4" fmla="*/ 207 w 224"/>
                  <a:gd name="T5" fmla="*/ 59 h 248"/>
                  <a:gd name="T6" fmla="*/ 216 w 224"/>
                  <a:gd name="T7" fmla="*/ 75 h 248"/>
                  <a:gd name="T8" fmla="*/ 216 w 224"/>
                  <a:gd name="T9" fmla="*/ 173 h 248"/>
                  <a:gd name="T10" fmla="*/ 207 w 224"/>
                  <a:gd name="T11" fmla="*/ 189 h 248"/>
                  <a:gd name="T12" fmla="*/ 121 w 224"/>
                  <a:gd name="T13" fmla="*/ 238 h 248"/>
                  <a:gd name="T14" fmla="*/ 112 w 224"/>
                  <a:gd name="T15" fmla="*/ 240 h 248"/>
                  <a:gd name="T16" fmla="*/ 103 w 224"/>
                  <a:gd name="T17" fmla="*/ 238 h 248"/>
                  <a:gd name="T18" fmla="*/ 17 w 224"/>
                  <a:gd name="T19" fmla="*/ 189 h 248"/>
                  <a:gd name="T20" fmla="*/ 8 w 224"/>
                  <a:gd name="T21" fmla="*/ 173 h 248"/>
                  <a:gd name="T22" fmla="*/ 8 w 224"/>
                  <a:gd name="T23" fmla="*/ 75 h 248"/>
                  <a:gd name="T24" fmla="*/ 17 w 224"/>
                  <a:gd name="T25" fmla="*/ 59 h 248"/>
                  <a:gd name="T26" fmla="*/ 103 w 224"/>
                  <a:gd name="T27" fmla="*/ 10 h 248"/>
                  <a:gd name="T28" fmla="*/ 112 w 224"/>
                  <a:gd name="T29" fmla="*/ 8 h 248"/>
                  <a:gd name="T30" fmla="*/ 112 w 224"/>
                  <a:gd name="T31" fmla="*/ 0 h 248"/>
                  <a:gd name="T32" fmla="*/ 99 w 224"/>
                  <a:gd name="T33" fmla="*/ 3 h 248"/>
                  <a:gd name="T34" fmla="*/ 13 w 224"/>
                  <a:gd name="T35" fmla="*/ 52 h 248"/>
                  <a:gd name="T36" fmla="*/ 0 w 224"/>
                  <a:gd name="T37" fmla="*/ 75 h 248"/>
                  <a:gd name="T38" fmla="*/ 0 w 224"/>
                  <a:gd name="T39" fmla="*/ 173 h 248"/>
                  <a:gd name="T40" fmla="*/ 13 w 224"/>
                  <a:gd name="T41" fmla="*/ 196 h 248"/>
                  <a:gd name="T42" fmla="*/ 99 w 224"/>
                  <a:gd name="T43" fmla="*/ 245 h 248"/>
                  <a:gd name="T44" fmla="*/ 112 w 224"/>
                  <a:gd name="T45" fmla="*/ 248 h 248"/>
                  <a:gd name="T46" fmla="*/ 125 w 224"/>
                  <a:gd name="T47" fmla="*/ 245 h 248"/>
                  <a:gd name="T48" fmla="*/ 211 w 224"/>
                  <a:gd name="T49" fmla="*/ 196 h 248"/>
                  <a:gd name="T50" fmla="*/ 224 w 224"/>
                  <a:gd name="T51" fmla="*/ 173 h 248"/>
                  <a:gd name="T52" fmla="*/ 224 w 224"/>
                  <a:gd name="T53" fmla="*/ 75 h 248"/>
                  <a:gd name="T54" fmla="*/ 211 w 224"/>
                  <a:gd name="T55" fmla="*/ 52 h 248"/>
                  <a:gd name="T56" fmla="*/ 125 w 224"/>
                  <a:gd name="T57" fmla="*/ 3 h 248"/>
                  <a:gd name="T58" fmla="*/ 112 w 224"/>
                  <a:gd name="T5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4" h="248">
                    <a:moveTo>
                      <a:pt x="112" y="8"/>
                    </a:moveTo>
                    <a:cubicBezTo>
                      <a:pt x="115" y="8"/>
                      <a:pt x="118" y="9"/>
                      <a:pt x="121" y="10"/>
                    </a:cubicBezTo>
                    <a:cubicBezTo>
                      <a:pt x="207" y="59"/>
                      <a:pt x="207" y="59"/>
                      <a:pt x="207" y="59"/>
                    </a:cubicBezTo>
                    <a:cubicBezTo>
                      <a:pt x="212" y="63"/>
                      <a:pt x="216" y="69"/>
                      <a:pt x="216" y="75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9"/>
                      <a:pt x="212" y="185"/>
                      <a:pt x="207" y="189"/>
                    </a:cubicBezTo>
                    <a:cubicBezTo>
                      <a:pt x="121" y="238"/>
                      <a:pt x="121" y="238"/>
                      <a:pt x="121" y="238"/>
                    </a:cubicBezTo>
                    <a:cubicBezTo>
                      <a:pt x="118" y="239"/>
                      <a:pt x="115" y="240"/>
                      <a:pt x="112" y="240"/>
                    </a:cubicBezTo>
                    <a:cubicBezTo>
                      <a:pt x="109" y="240"/>
                      <a:pt x="106" y="239"/>
                      <a:pt x="103" y="238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2" y="185"/>
                      <a:pt x="8" y="179"/>
                      <a:pt x="8" y="173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69"/>
                      <a:pt x="12" y="63"/>
                      <a:pt x="17" y="59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6" y="9"/>
                      <a:pt x="109" y="8"/>
                      <a:pt x="112" y="8"/>
                    </a:cubicBezTo>
                    <a:moveTo>
                      <a:pt x="112" y="0"/>
                    </a:moveTo>
                    <a:cubicBezTo>
                      <a:pt x="107" y="0"/>
                      <a:pt x="103" y="1"/>
                      <a:pt x="99" y="3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5" y="57"/>
                      <a:pt x="0" y="66"/>
                      <a:pt x="0" y="75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82"/>
                      <a:pt x="5" y="191"/>
                      <a:pt x="13" y="196"/>
                    </a:cubicBezTo>
                    <a:cubicBezTo>
                      <a:pt x="99" y="245"/>
                      <a:pt x="99" y="245"/>
                      <a:pt x="99" y="245"/>
                    </a:cubicBezTo>
                    <a:cubicBezTo>
                      <a:pt x="103" y="247"/>
                      <a:pt x="107" y="248"/>
                      <a:pt x="112" y="248"/>
                    </a:cubicBezTo>
                    <a:cubicBezTo>
                      <a:pt x="117" y="248"/>
                      <a:pt x="121" y="247"/>
                      <a:pt x="125" y="245"/>
                    </a:cubicBezTo>
                    <a:cubicBezTo>
                      <a:pt x="211" y="196"/>
                      <a:pt x="211" y="196"/>
                      <a:pt x="211" y="196"/>
                    </a:cubicBezTo>
                    <a:cubicBezTo>
                      <a:pt x="219" y="191"/>
                      <a:pt x="224" y="182"/>
                      <a:pt x="224" y="173"/>
                    </a:cubicBezTo>
                    <a:cubicBezTo>
                      <a:pt x="224" y="75"/>
                      <a:pt x="224" y="75"/>
                      <a:pt x="224" y="75"/>
                    </a:cubicBezTo>
                    <a:cubicBezTo>
                      <a:pt x="224" y="66"/>
                      <a:pt x="219" y="57"/>
                      <a:pt x="211" y="52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1" y="1"/>
                      <a:pt x="117" y="0"/>
                      <a:pt x="11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5">
                  <a:lnSpc>
                    <a:spcPct val="90000"/>
                  </a:lnSpc>
                  <a:defRPr/>
                </a:pPr>
                <a:endParaRPr lang="ru-RU" dirty="0">
                  <a:solidFill>
                    <a:srgbClr val="1D1D1B"/>
                  </a:solidFill>
                  <a:latin typeface="Kaspersky Sans Display" panose="020B0003020000020004" pitchFamily="34" charset="0"/>
                </a:endParaRPr>
              </a:p>
            </p:txBody>
          </p:sp>
          <p:grpSp>
            <p:nvGrpSpPr>
              <p:cNvPr id="836" name="Рисунок 132">
                <a:extLst>
                  <a:ext uri="{FF2B5EF4-FFF2-40B4-BE49-F238E27FC236}">
                    <a16:creationId xmlns:a16="http://schemas.microsoft.com/office/drawing/2014/main" id="{E7DF2A12-7CEE-8C2F-8849-87ABE22716B1}"/>
                  </a:ext>
                </a:extLst>
              </p:cNvPr>
              <p:cNvGrpSpPr/>
              <p:nvPr/>
            </p:nvGrpSpPr>
            <p:grpSpPr>
              <a:xfrm>
                <a:off x="8408888" y="2624175"/>
                <a:ext cx="186349" cy="186347"/>
                <a:chOff x="820605" y="2444604"/>
                <a:chExt cx="290032" cy="290033"/>
              </a:xfrm>
              <a:solidFill>
                <a:srgbClr val="1D1D1B"/>
              </a:solidFill>
            </p:grpSpPr>
            <p:sp>
              <p:nvSpPr>
                <p:cNvPr id="850" name="Полилиния: фигура 849">
                  <a:extLst>
                    <a:ext uri="{FF2B5EF4-FFF2-40B4-BE49-F238E27FC236}">
                      <a16:creationId xmlns:a16="http://schemas.microsoft.com/office/drawing/2014/main" id="{0EF6AA72-EB95-FFDA-7F77-415987836A43}"/>
                    </a:ext>
                  </a:extLst>
                </p:cNvPr>
                <p:cNvSpPr/>
                <p:nvPr/>
              </p:nvSpPr>
              <p:spPr>
                <a:xfrm>
                  <a:off x="844121" y="2475175"/>
                  <a:ext cx="235161" cy="219484"/>
                </a:xfrm>
                <a:custGeom>
                  <a:avLst/>
                  <a:gdLst>
                    <a:gd name="connsiteX0" fmla="*/ 30963 w 235161"/>
                    <a:gd name="connsiteY0" fmla="*/ 159518 h 219483"/>
                    <a:gd name="connsiteX1" fmla="*/ 37234 w 235161"/>
                    <a:gd name="connsiteY1" fmla="*/ 146976 h 219483"/>
                    <a:gd name="connsiteX2" fmla="*/ 23124 w 235161"/>
                    <a:gd name="connsiteY2" fmla="*/ 131298 h 219483"/>
                    <a:gd name="connsiteX3" fmla="*/ 21556 w 235161"/>
                    <a:gd name="connsiteY3" fmla="*/ 115621 h 219483"/>
                    <a:gd name="connsiteX4" fmla="*/ 123460 w 235161"/>
                    <a:gd name="connsiteY4" fmla="*/ 13718 h 219483"/>
                    <a:gd name="connsiteX5" fmla="*/ 171276 w 235161"/>
                    <a:gd name="connsiteY5" fmla="*/ 25476 h 219483"/>
                    <a:gd name="connsiteX6" fmla="*/ 170492 w 235161"/>
                    <a:gd name="connsiteY6" fmla="*/ 29395 h 219483"/>
                    <a:gd name="connsiteX7" fmla="*/ 186169 w 235161"/>
                    <a:gd name="connsiteY7" fmla="*/ 45073 h 219483"/>
                    <a:gd name="connsiteX8" fmla="*/ 194792 w 235161"/>
                    <a:gd name="connsiteY8" fmla="*/ 42721 h 219483"/>
                    <a:gd name="connsiteX9" fmla="*/ 225363 w 235161"/>
                    <a:gd name="connsiteY9" fmla="*/ 115621 h 219483"/>
                    <a:gd name="connsiteX10" fmla="*/ 162653 w 235161"/>
                    <a:gd name="connsiteY10" fmla="*/ 209686 h 219483"/>
                    <a:gd name="connsiteX11" fmla="*/ 162653 w 235161"/>
                    <a:gd name="connsiteY11" fmla="*/ 218308 h 219483"/>
                    <a:gd name="connsiteX12" fmla="*/ 233202 w 235161"/>
                    <a:gd name="connsiteY12" fmla="*/ 115621 h 219483"/>
                    <a:gd name="connsiteX13" fmla="*/ 199495 w 235161"/>
                    <a:gd name="connsiteY13" fmla="*/ 37234 h 219483"/>
                    <a:gd name="connsiteX14" fmla="*/ 201847 w 235161"/>
                    <a:gd name="connsiteY14" fmla="*/ 29395 h 219483"/>
                    <a:gd name="connsiteX15" fmla="*/ 186169 w 235161"/>
                    <a:gd name="connsiteY15" fmla="*/ 13718 h 219483"/>
                    <a:gd name="connsiteX16" fmla="*/ 174411 w 235161"/>
                    <a:gd name="connsiteY16" fmla="*/ 18421 h 219483"/>
                    <a:gd name="connsiteX17" fmla="*/ 123460 w 235161"/>
                    <a:gd name="connsiteY17" fmla="*/ 5879 h 219483"/>
                    <a:gd name="connsiteX18" fmla="*/ 13718 w 235161"/>
                    <a:gd name="connsiteY18" fmla="*/ 115621 h 219483"/>
                    <a:gd name="connsiteX19" fmla="*/ 15285 w 235161"/>
                    <a:gd name="connsiteY19" fmla="*/ 132082 h 219483"/>
                    <a:gd name="connsiteX20" fmla="*/ 5879 w 235161"/>
                    <a:gd name="connsiteY20" fmla="*/ 146192 h 219483"/>
                    <a:gd name="connsiteX21" fmla="*/ 21556 w 235161"/>
                    <a:gd name="connsiteY21" fmla="*/ 161869 h 219483"/>
                    <a:gd name="connsiteX22" fmla="*/ 23908 w 235161"/>
                    <a:gd name="connsiteY22" fmla="*/ 161869 h 219483"/>
                    <a:gd name="connsiteX23" fmla="*/ 84266 w 235161"/>
                    <a:gd name="connsiteY23" fmla="*/ 218308 h 219483"/>
                    <a:gd name="connsiteX24" fmla="*/ 84266 w 235161"/>
                    <a:gd name="connsiteY24" fmla="*/ 210469 h 219483"/>
                    <a:gd name="connsiteX25" fmla="*/ 30963 w 235161"/>
                    <a:gd name="connsiteY25" fmla="*/ 159518 h 219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5161" h="219483">
                      <a:moveTo>
                        <a:pt x="30963" y="159518"/>
                      </a:moveTo>
                      <a:cubicBezTo>
                        <a:pt x="34882" y="156382"/>
                        <a:pt x="37234" y="152463"/>
                        <a:pt x="37234" y="146976"/>
                      </a:cubicBezTo>
                      <a:cubicBezTo>
                        <a:pt x="37234" y="139137"/>
                        <a:pt x="30963" y="132082"/>
                        <a:pt x="23124" y="131298"/>
                      </a:cubicBezTo>
                      <a:cubicBezTo>
                        <a:pt x="22340" y="126595"/>
                        <a:pt x="21556" y="121108"/>
                        <a:pt x="21556" y="115621"/>
                      </a:cubicBezTo>
                      <a:cubicBezTo>
                        <a:pt x="21556" y="59182"/>
                        <a:pt x="67021" y="13718"/>
                        <a:pt x="123460" y="13718"/>
                      </a:cubicBezTo>
                      <a:cubicBezTo>
                        <a:pt x="140705" y="13718"/>
                        <a:pt x="157166" y="17637"/>
                        <a:pt x="171276" y="25476"/>
                      </a:cubicBezTo>
                      <a:cubicBezTo>
                        <a:pt x="171276" y="27044"/>
                        <a:pt x="170492" y="27827"/>
                        <a:pt x="170492" y="29395"/>
                      </a:cubicBezTo>
                      <a:cubicBezTo>
                        <a:pt x="170492" y="38018"/>
                        <a:pt x="177547" y="45073"/>
                        <a:pt x="186169" y="45073"/>
                      </a:cubicBezTo>
                      <a:cubicBezTo>
                        <a:pt x="189305" y="45073"/>
                        <a:pt x="192440" y="44289"/>
                        <a:pt x="194792" y="42721"/>
                      </a:cubicBezTo>
                      <a:cubicBezTo>
                        <a:pt x="213605" y="61534"/>
                        <a:pt x="225363" y="87402"/>
                        <a:pt x="225363" y="115621"/>
                      </a:cubicBezTo>
                      <a:cubicBezTo>
                        <a:pt x="225363" y="157950"/>
                        <a:pt x="199495" y="194008"/>
                        <a:pt x="162653" y="209686"/>
                      </a:cubicBezTo>
                      <a:lnTo>
                        <a:pt x="162653" y="218308"/>
                      </a:lnTo>
                      <a:cubicBezTo>
                        <a:pt x="204199" y="202631"/>
                        <a:pt x="233202" y="162653"/>
                        <a:pt x="233202" y="115621"/>
                      </a:cubicBezTo>
                      <a:cubicBezTo>
                        <a:pt x="233202" y="85050"/>
                        <a:pt x="220660" y="56831"/>
                        <a:pt x="199495" y="37234"/>
                      </a:cubicBezTo>
                      <a:cubicBezTo>
                        <a:pt x="201063" y="34882"/>
                        <a:pt x="201847" y="32531"/>
                        <a:pt x="201847" y="29395"/>
                      </a:cubicBezTo>
                      <a:cubicBezTo>
                        <a:pt x="201847" y="20773"/>
                        <a:pt x="194792" y="13718"/>
                        <a:pt x="186169" y="13718"/>
                      </a:cubicBezTo>
                      <a:cubicBezTo>
                        <a:pt x="181466" y="13718"/>
                        <a:pt x="177547" y="15285"/>
                        <a:pt x="174411" y="18421"/>
                      </a:cubicBezTo>
                      <a:cubicBezTo>
                        <a:pt x="158734" y="10582"/>
                        <a:pt x="141489" y="5879"/>
                        <a:pt x="123460" y="5879"/>
                      </a:cubicBezTo>
                      <a:cubicBezTo>
                        <a:pt x="63102" y="5879"/>
                        <a:pt x="13718" y="55263"/>
                        <a:pt x="13718" y="115621"/>
                      </a:cubicBezTo>
                      <a:cubicBezTo>
                        <a:pt x="13718" y="121108"/>
                        <a:pt x="14502" y="126595"/>
                        <a:pt x="15285" y="132082"/>
                      </a:cubicBezTo>
                      <a:cubicBezTo>
                        <a:pt x="9798" y="134434"/>
                        <a:pt x="5879" y="139921"/>
                        <a:pt x="5879" y="146192"/>
                      </a:cubicBezTo>
                      <a:cubicBezTo>
                        <a:pt x="5879" y="154815"/>
                        <a:pt x="12934" y="161869"/>
                        <a:pt x="21556" y="161869"/>
                      </a:cubicBezTo>
                      <a:cubicBezTo>
                        <a:pt x="22340" y="161869"/>
                        <a:pt x="23124" y="161869"/>
                        <a:pt x="23908" y="161869"/>
                      </a:cubicBezTo>
                      <a:cubicBezTo>
                        <a:pt x="35666" y="187737"/>
                        <a:pt x="57615" y="208118"/>
                        <a:pt x="84266" y="218308"/>
                      </a:cubicBezTo>
                      <a:lnTo>
                        <a:pt x="84266" y="210469"/>
                      </a:lnTo>
                      <a:cubicBezTo>
                        <a:pt x="60750" y="201063"/>
                        <a:pt x="41937" y="182250"/>
                        <a:pt x="30963" y="15951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853" name="Полилиния: фигура 852">
                  <a:extLst>
                    <a:ext uri="{FF2B5EF4-FFF2-40B4-BE49-F238E27FC236}">
                      <a16:creationId xmlns:a16="http://schemas.microsoft.com/office/drawing/2014/main" id="{9A84B53B-6C47-3C6B-5F99-2CE5314404B7}"/>
                    </a:ext>
                  </a:extLst>
                </p:cNvPr>
                <p:cNvSpPr/>
                <p:nvPr/>
              </p:nvSpPr>
              <p:spPr>
                <a:xfrm>
                  <a:off x="820605" y="2444604"/>
                  <a:ext cx="290032" cy="282194"/>
                </a:xfrm>
                <a:custGeom>
                  <a:avLst/>
                  <a:gdLst>
                    <a:gd name="connsiteX0" fmla="*/ 288073 w 290032"/>
                    <a:gd name="connsiteY0" fmla="*/ 146976 h 282193"/>
                    <a:gd name="connsiteX1" fmla="*/ 146976 w 290032"/>
                    <a:gd name="connsiteY1" fmla="*/ 5879 h 282193"/>
                    <a:gd name="connsiteX2" fmla="*/ 82698 w 290032"/>
                    <a:gd name="connsiteY2" fmla="*/ 21556 h 282193"/>
                    <a:gd name="connsiteX3" fmla="*/ 70940 w 290032"/>
                    <a:gd name="connsiteY3" fmla="*/ 16069 h 282193"/>
                    <a:gd name="connsiteX4" fmla="*/ 55263 w 290032"/>
                    <a:gd name="connsiteY4" fmla="*/ 31747 h 282193"/>
                    <a:gd name="connsiteX5" fmla="*/ 56831 w 290032"/>
                    <a:gd name="connsiteY5" fmla="*/ 38802 h 282193"/>
                    <a:gd name="connsiteX6" fmla="*/ 5879 w 290032"/>
                    <a:gd name="connsiteY6" fmla="*/ 146976 h 282193"/>
                    <a:gd name="connsiteX7" fmla="*/ 107782 w 290032"/>
                    <a:gd name="connsiteY7" fmla="*/ 282585 h 282193"/>
                    <a:gd name="connsiteX8" fmla="*/ 107782 w 290032"/>
                    <a:gd name="connsiteY8" fmla="*/ 274747 h 282193"/>
                    <a:gd name="connsiteX9" fmla="*/ 13718 w 290032"/>
                    <a:gd name="connsiteY9" fmla="*/ 147760 h 282193"/>
                    <a:gd name="connsiteX10" fmla="*/ 61534 w 290032"/>
                    <a:gd name="connsiteY10" fmla="*/ 45073 h 282193"/>
                    <a:gd name="connsiteX11" fmla="*/ 70157 w 290032"/>
                    <a:gd name="connsiteY11" fmla="*/ 47424 h 282193"/>
                    <a:gd name="connsiteX12" fmla="*/ 85834 w 290032"/>
                    <a:gd name="connsiteY12" fmla="*/ 31747 h 282193"/>
                    <a:gd name="connsiteX13" fmla="*/ 85834 w 290032"/>
                    <a:gd name="connsiteY13" fmla="*/ 28611 h 282193"/>
                    <a:gd name="connsiteX14" fmla="*/ 146976 w 290032"/>
                    <a:gd name="connsiteY14" fmla="*/ 13718 h 282193"/>
                    <a:gd name="connsiteX15" fmla="*/ 280234 w 290032"/>
                    <a:gd name="connsiteY15" fmla="*/ 146976 h 282193"/>
                    <a:gd name="connsiteX16" fmla="*/ 253582 w 290032"/>
                    <a:gd name="connsiteY16" fmla="*/ 226147 h 282193"/>
                    <a:gd name="connsiteX17" fmla="*/ 248879 w 290032"/>
                    <a:gd name="connsiteY17" fmla="*/ 225363 h 282193"/>
                    <a:gd name="connsiteX18" fmla="*/ 233202 w 290032"/>
                    <a:gd name="connsiteY18" fmla="*/ 241040 h 282193"/>
                    <a:gd name="connsiteX19" fmla="*/ 234770 w 290032"/>
                    <a:gd name="connsiteY19" fmla="*/ 247311 h 282193"/>
                    <a:gd name="connsiteX20" fmla="*/ 186169 w 290032"/>
                    <a:gd name="connsiteY20" fmla="*/ 274747 h 282193"/>
                    <a:gd name="connsiteX21" fmla="*/ 186169 w 290032"/>
                    <a:gd name="connsiteY21" fmla="*/ 282585 h 282193"/>
                    <a:gd name="connsiteX22" fmla="*/ 239473 w 290032"/>
                    <a:gd name="connsiteY22" fmla="*/ 253582 h 282193"/>
                    <a:gd name="connsiteX23" fmla="*/ 248879 w 290032"/>
                    <a:gd name="connsiteY23" fmla="*/ 256718 h 282193"/>
                    <a:gd name="connsiteX24" fmla="*/ 264557 w 290032"/>
                    <a:gd name="connsiteY24" fmla="*/ 241040 h 282193"/>
                    <a:gd name="connsiteX25" fmla="*/ 260637 w 290032"/>
                    <a:gd name="connsiteY25" fmla="*/ 230850 h 282193"/>
                    <a:gd name="connsiteX26" fmla="*/ 288073 w 290032"/>
                    <a:gd name="connsiteY26" fmla="*/ 146976 h 282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290032" h="282193">
                      <a:moveTo>
                        <a:pt x="288073" y="146976"/>
                      </a:moveTo>
                      <a:cubicBezTo>
                        <a:pt x="288073" y="69373"/>
                        <a:pt x="224579" y="5879"/>
                        <a:pt x="146976" y="5879"/>
                      </a:cubicBezTo>
                      <a:cubicBezTo>
                        <a:pt x="123460" y="5879"/>
                        <a:pt x="102295" y="11366"/>
                        <a:pt x="82698" y="21556"/>
                      </a:cubicBezTo>
                      <a:cubicBezTo>
                        <a:pt x="79563" y="17637"/>
                        <a:pt x="75644" y="16069"/>
                        <a:pt x="70940" y="16069"/>
                      </a:cubicBezTo>
                      <a:cubicBezTo>
                        <a:pt x="62318" y="16069"/>
                        <a:pt x="55263" y="23124"/>
                        <a:pt x="55263" y="31747"/>
                      </a:cubicBezTo>
                      <a:cubicBezTo>
                        <a:pt x="55263" y="34098"/>
                        <a:pt x="56047" y="36450"/>
                        <a:pt x="56831" y="38802"/>
                      </a:cubicBezTo>
                      <a:cubicBezTo>
                        <a:pt x="25476" y="64669"/>
                        <a:pt x="5879" y="103863"/>
                        <a:pt x="5879" y="146976"/>
                      </a:cubicBezTo>
                      <a:cubicBezTo>
                        <a:pt x="5879" y="211253"/>
                        <a:pt x="48992" y="265340"/>
                        <a:pt x="107782" y="282585"/>
                      </a:cubicBezTo>
                      <a:lnTo>
                        <a:pt x="107782" y="274747"/>
                      </a:lnTo>
                      <a:cubicBezTo>
                        <a:pt x="53695" y="258285"/>
                        <a:pt x="13718" y="207334"/>
                        <a:pt x="13718" y="147760"/>
                      </a:cubicBezTo>
                      <a:cubicBezTo>
                        <a:pt x="13718" y="106215"/>
                        <a:pt x="32531" y="69373"/>
                        <a:pt x="61534" y="45073"/>
                      </a:cubicBezTo>
                      <a:cubicBezTo>
                        <a:pt x="63886" y="46640"/>
                        <a:pt x="67021" y="47424"/>
                        <a:pt x="70157" y="47424"/>
                      </a:cubicBezTo>
                      <a:cubicBezTo>
                        <a:pt x="78779" y="47424"/>
                        <a:pt x="85834" y="40369"/>
                        <a:pt x="85834" y="31747"/>
                      </a:cubicBezTo>
                      <a:cubicBezTo>
                        <a:pt x="85834" y="30963"/>
                        <a:pt x="85834" y="30179"/>
                        <a:pt x="85834" y="28611"/>
                      </a:cubicBezTo>
                      <a:cubicBezTo>
                        <a:pt x="103863" y="19205"/>
                        <a:pt x="125028" y="13718"/>
                        <a:pt x="146976" y="13718"/>
                      </a:cubicBezTo>
                      <a:cubicBezTo>
                        <a:pt x="220660" y="13718"/>
                        <a:pt x="280234" y="73292"/>
                        <a:pt x="280234" y="146976"/>
                      </a:cubicBezTo>
                      <a:cubicBezTo>
                        <a:pt x="280234" y="176763"/>
                        <a:pt x="270044" y="204198"/>
                        <a:pt x="253582" y="226147"/>
                      </a:cubicBezTo>
                      <a:cubicBezTo>
                        <a:pt x="252015" y="225363"/>
                        <a:pt x="250447" y="225363"/>
                        <a:pt x="248879" y="225363"/>
                      </a:cubicBezTo>
                      <a:cubicBezTo>
                        <a:pt x="240257" y="225363"/>
                        <a:pt x="233202" y="232418"/>
                        <a:pt x="233202" y="241040"/>
                      </a:cubicBezTo>
                      <a:cubicBezTo>
                        <a:pt x="233202" y="243392"/>
                        <a:pt x="233986" y="245744"/>
                        <a:pt x="234770" y="247311"/>
                      </a:cubicBezTo>
                      <a:cubicBezTo>
                        <a:pt x="220660" y="259069"/>
                        <a:pt x="204199" y="268476"/>
                        <a:pt x="186169" y="274747"/>
                      </a:cubicBezTo>
                      <a:lnTo>
                        <a:pt x="186169" y="282585"/>
                      </a:lnTo>
                      <a:cubicBezTo>
                        <a:pt x="205766" y="277098"/>
                        <a:pt x="223795" y="266908"/>
                        <a:pt x="239473" y="253582"/>
                      </a:cubicBezTo>
                      <a:cubicBezTo>
                        <a:pt x="241824" y="255934"/>
                        <a:pt x="245744" y="256718"/>
                        <a:pt x="248879" y="256718"/>
                      </a:cubicBezTo>
                      <a:cubicBezTo>
                        <a:pt x="257502" y="256718"/>
                        <a:pt x="264557" y="249663"/>
                        <a:pt x="264557" y="241040"/>
                      </a:cubicBezTo>
                      <a:cubicBezTo>
                        <a:pt x="264557" y="237121"/>
                        <a:pt x="262989" y="233202"/>
                        <a:pt x="260637" y="230850"/>
                      </a:cubicBezTo>
                      <a:cubicBezTo>
                        <a:pt x="277882" y="207334"/>
                        <a:pt x="288073" y="178331"/>
                        <a:pt x="288073" y="146976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977" name="Полилиния: фигура 976">
                  <a:extLst>
                    <a:ext uri="{FF2B5EF4-FFF2-40B4-BE49-F238E27FC236}">
                      <a16:creationId xmlns:a16="http://schemas.microsoft.com/office/drawing/2014/main" id="{A7B910B5-0713-4022-66B8-B96B1237EFC0}"/>
                    </a:ext>
                  </a:extLst>
                </p:cNvPr>
                <p:cNvSpPr/>
                <p:nvPr/>
              </p:nvSpPr>
              <p:spPr>
                <a:xfrm>
                  <a:off x="883315" y="2507314"/>
                  <a:ext cx="164613" cy="227323"/>
                </a:xfrm>
                <a:custGeom>
                  <a:avLst/>
                  <a:gdLst>
                    <a:gd name="connsiteX0" fmla="*/ 162653 w 164613"/>
                    <a:gd name="connsiteY0" fmla="*/ 84266 h 227322"/>
                    <a:gd name="connsiteX1" fmla="*/ 84266 w 164613"/>
                    <a:gd name="connsiteY1" fmla="*/ 5879 h 227322"/>
                    <a:gd name="connsiteX2" fmla="*/ 5879 w 164613"/>
                    <a:gd name="connsiteY2" fmla="*/ 84266 h 227322"/>
                    <a:gd name="connsiteX3" fmla="*/ 45073 w 164613"/>
                    <a:gd name="connsiteY3" fmla="*/ 151679 h 227322"/>
                    <a:gd name="connsiteX4" fmla="*/ 68589 w 164613"/>
                    <a:gd name="connsiteY4" fmla="*/ 161085 h 227322"/>
                    <a:gd name="connsiteX5" fmla="*/ 68589 w 164613"/>
                    <a:gd name="connsiteY5" fmla="*/ 184602 h 227322"/>
                    <a:gd name="connsiteX6" fmla="*/ 68589 w 164613"/>
                    <a:gd name="connsiteY6" fmla="*/ 192440 h 227322"/>
                    <a:gd name="connsiteX7" fmla="*/ 68589 w 164613"/>
                    <a:gd name="connsiteY7" fmla="*/ 215956 h 227322"/>
                    <a:gd name="connsiteX8" fmla="*/ 68589 w 164613"/>
                    <a:gd name="connsiteY8" fmla="*/ 215956 h 227322"/>
                    <a:gd name="connsiteX9" fmla="*/ 84266 w 164613"/>
                    <a:gd name="connsiteY9" fmla="*/ 224579 h 227322"/>
                    <a:gd name="connsiteX10" fmla="*/ 99944 w 164613"/>
                    <a:gd name="connsiteY10" fmla="*/ 215956 h 227322"/>
                    <a:gd name="connsiteX11" fmla="*/ 99944 w 164613"/>
                    <a:gd name="connsiteY11" fmla="*/ 215956 h 227322"/>
                    <a:gd name="connsiteX12" fmla="*/ 99944 w 164613"/>
                    <a:gd name="connsiteY12" fmla="*/ 192440 h 227322"/>
                    <a:gd name="connsiteX13" fmla="*/ 99944 w 164613"/>
                    <a:gd name="connsiteY13" fmla="*/ 184602 h 227322"/>
                    <a:gd name="connsiteX14" fmla="*/ 99944 w 164613"/>
                    <a:gd name="connsiteY14" fmla="*/ 161085 h 227322"/>
                    <a:gd name="connsiteX15" fmla="*/ 123460 w 164613"/>
                    <a:gd name="connsiteY15" fmla="*/ 151679 h 227322"/>
                    <a:gd name="connsiteX16" fmla="*/ 162653 w 164613"/>
                    <a:gd name="connsiteY16" fmla="*/ 84266 h 227322"/>
                    <a:gd name="connsiteX17" fmla="*/ 84266 w 164613"/>
                    <a:gd name="connsiteY17" fmla="*/ 146976 h 227322"/>
                    <a:gd name="connsiteX18" fmla="*/ 45073 w 164613"/>
                    <a:gd name="connsiteY18" fmla="*/ 132866 h 227322"/>
                    <a:gd name="connsiteX19" fmla="*/ 21556 w 164613"/>
                    <a:gd name="connsiteY19" fmla="*/ 84266 h 227322"/>
                    <a:gd name="connsiteX20" fmla="*/ 84266 w 164613"/>
                    <a:gd name="connsiteY20" fmla="*/ 21556 h 227322"/>
                    <a:gd name="connsiteX21" fmla="*/ 146976 w 164613"/>
                    <a:gd name="connsiteY21" fmla="*/ 84266 h 227322"/>
                    <a:gd name="connsiteX22" fmla="*/ 123460 w 164613"/>
                    <a:gd name="connsiteY22" fmla="*/ 132866 h 227322"/>
                    <a:gd name="connsiteX23" fmla="*/ 84266 w 164613"/>
                    <a:gd name="connsiteY23" fmla="*/ 146976 h 22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4613" h="227322">
                      <a:moveTo>
                        <a:pt x="162653" y="84266"/>
                      </a:moveTo>
                      <a:cubicBezTo>
                        <a:pt x="162653" y="41153"/>
                        <a:pt x="127379" y="5879"/>
                        <a:pt x="84266" y="5879"/>
                      </a:cubicBezTo>
                      <a:cubicBezTo>
                        <a:pt x="41153" y="5879"/>
                        <a:pt x="5879" y="41153"/>
                        <a:pt x="5879" y="84266"/>
                      </a:cubicBezTo>
                      <a:cubicBezTo>
                        <a:pt x="5879" y="113269"/>
                        <a:pt x="21556" y="138353"/>
                        <a:pt x="45073" y="151679"/>
                      </a:cubicBezTo>
                      <a:cubicBezTo>
                        <a:pt x="52127" y="155598"/>
                        <a:pt x="59966" y="158734"/>
                        <a:pt x="68589" y="161085"/>
                      </a:cubicBezTo>
                      <a:lnTo>
                        <a:pt x="68589" y="184602"/>
                      </a:lnTo>
                      <a:lnTo>
                        <a:pt x="68589" y="192440"/>
                      </a:lnTo>
                      <a:lnTo>
                        <a:pt x="68589" y="215956"/>
                      </a:lnTo>
                      <a:lnTo>
                        <a:pt x="68589" y="215956"/>
                      </a:lnTo>
                      <a:lnTo>
                        <a:pt x="84266" y="224579"/>
                      </a:lnTo>
                      <a:lnTo>
                        <a:pt x="99944" y="215956"/>
                      </a:lnTo>
                      <a:lnTo>
                        <a:pt x="99944" y="215956"/>
                      </a:lnTo>
                      <a:lnTo>
                        <a:pt x="99944" y="192440"/>
                      </a:lnTo>
                      <a:lnTo>
                        <a:pt x="99944" y="184602"/>
                      </a:lnTo>
                      <a:lnTo>
                        <a:pt x="99944" y="161085"/>
                      </a:lnTo>
                      <a:cubicBezTo>
                        <a:pt x="108566" y="159518"/>
                        <a:pt x="116405" y="156382"/>
                        <a:pt x="123460" y="151679"/>
                      </a:cubicBezTo>
                      <a:cubicBezTo>
                        <a:pt x="146976" y="138353"/>
                        <a:pt x="162653" y="113269"/>
                        <a:pt x="162653" y="84266"/>
                      </a:cubicBezTo>
                      <a:moveTo>
                        <a:pt x="84266" y="146976"/>
                      </a:moveTo>
                      <a:cubicBezTo>
                        <a:pt x="69373" y="146976"/>
                        <a:pt x="56047" y="141489"/>
                        <a:pt x="45073" y="132866"/>
                      </a:cubicBezTo>
                      <a:cubicBezTo>
                        <a:pt x="30963" y="121108"/>
                        <a:pt x="21556" y="103863"/>
                        <a:pt x="21556" y="84266"/>
                      </a:cubicBezTo>
                      <a:cubicBezTo>
                        <a:pt x="21556" y="49776"/>
                        <a:pt x="49776" y="21556"/>
                        <a:pt x="84266" y="21556"/>
                      </a:cubicBezTo>
                      <a:cubicBezTo>
                        <a:pt x="118757" y="21556"/>
                        <a:pt x="146976" y="49776"/>
                        <a:pt x="146976" y="84266"/>
                      </a:cubicBezTo>
                      <a:cubicBezTo>
                        <a:pt x="146976" y="103863"/>
                        <a:pt x="137569" y="121892"/>
                        <a:pt x="123460" y="132866"/>
                      </a:cubicBezTo>
                      <a:cubicBezTo>
                        <a:pt x="112486" y="141489"/>
                        <a:pt x="99160" y="146976"/>
                        <a:pt x="84266" y="146976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  <p:sp>
              <p:nvSpPr>
                <p:cNvPr id="1075" name="Полилиния: фигура 1074">
                  <a:extLst>
                    <a:ext uri="{FF2B5EF4-FFF2-40B4-BE49-F238E27FC236}">
                      <a16:creationId xmlns:a16="http://schemas.microsoft.com/office/drawing/2014/main" id="{2104DD4F-7ACF-A269-3BA8-3C3FDB55C43D}"/>
                    </a:ext>
                  </a:extLst>
                </p:cNvPr>
                <p:cNvSpPr/>
                <p:nvPr/>
              </p:nvSpPr>
              <p:spPr>
                <a:xfrm>
                  <a:off x="938186" y="2562185"/>
                  <a:ext cx="54871" cy="54871"/>
                </a:xfrm>
                <a:custGeom>
                  <a:avLst/>
                  <a:gdLst>
                    <a:gd name="connsiteX0" fmla="*/ 33315 w 54871"/>
                    <a:gd name="connsiteY0" fmla="*/ 5879 h 54870"/>
                    <a:gd name="connsiteX1" fmla="*/ 25476 w 54871"/>
                    <a:gd name="connsiteY1" fmla="*/ 5879 h 54870"/>
                    <a:gd name="connsiteX2" fmla="*/ 25476 w 54871"/>
                    <a:gd name="connsiteY2" fmla="*/ 25476 h 54870"/>
                    <a:gd name="connsiteX3" fmla="*/ 5879 w 54871"/>
                    <a:gd name="connsiteY3" fmla="*/ 25476 h 54870"/>
                    <a:gd name="connsiteX4" fmla="*/ 5879 w 54871"/>
                    <a:gd name="connsiteY4" fmla="*/ 33315 h 54870"/>
                    <a:gd name="connsiteX5" fmla="*/ 25476 w 54871"/>
                    <a:gd name="connsiteY5" fmla="*/ 33315 h 54870"/>
                    <a:gd name="connsiteX6" fmla="*/ 25476 w 54871"/>
                    <a:gd name="connsiteY6" fmla="*/ 41153 h 54870"/>
                    <a:gd name="connsiteX7" fmla="*/ 25476 w 54871"/>
                    <a:gd name="connsiteY7" fmla="*/ 52911 h 54870"/>
                    <a:gd name="connsiteX8" fmla="*/ 33315 w 54871"/>
                    <a:gd name="connsiteY8" fmla="*/ 52911 h 54870"/>
                    <a:gd name="connsiteX9" fmla="*/ 33315 w 54871"/>
                    <a:gd name="connsiteY9" fmla="*/ 41153 h 54870"/>
                    <a:gd name="connsiteX10" fmla="*/ 33315 w 54871"/>
                    <a:gd name="connsiteY10" fmla="*/ 33315 h 54870"/>
                    <a:gd name="connsiteX11" fmla="*/ 52911 w 54871"/>
                    <a:gd name="connsiteY11" fmla="*/ 33315 h 54870"/>
                    <a:gd name="connsiteX12" fmla="*/ 52911 w 54871"/>
                    <a:gd name="connsiteY12" fmla="*/ 25476 h 54870"/>
                    <a:gd name="connsiteX13" fmla="*/ 33315 w 54871"/>
                    <a:gd name="connsiteY13" fmla="*/ 25476 h 54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871" h="54870">
                      <a:moveTo>
                        <a:pt x="33315" y="5879"/>
                      </a:moveTo>
                      <a:lnTo>
                        <a:pt x="25476" y="5879"/>
                      </a:lnTo>
                      <a:lnTo>
                        <a:pt x="25476" y="25476"/>
                      </a:lnTo>
                      <a:lnTo>
                        <a:pt x="5879" y="25476"/>
                      </a:lnTo>
                      <a:lnTo>
                        <a:pt x="5879" y="33315"/>
                      </a:lnTo>
                      <a:lnTo>
                        <a:pt x="25476" y="33315"/>
                      </a:lnTo>
                      <a:lnTo>
                        <a:pt x="25476" y="41153"/>
                      </a:lnTo>
                      <a:lnTo>
                        <a:pt x="25476" y="52911"/>
                      </a:lnTo>
                      <a:lnTo>
                        <a:pt x="33315" y="52911"/>
                      </a:lnTo>
                      <a:lnTo>
                        <a:pt x="33315" y="41153"/>
                      </a:lnTo>
                      <a:lnTo>
                        <a:pt x="33315" y="33315"/>
                      </a:lnTo>
                      <a:lnTo>
                        <a:pt x="52911" y="33315"/>
                      </a:lnTo>
                      <a:lnTo>
                        <a:pt x="52911" y="25476"/>
                      </a:lnTo>
                      <a:lnTo>
                        <a:pt x="33315" y="2547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lnSpc>
                      <a:spcPct val="90000"/>
                    </a:lnSpc>
                  </a:pPr>
                  <a:endParaRPr lang="ru-RU" dirty="0">
                    <a:latin typeface="Kaspersky Sans Display" panose="020B0003020000020004" pitchFamily="34" charset="0"/>
                  </a:endParaRPr>
                </a:p>
              </p:txBody>
            </p:sp>
          </p:grpSp>
        </p:grpSp>
      </p:grpSp>
      <p:sp>
        <p:nvSpPr>
          <p:cNvPr id="1865" name="Полилиния: фигура 1864">
            <a:extLst>
              <a:ext uri="{FF2B5EF4-FFF2-40B4-BE49-F238E27FC236}">
                <a16:creationId xmlns:a16="http://schemas.microsoft.com/office/drawing/2014/main" id="{72C79BF5-534A-C0C3-9A53-6A6EB4AA3900}"/>
              </a:ext>
            </a:extLst>
          </p:cNvPr>
          <p:cNvSpPr>
            <a:spLocks/>
          </p:cNvSpPr>
          <p:nvPr/>
        </p:nvSpPr>
        <p:spPr>
          <a:xfrm>
            <a:off x="7836324" y="1133143"/>
            <a:ext cx="4842" cy="865669"/>
          </a:xfrm>
          <a:custGeom>
            <a:avLst/>
            <a:gdLst>
              <a:gd name="connsiteX0" fmla="*/ 0 w 9525"/>
              <a:gd name="connsiteY0" fmla="*/ 0 h 1703079"/>
              <a:gd name="connsiteX1" fmla="*/ 0 w 9525"/>
              <a:gd name="connsiteY1" fmla="*/ 1703080 h 170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9">
                <a:moveTo>
                  <a:pt x="0" y="0"/>
                </a:moveTo>
                <a:lnTo>
                  <a:pt x="0" y="170308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grpSp>
        <p:nvGrpSpPr>
          <p:cNvPr id="1381" name="Группа 1380">
            <a:extLst>
              <a:ext uri="{FF2B5EF4-FFF2-40B4-BE49-F238E27FC236}">
                <a16:creationId xmlns:a16="http://schemas.microsoft.com/office/drawing/2014/main" id="{C2777554-2C7E-C771-C1AF-908FF8A9EA3E}"/>
              </a:ext>
            </a:extLst>
          </p:cNvPr>
          <p:cNvGrpSpPr/>
          <p:nvPr/>
        </p:nvGrpSpPr>
        <p:grpSpPr>
          <a:xfrm>
            <a:off x="7281039" y="1395351"/>
            <a:ext cx="291619" cy="322040"/>
            <a:chOff x="7281038" y="1367225"/>
            <a:chExt cx="291619" cy="322040"/>
          </a:xfrm>
        </p:grpSpPr>
        <p:sp>
          <p:nvSpPr>
            <p:cNvPr id="1869" name="Freeform 45">
              <a:extLst>
                <a:ext uri="{FF2B5EF4-FFF2-40B4-BE49-F238E27FC236}">
                  <a16:creationId xmlns:a16="http://schemas.microsoft.com/office/drawing/2014/main" id="{D3FD0569-B805-B5AE-666C-A5306156F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038" y="1367225"/>
              <a:ext cx="291619" cy="32204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450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870" name="Рисунок 1">
              <a:extLst>
                <a:ext uri="{FF2B5EF4-FFF2-40B4-BE49-F238E27FC236}">
                  <a16:creationId xmlns:a16="http://schemas.microsoft.com/office/drawing/2014/main" id="{43991969-4394-87AC-B4AC-A7D4A715FF91}"/>
                </a:ext>
              </a:extLst>
            </p:cNvPr>
            <p:cNvGrpSpPr/>
            <p:nvPr/>
          </p:nvGrpSpPr>
          <p:grpSpPr>
            <a:xfrm>
              <a:off x="7354331" y="1428795"/>
              <a:ext cx="145030" cy="198897"/>
              <a:chOff x="5182362" y="2446361"/>
              <a:chExt cx="219484" cy="301006"/>
            </a:xfrm>
            <a:solidFill>
              <a:srgbClr val="1D1D1B"/>
            </a:solidFill>
          </p:grpSpPr>
          <p:sp>
            <p:nvSpPr>
              <p:cNvPr id="1871" name="Полилиния: фигура 1870">
                <a:extLst>
                  <a:ext uri="{FF2B5EF4-FFF2-40B4-BE49-F238E27FC236}">
                    <a16:creationId xmlns:a16="http://schemas.microsoft.com/office/drawing/2014/main" id="{A8BA5CD1-4C74-9229-C658-459FEC2B6A79}"/>
                  </a:ext>
                </a:extLst>
              </p:cNvPr>
              <p:cNvSpPr/>
              <p:nvPr/>
            </p:nvSpPr>
            <p:spPr>
              <a:xfrm>
                <a:off x="5217637" y="2512990"/>
                <a:ext cx="148936" cy="86226"/>
              </a:xfrm>
              <a:custGeom>
                <a:avLst/>
                <a:gdLst>
                  <a:gd name="connsiteX0" fmla="*/ 76427 w 148935"/>
                  <a:gd name="connsiteY0" fmla="*/ 5879 h 86225"/>
                  <a:gd name="connsiteX1" fmla="*/ 5879 w 148935"/>
                  <a:gd name="connsiteY1" fmla="*/ 45073 h 86225"/>
                  <a:gd name="connsiteX2" fmla="*/ 76427 w 148935"/>
                  <a:gd name="connsiteY2" fmla="*/ 84266 h 86225"/>
                  <a:gd name="connsiteX3" fmla="*/ 146976 w 148935"/>
                  <a:gd name="connsiteY3" fmla="*/ 45073 h 86225"/>
                  <a:gd name="connsiteX4" fmla="*/ 76427 w 148935"/>
                  <a:gd name="connsiteY4" fmla="*/ 5879 h 86225"/>
                  <a:gd name="connsiteX5" fmla="*/ 76427 w 148935"/>
                  <a:gd name="connsiteY5" fmla="*/ 76427 h 86225"/>
                  <a:gd name="connsiteX6" fmla="*/ 45073 w 148935"/>
                  <a:gd name="connsiteY6" fmla="*/ 45073 h 86225"/>
                  <a:gd name="connsiteX7" fmla="*/ 76427 w 148935"/>
                  <a:gd name="connsiteY7" fmla="*/ 13718 h 86225"/>
                  <a:gd name="connsiteX8" fmla="*/ 107782 w 148935"/>
                  <a:gd name="connsiteY8" fmla="*/ 45073 h 86225"/>
                  <a:gd name="connsiteX9" fmla="*/ 76427 w 148935"/>
                  <a:gd name="connsiteY9" fmla="*/ 76427 h 8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935" h="86225">
                    <a:moveTo>
                      <a:pt x="76427" y="5879"/>
                    </a:moveTo>
                    <a:cubicBezTo>
                      <a:pt x="45856" y="5879"/>
                      <a:pt x="5879" y="45073"/>
                      <a:pt x="5879" y="45073"/>
                    </a:cubicBezTo>
                    <a:cubicBezTo>
                      <a:pt x="5879" y="45073"/>
                      <a:pt x="45856" y="84266"/>
                      <a:pt x="76427" y="84266"/>
                    </a:cubicBezTo>
                    <a:cubicBezTo>
                      <a:pt x="106998" y="84266"/>
                      <a:pt x="146976" y="45073"/>
                      <a:pt x="146976" y="45073"/>
                    </a:cubicBezTo>
                    <a:cubicBezTo>
                      <a:pt x="146976" y="45073"/>
                      <a:pt x="106998" y="5879"/>
                      <a:pt x="76427" y="5879"/>
                    </a:cubicBezTo>
                    <a:moveTo>
                      <a:pt x="76427" y="76427"/>
                    </a:moveTo>
                    <a:cubicBezTo>
                      <a:pt x="59182" y="76427"/>
                      <a:pt x="45073" y="62318"/>
                      <a:pt x="45073" y="45073"/>
                    </a:cubicBezTo>
                    <a:cubicBezTo>
                      <a:pt x="45073" y="27827"/>
                      <a:pt x="59182" y="13718"/>
                      <a:pt x="76427" y="13718"/>
                    </a:cubicBezTo>
                    <a:cubicBezTo>
                      <a:pt x="93673" y="13718"/>
                      <a:pt x="107782" y="27827"/>
                      <a:pt x="107782" y="45073"/>
                    </a:cubicBezTo>
                    <a:cubicBezTo>
                      <a:pt x="107782" y="62318"/>
                      <a:pt x="93673" y="76427"/>
                      <a:pt x="76427" y="7642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2" name="Полилиния: фигура 1871">
                <a:extLst>
                  <a:ext uri="{FF2B5EF4-FFF2-40B4-BE49-F238E27FC236}">
                    <a16:creationId xmlns:a16="http://schemas.microsoft.com/office/drawing/2014/main" id="{788F6108-8976-93B3-FAAA-825A021504D6}"/>
                  </a:ext>
                </a:extLst>
              </p:cNvPr>
              <p:cNvSpPr/>
              <p:nvPr/>
            </p:nvSpPr>
            <p:spPr>
              <a:xfrm>
                <a:off x="5276427" y="2540426"/>
                <a:ext cx="31355" cy="31355"/>
              </a:xfrm>
              <a:custGeom>
                <a:avLst/>
                <a:gdLst>
                  <a:gd name="connsiteX0" fmla="*/ 29395 w 31354"/>
                  <a:gd name="connsiteY0" fmla="*/ 17637 h 31354"/>
                  <a:gd name="connsiteX1" fmla="*/ 17637 w 31354"/>
                  <a:gd name="connsiteY1" fmla="*/ 29395 h 31354"/>
                  <a:gd name="connsiteX2" fmla="*/ 5879 w 31354"/>
                  <a:gd name="connsiteY2" fmla="*/ 17637 h 31354"/>
                  <a:gd name="connsiteX3" fmla="*/ 17637 w 31354"/>
                  <a:gd name="connsiteY3" fmla="*/ 5879 h 31354"/>
                  <a:gd name="connsiteX4" fmla="*/ 29395 w 31354"/>
                  <a:gd name="connsiteY4" fmla="*/ 17637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54" h="31354">
                    <a:moveTo>
                      <a:pt x="29395" y="17637"/>
                    </a:moveTo>
                    <a:cubicBezTo>
                      <a:pt x="29395" y="23908"/>
                      <a:pt x="23908" y="29395"/>
                      <a:pt x="17637" y="29395"/>
                    </a:cubicBezTo>
                    <a:cubicBezTo>
                      <a:pt x="11366" y="29395"/>
                      <a:pt x="5879" y="23908"/>
                      <a:pt x="5879" y="17637"/>
                    </a:cubicBezTo>
                    <a:cubicBezTo>
                      <a:pt x="5879" y="11366"/>
                      <a:pt x="11366" y="5879"/>
                      <a:pt x="17637" y="5879"/>
                    </a:cubicBezTo>
                    <a:cubicBezTo>
                      <a:pt x="23908" y="5879"/>
                      <a:pt x="29395" y="10582"/>
                      <a:pt x="29395" y="1763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3" name="Полилиния: фигура 1872">
                <a:extLst>
                  <a:ext uri="{FF2B5EF4-FFF2-40B4-BE49-F238E27FC236}">
                    <a16:creationId xmlns:a16="http://schemas.microsoft.com/office/drawing/2014/main" id="{8DC2CEFD-94BC-1E0A-166B-483929ABDB5A}"/>
                  </a:ext>
                </a:extLst>
              </p:cNvPr>
              <p:cNvSpPr/>
              <p:nvPr/>
            </p:nvSpPr>
            <p:spPr>
              <a:xfrm>
                <a:off x="5264669" y="2645464"/>
                <a:ext cx="54871" cy="101903"/>
              </a:xfrm>
              <a:custGeom>
                <a:avLst/>
                <a:gdLst>
                  <a:gd name="connsiteX0" fmla="*/ 5879 w 54871"/>
                  <a:gd name="connsiteY0" fmla="*/ 12934 h 101903"/>
                  <a:gd name="connsiteX1" fmla="*/ 5879 w 54871"/>
                  <a:gd name="connsiteY1" fmla="*/ 86618 h 101903"/>
                  <a:gd name="connsiteX2" fmla="*/ 29395 w 54871"/>
                  <a:gd name="connsiteY2" fmla="*/ 99944 h 101903"/>
                  <a:gd name="connsiteX3" fmla="*/ 52911 w 54871"/>
                  <a:gd name="connsiteY3" fmla="*/ 86618 h 101903"/>
                  <a:gd name="connsiteX4" fmla="*/ 52911 w 54871"/>
                  <a:gd name="connsiteY4" fmla="*/ 12934 h 101903"/>
                  <a:gd name="connsiteX5" fmla="*/ 5879 w 54871"/>
                  <a:gd name="connsiteY5" fmla="*/ 12934 h 10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871" h="101903">
                    <a:moveTo>
                      <a:pt x="5879" y="12934"/>
                    </a:moveTo>
                    <a:lnTo>
                      <a:pt x="5879" y="86618"/>
                    </a:lnTo>
                    <a:lnTo>
                      <a:pt x="29395" y="99944"/>
                    </a:lnTo>
                    <a:lnTo>
                      <a:pt x="52911" y="86618"/>
                    </a:lnTo>
                    <a:lnTo>
                      <a:pt x="52911" y="12934"/>
                    </a:lnTo>
                    <a:cubicBezTo>
                      <a:pt x="52911" y="3527"/>
                      <a:pt x="5879" y="3527"/>
                      <a:pt x="5879" y="12934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874" name="Полилиния: фигура 1873">
                <a:extLst>
                  <a:ext uri="{FF2B5EF4-FFF2-40B4-BE49-F238E27FC236}">
                    <a16:creationId xmlns:a16="http://schemas.microsoft.com/office/drawing/2014/main" id="{4BFF7510-74EE-DE70-9450-2FB1D0E9A259}"/>
                  </a:ext>
                </a:extLst>
              </p:cNvPr>
              <p:cNvSpPr/>
              <p:nvPr/>
            </p:nvSpPr>
            <p:spPr>
              <a:xfrm>
                <a:off x="5182362" y="2446361"/>
                <a:ext cx="219484" cy="219484"/>
              </a:xfrm>
              <a:custGeom>
                <a:avLst/>
                <a:gdLst>
                  <a:gd name="connsiteX0" fmla="*/ 111702 w 219484"/>
                  <a:gd name="connsiteY0" fmla="*/ 21556 h 219483"/>
                  <a:gd name="connsiteX1" fmla="*/ 201847 w 219484"/>
                  <a:gd name="connsiteY1" fmla="*/ 111702 h 219483"/>
                  <a:gd name="connsiteX2" fmla="*/ 111702 w 219484"/>
                  <a:gd name="connsiteY2" fmla="*/ 201847 h 219483"/>
                  <a:gd name="connsiteX3" fmla="*/ 21556 w 219484"/>
                  <a:gd name="connsiteY3" fmla="*/ 111702 h 219483"/>
                  <a:gd name="connsiteX4" fmla="*/ 111702 w 219484"/>
                  <a:gd name="connsiteY4" fmla="*/ 21556 h 219483"/>
                  <a:gd name="connsiteX5" fmla="*/ 111702 w 219484"/>
                  <a:gd name="connsiteY5" fmla="*/ 5879 h 219483"/>
                  <a:gd name="connsiteX6" fmla="*/ 5879 w 219484"/>
                  <a:gd name="connsiteY6" fmla="*/ 111702 h 219483"/>
                  <a:gd name="connsiteX7" fmla="*/ 111702 w 219484"/>
                  <a:gd name="connsiteY7" fmla="*/ 217524 h 219483"/>
                  <a:gd name="connsiteX8" fmla="*/ 217524 w 219484"/>
                  <a:gd name="connsiteY8" fmla="*/ 111702 h 219483"/>
                  <a:gd name="connsiteX9" fmla="*/ 111702 w 219484"/>
                  <a:gd name="connsiteY9" fmla="*/ 5879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484" h="219483">
                    <a:moveTo>
                      <a:pt x="111702" y="21556"/>
                    </a:moveTo>
                    <a:cubicBezTo>
                      <a:pt x="161086" y="21556"/>
                      <a:pt x="201847" y="62318"/>
                      <a:pt x="201847" y="111702"/>
                    </a:cubicBezTo>
                    <a:cubicBezTo>
                      <a:pt x="201847" y="161086"/>
                      <a:pt x="161086" y="201847"/>
                      <a:pt x="111702" y="201847"/>
                    </a:cubicBezTo>
                    <a:cubicBezTo>
                      <a:pt x="62318" y="201847"/>
                      <a:pt x="21556" y="161086"/>
                      <a:pt x="21556" y="111702"/>
                    </a:cubicBezTo>
                    <a:cubicBezTo>
                      <a:pt x="21556" y="62318"/>
                      <a:pt x="62318" y="21556"/>
                      <a:pt x="111702" y="21556"/>
                    </a:cubicBezTo>
                    <a:moveTo>
                      <a:pt x="111702" y="5879"/>
                    </a:moveTo>
                    <a:cubicBezTo>
                      <a:pt x="52911" y="5879"/>
                      <a:pt x="5879" y="52911"/>
                      <a:pt x="5879" y="111702"/>
                    </a:cubicBezTo>
                    <a:cubicBezTo>
                      <a:pt x="5879" y="170492"/>
                      <a:pt x="52911" y="217524"/>
                      <a:pt x="111702" y="217524"/>
                    </a:cubicBezTo>
                    <a:cubicBezTo>
                      <a:pt x="170492" y="217524"/>
                      <a:pt x="217524" y="170492"/>
                      <a:pt x="217524" y="111702"/>
                    </a:cubicBezTo>
                    <a:cubicBezTo>
                      <a:pt x="217524" y="52911"/>
                      <a:pt x="170492" y="5879"/>
                      <a:pt x="111702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450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976" name="Группа 1975">
            <a:extLst>
              <a:ext uri="{FF2B5EF4-FFF2-40B4-BE49-F238E27FC236}">
                <a16:creationId xmlns:a16="http://schemas.microsoft.com/office/drawing/2014/main" id="{4B4D9858-57BE-7600-44D3-0A1E223921C1}"/>
              </a:ext>
            </a:extLst>
          </p:cNvPr>
          <p:cNvGrpSpPr>
            <a:grpSpLocks noChangeAspect="1"/>
          </p:cNvGrpSpPr>
          <p:nvPr/>
        </p:nvGrpSpPr>
        <p:grpSpPr>
          <a:xfrm>
            <a:off x="7200082" y="4124151"/>
            <a:ext cx="291621" cy="322043"/>
            <a:chOff x="746919" y="3653727"/>
            <a:chExt cx="441325" cy="487363"/>
          </a:xfrm>
          <a:solidFill>
            <a:schemeClr val="tx1"/>
          </a:solidFill>
        </p:grpSpPr>
        <p:sp>
          <p:nvSpPr>
            <p:cNvPr id="1977" name="Freeform 7">
              <a:extLst>
                <a:ext uri="{FF2B5EF4-FFF2-40B4-BE49-F238E27FC236}">
                  <a16:creationId xmlns:a16="http://schemas.microsoft.com/office/drawing/2014/main" id="{3FED7A64-0479-DF6D-7417-9AE67E6EC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919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78" name="Рисунок 157">
              <a:extLst>
                <a:ext uri="{FF2B5EF4-FFF2-40B4-BE49-F238E27FC236}">
                  <a16:creationId xmlns:a16="http://schemas.microsoft.com/office/drawing/2014/main" id="{B77FBD13-62A3-A030-DB4A-E7AF67CAA85D}"/>
                </a:ext>
              </a:extLst>
            </p:cNvPr>
            <p:cNvGrpSpPr/>
            <p:nvPr/>
          </p:nvGrpSpPr>
          <p:grpSpPr>
            <a:xfrm>
              <a:off x="851960" y="3742593"/>
              <a:ext cx="227323" cy="305710"/>
              <a:chOff x="851960" y="3742593"/>
              <a:chExt cx="227323" cy="305710"/>
            </a:xfrm>
            <a:grpFill/>
          </p:grpSpPr>
          <p:sp>
            <p:nvSpPr>
              <p:cNvPr id="1979" name="Полилиния: фигура 1978">
                <a:extLst>
                  <a:ext uri="{FF2B5EF4-FFF2-40B4-BE49-F238E27FC236}">
                    <a16:creationId xmlns:a16="http://schemas.microsoft.com/office/drawing/2014/main" id="{7A273D8C-953D-6EB1-0144-EA0E3DF1C8BB}"/>
                  </a:ext>
                </a:extLst>
              </p:cNvPr>
              <p:cNvSpPr/>
              <p:nvPr/>
            </p:nvSpPr>
            <p:spPr>
              <a:xfrm>
                <a:off x="851960" y="3805303"/>
                <a:ext cx="109742" cy="243000"/>
              </a:xfrm>
              <a:custGeom>
                <a:avLst/>
                <a:gdLst>
                  <a:gd name="connsiteX0" fmla="*/ 41153 w 109742"/>
                  <a:gd name="connsiteY0" fmla="*/ 127379 h 243000"/>
                  <a:gd name="connsiteX1" fmla="*/ 41153 w 109742"/>
                  <a:gd name="connsiteY1" fmla="*/ 26260 h 243000"/>
                  <a:gd name="connsiteX2" fmla="*/ 5879 w 109742"/>
                  <a:gd name="connsiteY2" fmla="*/ 5879 h 243000"/>
                  <a:gd name="connsiteX3" fmla="*/ 5879 w 109742"/>
                  <a:gd name="connsiteY3" fmla="*/ 127379 h 243000"/>
                  <a:gd name="connsiteX4" fmla="*/ 110134 w 109742"/>
                  <a:gd name="connsiteY4" fmla="*/ 238689 h 243000"/>
                  <a:gd name="connsiteX5" fmla="*/ 110134 w 109742"/>
                  <a:gd name="connsiteY5" fmla="*/ 200279 h 243000"/>
                  <a:gd name="connsiteX6" fmla="*/ 41153 w 109742"/>
                  <a:gd name="connsiteY6" fmla="*/ 127379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742" h="243000">
                    <a:moveTo>
                      <a:pt x="41153" y="127379"/>
                    </a:moveTo>
                    <a:lnTo>
                      <a:pt x="41153" y="26260"/>
                    </a:lnTo>
                    <a:lnTo>
                      <a:pt x="5879" y="5879"/>
                    </a:lnTo>
                    <a:lnTo>
                      <a:pt x="5879" y="127379"/>
                    </a:lnTo>
                    <a:cubicBezTo>
                      <a:pt x="5879" y="193224"/>
                      <a:pt x="87402" y="230066"/>
                      <a:pt x="110134" y="238689"/>
                    </a:cubicBezTo>
                    <a:lnTo>
                      <a:pt x="110134" y="200279"/>
                    </a:lnTo>
                    <a:cubicBezTo>
                      <a:pt x="81915" y="187737"/>
                      <a:pt x="41153" y="161085"/>
                      <a:pt x="41153" y="1273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0" name="Полилиния: фигура 1979">
                <a:extLst>
                  <a:ext uri="{FF2B5EF4-FFF2-40B4-BE49-F238E27FC236}">
                    <a16:creationId xmlns:a16="http://schemas.microsoft.com/office/drawing/2014/main" id="{EFDEC659-DD90-368E-78BF-0A59ED7FAF67}"/>
                  </a:ext>
                </a:extLst>
              </p:cNvPr>
              <p:cNvSpPr/>
              <p:nvPr/>
            </p:nvSpPr>
            <p:spPr>
              <a:xfrm>
                <a:off x="967189" y="3805303"/>
                <a:ext cx="109742" cy="243000"/>
              </a:xfrm>
              <a:custGeom>
                <a:avLst/>
                <a:gdLst>
                  <a:gd name="connsiteX0" fmla="*/ 74860 w 109742"/>
                  <a:gd name="connsiteY0" fmla="*/ 25476 h 243000"/>
                  <a:gd name="connsiteX1" fmla="*/ 74860 w 109742"/>
                  <a:gd name="connsiteY1" fmla="*/ 127379 h 243000"/>
                  <a:gd name="connsiteX2" fmla="*/ 5879 w 109742"/>
                  <a:gd name="connsiteY2" fmla="*/ 200279 h 243000"/>
                  <a:gd name="connsiteX3" fmla="*/ 5879 w 109742"/>
                  <a:gd name="connsiteY3" fmla="*/ 238689 h 243000"/>
                  <a:gd name="connsiteX4" fmla="*/ 110134 w 109742"/>
                  <a:gd name="connsiteY4" fmla="*/ 127379 h 243000"/>
                  <a:gd name="connsiteX5" fmla="*/ 110134 w 109742"/>
                  <a:gd name="connsiteY5" fmla="*/ 5879 h 243000"/>
                  <a:gd name="connsiteX6" fmla="*/ 74860 w 109742"/>
                  <a:gd name="connsiteY6" fmla="*/ 25476 h 2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742" h="243000">
                    <a:moveTo>
                      <a:pt x="74860" y="25476"/>
                    </a:moveTo>
                    <a:lnTo>
                      <a:pt x="74860" y="127379"/>
                    </a:lnTo>
                    <a:cubicBezTo>
                      <a:pt x="74860" y="162653"/>
                      <a:pt x="30963" y="188521"/>
                      <a:pt x="5879" y="200279"/>
                    </a:cubicBezTo>
                    <a:lnTo>
                      <a:pt x="5879" y="238689"/>
                    </a:lnTo>
                    <a:cubicBezTo>
                      <a:pt x="28611" y="230066"/>
                      <a:pt x="110134" y="193224"/>
                      <a:pt x="110134" y="127379"/>
                    </a:cubicBezTo>
                    <a:lnTo>
                      <a:pt x="110134" y="5879"/>
                    </a:lnTo>
                    <a:lnTo>
                      <a:pt x="74860" y="254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1" name="Полилиния: фигура 1980">
                <a:extLst>
                  <a:ext uri="{FF2B5EF4-FFF2-40B4-BE49-F238E27FC236}">
                    <a16:creationId xmlns:a16="http://schemas.microsoft.com/office/drawing/2014/main" id="{DD6081B2-8AA4-BDDD-C8BD-BAF701512664}"/>
                  </a:ext>
                </a:extLst>
              </p:cNvPr>
              <p:cNvSpPr/>
              <p:nvPr/>
            </p:nvSpPr>
            <p:spPr>
              <a:xfrm>
                <a:off x="898992" y="3796681"/>
                <a:ext cx="133258" cy="203806"/>
              </a:xfrm>
              <a:custGeom>
                <a:avLst/>
                <a:gdLst>
                  <a:gd name="connsiteX0" fmla="*/ 131298 w 133258"/>
                  <a:gd name="connsiteY0" fmla="*/ 136002 h 203806"/>
                  <a:gd name="connsiteX1" fmla="*/ 131298 w 133258"/>
                  <a:gd name="connsiteY1" fmla="*/ 41937 h 203806"/>
                  <a:gd name="connsiteX2" fmla="*/ 68589 w 133258"/>
                  <a:gd name="connsiteY2" fmla="*/ 5879 h 203806"/>
                  <a:gd name="connsiteX3" fmla="*/ 5879 w 133258"/>
                  <a:gd name="connsiteY3" fmla="*/ 41937 h 203806"/>
                  <a:gd name="connsiteX4" fmla="*/ 5879 w 133258"/>
                  <a:gd name="connsiteY4" fmla="*/ 136002 h 203806"/>
                  <a:gd name="connsiteX5" fmla="*/ 68589 w 133258"/>
                  <a:gd name="connsiteY5" fmla="*/ 198711 h 203806"/>
                  <a:gd name="connsiteX6" fmla="*/ 131298 w 133258"/>
                  <a:gd name="connsiteY6" fmla="*/ 136002 h 203806"/>
                  <a:gd name="connsiteX7" fmla="*/ 92105 w 133258"/>
                  <a:gd name="connsiteY7" fmla="*/ 87402 h 203806"/>
                  <a:gd name="connsiteX8" fmla="*/ 76427 w 133258"/>
                  <a:gd name="connsiteY8" fmla="*/ 96024 h 203806"/>
                  <a:gd name="connsiteX9" fmla="*/ 76427 w 133258"/>
                  <a:gd name="connsiteY9" fmla="*/ 143056 h 203806"/>
                  <a:gd name="connsiteX10" fmla="*/ 68589 w 133258"/>
                  <a:gd name="connsiteY10" fmla="*/ 147760 h 203806"/>
                  <a:gd name="connsiteX11" fmla="*/ 60750 w 133258"/>
                  <a:gd name="connsiteY11" fmla="*/ 143056 h 203806"/>
                  <a:gd name="connsiteX12" fmla="*/ 60750 w 133258"/>
                  <a:gd name="connsiteY12" fmla="*/ 96024 h 203806"/>
                  <a:gd name="connsiteX13" fmla="*/ 45073 w 133258"/>
                  <a:gd name="connsiteY13" fmla="*/ 87402 h 203806"/>
                  <a:gd name="connsiteX14" fmla="*/ 45073 w 133258"/>
                  <a:gd name="connsiteY14" fmla="*/ 60750 h 203806"/>
                  <a:gd name="connsiteX15" fmla="*/ 56831 w 133258"/>
                  <a:gd name="connsiteY15" fmla="*/ 53695 h 203806"/>
                  <a:gd name="connsiteX16" fmla="*/ 56831 w 133258"/>
                  <a:gd name="connsiteY16" fmla="*/ 77211 h 203806"/>
                  <a:gd name="connsiteX17" fmla="*/ 68589 w 133258"/>
                  <a:gd name="connsiteY17" fmla="*/ 84266 h 203806"/>
                  <a:gd name="connsiteX18" fmla="*/ 80347 w 133258"/>
                  <a:gd name="connsiteY18" fmla="*/ 77211 h 203806"/>
                  <a:gd name="connsiteX19" fmla="*/ 80347 w 133258"/>
                  <a:gd name="connsiteY19" fmla="*/ 53695 h 203806"/>
                  <a:gd name="connsiteX20" fmla="*/ 92105 w 133258"/>
                  <a:gd name="connsiteY20" fmla="*/ 60750 h 203806"/>
                  <a:gd name="connsiteX21" fmla="*/ 92105 w 133258"/>
                  <a:gd name="connsiteY21" fmla="*/ 87402 h 20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3258" h="203806">
                    <a:moveTo>
                      <a:pt x="131298" y="136002"/>
                    </a:moveTo>
                    <a:lnTo>
                      <a:pt x="131298" y="41937"/>
                    </a:lnTo>
                    <a:lnTo>
                      <a:pt x="68589" y="5879"/>
                    </a:lnTo>
                    <a:lnTo>
                      <a:pt x="5879" y="41937"/>
                    </a:lnTo>
                    <a:lnTo>
                      <a:pt x="5879" y="136002"/>
                    </a:lnTo>
                    <a:cubicBezTo>
                      <a:pt x="5879" y="164221"/>
                      <a:pt x="44289" y="187737"/>
                      <a:pt x="68589" y="198711"/>
                    </a:cubicBezTo>
                    <a:cubicBezTo>
                      <a:pt x="92889" y="187737"/>
                      <a:pt x="131298" y="164221"/>
                      <a:pt x="131298" y="136002"/>
                    </a:cubicBezTo>
                    <a:moveTo>
                      <a:pt x="92105" y="87402"/>
                    </a:moveTo>
                    <a:lnTo>
                      <a:pt x="76427" y="96024"/>
                    </a:lnTo>
                    <a:lnTo>
                      <a:pt x="76427" y="143056"/>
                    </a:lnTo>
                    <a:lnTo>
                      <a:pt x="68589" y="147760"/>
                    </a:lnTo>
                    <a:lnTo>
                      <a:pt x="60750" y="143056"/>
                    </a:lnTo>
                    <a:lnTo>
                      <a:pt x="60750" y="96024"/>
                    </a:lnTo>
                    <a:lnTo>
                      <a:pt x="45073" y="87402"/>
                    </a:lnTo>
                    <a:lnTo>
                      <a:pt x="45073" y="60750"/>
                    </a:lnTo>
                    <a:lnTo>
                      <a:pt x="56831" y="53695"/>
                    </a:lnTo>
                    <a:lnTo>
                      <a:pt x="56831" y="77211"/>
                    </a:lnTo>
                    <a:lnTo>
                      <a:pt x="68589" y="84266"/>
                    </a:lnTo>
                    <a:lnTo>
                      <a:pt x="80347" y="77211"/>
                    </a:lnTo>
                    <a:lnTo>
                      <a:pt x="80347" y="53695"/>
                    </a:lnTo>
                    <a:lnTo>
                      <a:pt x="92105" y="60750"/>
                    </a:lnTo>
                    <a:lnTo>
                      <a:pt x="92105" y="874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2" name="Полилиния: фигура 1981">
                <a:extLst>
                  <a:ext uri="{FF2B5EF4-FFF2-40B4-BE49-F238E27FC236}">
                    <a16:creationId xmlns:a16="http://schemas.microsoft.com/office/drawing/2014/main" id="{68989681-44A1-C0E9-3A03-64F5EA970B91}"/>
                  </a:ext>
                </a:extLst>
              </p:cNvPr>
              <p:cNvSpPr/>
              <p:nvPr/>
            </p:nvSpPr>
            <p:spPr>
              <a:xfrm>
                <a:off x="851960" y="3742593"/>
                <a:ext cx="227323" cy="305710"/>
              </a:xfrm>
              <a:custGeom>
                <a:avLst/>
                <a:gdLst>
                  <a:gd name="connsiteX0" fmla="*/ 115621 w 227322"/>
                  <a:gd name="connsiteY0" fmla="*/ 5879 h 305709"/>
                  <a:gd name="connsiteX1" fmla="*/ 5879 w 227322"/>
                  <a:gd name="connsiteY1" fmla="*/ 68589 h 305709"/>
                  <a:gd name="connsiteX2" fmla="*/ 5879 w 227322"/>
                  <a:gd name="connsiteY2" fmla="*/ 190089 h 305709"/>
                  <a:gd name="connsiteX3" fmla="*/ 110134 w 227322"/>
                  <a:gd name="connsiteY3" fmla="*/ 301398 h 305709"/>
                  <a:gd name="connsiteX4" fmla="*/ 110134 w 227322"/>
                  <a:gd name="connsiteY4" fmla="*/ 288856 h 305709"/>
                  <a:gd name="connsiteX5" fmla="*/ 17637 w 227322"/>
                  <a:gd name="connsiteY5" fmla="*/ 190089 h 305709"/>
                  <a:gd name="connsiteX6" fmla="*/ 17637 w 227322"/>
                  <a:gd name="connsiteY6" fmla="*/ 74860 h 305709"/>
                  <a:gd name="connsiteX7" fmla="*/ 115621 w 227322"/>
                  <a:gd name="connsiteY7" fmla="*/ 19205 h 305709"/>
                  <a:gd name="connsiteX8" fmla="*/ 213605 w 227322"/>
                  <a:gd name="connsiteY8" fmla="*/ 74860 h 305709"/>
                  <a:gd name="connsiteX9" fmla="*/ 213605 w 227322"/>
                  <a:gd name="connsiteY9" fmla="*/ 190089 h 305709"/>
                  <a:gd name="connsiteX10" fmla="*/ 121108 w 227322"/>
                  <a:gd name="connsiteY10" fmla="*/ 288856 h 305709"/>
                  <a:gd name="connsiteX11" fmla="*/ 121108 w 227322"/>
                  <a:gd name="connsiteY11" fmla="*/ 301398 h 305709"/>
                  <a:gd name="connsiteX12" fmla="*/ 225363 w 227322"/>
                  <a:gd name="connsiteY12" fmla="*/ 190089 h 305709"/>
                  <a:gd name="connsiteX13" fmla="*/ 225363 w 227322"/>
                  <a:gd name="connsiteY13" fmla="*/ 68589 h 305709"/>
                  <a:gd name="connsiteX14" fmla="*/ 115621 w 227322"/>
                  <a:gd name="connsiteY14" fmla="*/ 5879 h 30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7322" h="305709">
                    <a:moveTo>
                      <a:pt x="115621" y="5879"/>
                    </a:moveTo>
                    <a:lnTo>
                      <a:pt x="5879" y="68589"/>
                    </a:lnTo>
                    <a:lnTo>
                      <a:pt x="5879" y="190089"/>
                    </a:lnTo>
                    <a:cubicBezTo>
                      <a:pt x="5879" y="255934"/>
                      <a:pt x="87402" y="292776"/>
                      <a:pt x="110134" y="301398"/>
                    </a:cubicBezTo>
                    <a:lnTo>
                      <a:pt x="110134" y="288856"/>
                    </a:lnTo>
                    <a:cubicBezTo>
                      <a:pt x="85050" y="278666"/>
                      <a:pt x="17637" y="244960"/>
                      <a:pt x="17637" y="190089"/>
                    </a:cubicBezTo>
                    <a:lnTo>
                      <a:pt x="17637" y="74860"/>
                    </a:lnTo>
                    <a:lnTo>
                      <a:pt x="115621" y="19205"/>
                    </a:lnTo>
                    <a:lnTo>
                      <a:pt x="213605" y="74860"/>
                    </a:lnTo>
                    <a:lnTo>
                      <a:pt x="213605" y="190089"/>
                    </a:lnTo>
                    <a:cubicBezTo>
                      <a:pt x="213605" y="244960"/>
                      <a:pt x="146976" y="277882"/>
                      <a:pt x="121108" y="288856"/>
                    </a:cubicBezTo>
                    <a:lnTo>
                      <a:pt x="121108" y="301398"/>
                    </a:lnTo>
                    <a:cubicBezTo>
                      <a:pt x="143840" y="292776"/>
                      <a:pt x="225363" y="255934"/>
                      <a:pt x="225363" y="190089"/>
                    </a:cubicBezTo>
                    <a:lnTo>
                      <a:pt x="225363" y="68589"/>
                    </a:lnTo>
                    <a:lnTo>
                      <a:pt x="115621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2013" name="Группа 2012">
            <a:extLst>
              <a:ext uri="{FF2B5EF4-FFF2-40B4-BE49-F238E27FC236}">
                <a16:creationId xmlns:a16="http://schemas.microsoft.com/office/drawing/2014/main" id="{D33EAC1A-2434-468F-2021-27DDF6126223}"/>
              </a:ext>
            </a:extLst>
          </p:cNvPr>
          <p:cNvGrpSpPr>
            <a:grpSpLocks noChangeAspect="1"/>
          </p:cNvGrpSpPr>
          <p:nvPr/>
        </p:nvGrpSpPr>
        <p:grpSpPr>
          <a:xfrm>
            <a:off x="6208115" y="4124151"/>
            <a:ext cx="291621" cy="322043"/>
            <a:chOff x="3630455" y="2348872"/>
            <a:chExt cx="441325" cy="487363"/>
          </a:xfrm>
          <a:solidFill>
            <a:schemeClr val="tx1"/>
          </a:solidFill>
        </p:grpSpPr>
        <p:sp>
          <p:nvSpPr>
            <p:cNvPr id="2014" name="Freeform 23">
              <a:extLst>
                <a:ext uri="{FF2B5EF4-FFF2-40B4-BE49-F238E27FC236}">
                  <a16:creationId xmlns:a16="http://schemas.microsoft.com/office/drawing/2014/main" id="{21AC6101-D27C-383E-17A0-C32E70533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455" y="2348872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015" name="Полилиния: фигура 2014">
              <a:extLst>
                <a:ext uri="{FF2B5EF4-FFF2-40B4-BE49-F238E27FC236}">
                  <a16:creationId xmlns:a16="http://schemas.microsoft.com/office/drawing/2014/main" id="{3FCCBA71-6E64-3168-F888-F3CDDABACCF5}"/>
                </a:ext>
              </a:extLst>
            </p:cNvPr>
            <p:cNvSpPr/>
            <p:nvPr/>
          </p:nvSpPr>
          <p:spPr>
            <a:xfrm>
              <a:off x="3727657" y="2476932"/>
              <a:ext cx="243000" cy="227323"/>
            </a:xfrm>
            <a:custGeom>
              <a:avLst/>
              <a:gdLst>
                <a:gd name="connsiteX0" fmla="*/ 241040 w 243000"/>
                <a:gd name="connsiteY0" fmla="*/ 68589 h 227322"/>
                <a:gd name="connsiteX1" fmla="*/ 241040 w 243000"/>
                <a:gd name="connsiteY1" fmla="*/ 5879 h 227322"/>
                <a:gd name="connsiteX2" fmla="*/ 5879 w 243000"/>
                <a:gd name="connsiteY2" fmla="*/ 5879 h 227322"/>
                <a:gd name="connsiteX3" fmla="*/ 5879 w 243000"/>
                <a:gd name="connsiteY3" fmla="*/ 68589 h 227322"/>
                <a:gd name="connsiteX4" fmla="*/ 21556 w 243000"/>
                <a:gd name="connsiteY4" fmla="*/ 68589 h 227322"/>
                <a:gd name="connsiteX5" fmla="*/ 21556 w 243000"/>
                <a:gd name="connsiteY5" fmla="*/ 84266 h 227322"/>
                <a:gd name="connsiteX6" fmla="*/ 5879 w 243000"/>
                <a:gd name="connsiteY6" fmla="*/ 84266 h 227322"/>
                <a:gd name="connsiteX7" fmla="*/ 5879 w 243000"/>
                <a:gd name="connsiteY7" fmla="*/ 146976 h 227322"/>
                <a:gd name="connsiteX8" fmla="*/ 22340 w 243000"/>
                <a:gd name="connsiteY8" fmla="*/ 146976 h 227322"/>
                <a:gd name="connsiteX9" fmla="*/ 22340 w 243000"/>
                <a:gd name="connsiteY9" fmla="*/ 162653 h 227322"/>
                <a:gd name="connsiteX10" fmla="*/ 5879 w 243000"/>
                <a:gd name="connsiteY10" fmla="*/ 162653 h 227322"/>
                <a:gd name="connsiteX11" fmla="*/ 5879 w 243000"/>
                <a:gd name="connsiteY11" fmla="*/ 225363 h 227322"/>
                <a:gd name="connsiteX12" fmla="*/ 241040 w 243000"/>
                <a:gd name="connsiteY12" fmla="*/ 225363 h 227322"/>
                <a:gd name="connsiteX13" fmla="*/ 241040 w 243000"/>
                <a:gd name="connsiteY13" fmla="*/ 162653 h 227322"/>
                <a:gd name="connsiteX14" fmla="*/ 225363 w 243000"/>
                <a:gd name="connsiteY14" fmla="*/ 162653 h 227322"/>
                <a:gd name="connsiteX15" fmla="*/ 225363 w 243000"/>
                <a:gd name="connsiteY15" fmla="*/ 146976 h 227322"/>
                <a:gd name="connsiteX16" fmla="*/ 241040 w 243000"/>
                <a:gd name="connsiteY16" fmla="*/ 146976 h 227322"/>
                <a:gd name="connsiteX17" fmla="*/ 241040 w 243000"/>
                <a:gd name="connsiteY17" fmla="*/ 84266 h 227322"/>
                <a:gd name="connsiteX18" fmla="*/ 225363 w 243000"/>
                <a:gd name="connsiteY18" fmla="*/ 84266 h 227322"/>
                <a:gd name="connsiteX19" fmla="*/ 225363 w 243000"/>
                <a:gd name="connsiteY19" fmla="*/ 68589 h 227322"/>
                <a:gd name="connsiteX20" fmla="*/ 241040 w 243000"/>
                <a:gd name="connsiteY20" fmla="*/ 68589 h 227322"/>
                <a:gd name="connsiteX21" fmla="*/ 186169 w 243000"/>
                <a:gd name="connsiteY21" fmla="*/ 21556 h 227322"/>
                <a:gd name="connsiteX22" fmla="*/ 201847 w 243000"/>
                <a:gd name="connsiteY22" fmla="*/ 21556 h 227322"/>
                <a:gd name="connsiteX23" fmla="*/ 201847 w 243000"/>
                <a:gd name="connsiteY23" fmla="*/ 33315 h 227322"/>
                <a:gd name="connsiteX24" fmla="*/ 186169 w 243000"/>
                <a:gd name="connsiteY24" fmla="*/ 33315 h 227322"/>
                <a:gd name="connsiteX25" fmla="*/ 186169 w 243000"/>
                <a:gd name="connsiteY25" fmla="*/ 21556 h 227322"/>
                <a:gd name="connsiteX26" fmla="*/ 21556 w 243000"/>
                <a:gd name="connsiteY26" fmla="*/ 21556 h 227322"/>
                <a:gd name="connsiteX27" fmla="*/ 154815 w 243000"/>
                <a:gd name="connsiteY27" fmla="*/ 21556 h 227322"/>
                <a:gd name="connsiteX28" fmla="*/ 154815 w 243000"/>
                <a:gd name="connsiteY28" fmla="*/ 45073 h 227322"/>
                <a:gd name="connsiteX29" fmla="*/ 21556 w 243000"/>
                <a:gd name="connsiteY29" fmla="*/ 45073 h 227322"/>
                <a:gd name="connsiteX30" fmla="*/ 21556 w 243000"/>
                <a:gd name="connsiteY30" fmla="*/ 21556 h 227322"/>
                <a:gd name="connsiteX31" fmla="*/ 21556 w 243000"/>
                <a:gd name="connsiteY31" fmla="*/ 99944 h 227322"/>
                <a:gd name="connsiteX32" fmla="*/ 154815 w 243000"/>
                <a:gd name="connsiteY32" fmla="*/ 99944 h 227322"/>
                <a:gd name="connsiteX33" fmla="*/ 154815 w 243000"/>
                <a:gd name="connsiteY33" fmla="*/ 123460 h 227322"/>
                <a:gd name="connsiteX34" fmla="*/ 21556 w 243000"/>
                <a:gd name="connsiteY34" fmla="*/ 123460 h 227322"/>
                <a:gd name="connsiteX35" fmla="*/ 21556 w 243000"/>
                <a:gd name="connsiteY35" fmla="*/ 99944 h 227322"/>
                <a:gd name="connsiteX36" fmla="*/ 154815 w 243000"/>
                <a:gd name="connsiteY36" fmla="*/ 201847 h 227322"/>
                <a:gd name="connsiteX37" fmla="*/ 21556 w 243000"/>
                <a:gd name="connsiteY37" fmla="*/ 201847 h 227322"/>
                <a:gd name="connsiteX38" fmla="*/ 21556 w 243000"/>
                <a:gd name="connsiteY38" fmla="*/ 178331 h 227322"/>
                <a:gd name="connsiteX39" fmla="*/ 154815 w 243000"/>
                <a:gd name="connsiteY39" fmla="*/ 178331 h 227322"/>
                <a:gd name="connsiteX40" fmla="*/ 154815 w 243000"/>
                <a:gd name="connsiteY40" fmla="*/ 201847 h 227322"/>
                <a:gd name="connsiteX41" fmla="*/ 201847 w 243000"/>
                <a:gd name="connsiteY41" fmla="*/ 190089 h 227322"/>
                <a:gd name="connsiteX42" fmla="*/ 186169 w 243000"/>
                <a:gd name="connsiteY42" fmla="*/ 190089 h 227322"/>
                <a:gd name="connsiteX43" fmla="*/ 186169 w 243000"/>
                <a:gd name="connsiteY43" fmla="*/ 178331 h 227322"/>
                <a:gd name="connsiteX44" fmla="*/ 201847 w 243000"/>
                <a:gd name="connsiteY44" fmla="*/ 178331 h 227322"/>
                <a:gd name="connsiteX45" fmla="*/ 201847 w 243000"/>
                <a:gd name="connsiteY45" fmla="*/ 190089 h 227322"/>
                <a:gd name="connsiteX46" fmla="*/ 213605 w 243000"/>
                <a:gd name="connsiteY46" fmla="*/ 162653 h 227322"/>
                <a:gd name="connsiteX47" fmla="*/ 33315 w 243000"/>
                <a:gd name="connsiteY47" fmla="*/ 162653 h 227322"/>
                <a:gd name="connsiteX48" fmla="*/ 33315 w 243000"/>
                <a:gd name="connsiteY48" fmla="*/ 146976 h 227322"/>
                <a:gd name="connsiteX49" fmla="*/ 213605 w 243000"/>
                <a:gd name="connsiteY49" fmla="*/ 146976 h 227322"/>
                <a:gd name="connsiteX50" fmla="*/ 213605 w 243000"/>
                <a:gd name="connsiteY50" fmla="*/ 162653 h 227322"/>
                <a:gd name="connsiteX51" fmla="*/ 186169 w 243000"/>
                <a:gd name="connsiteY51" fmla="*/ 99944 h 227322"/>
                <a:gd name="connsiteX52" fmla="*/ 201847 w 243000"/>
                <a:gd name="connsiteY52" fmla="*/ 99944 h 227322"/>
                <a:gd name="connsiteX53" fmla="*/ 201847 w 243000"/>
                <a:gd name="connsiteY53" fmla="*/ 111702 h 227322"/>
                <a:gd name="connsiteX54" fmla="*/ 186169 w 243000"/>
                <a:gd name="connsiteY54" fmla="*/ 111702 h 227322"/>
                <a:gd name="connsiteX55" fmla="*/ 186169 w 243000"/>
                <a:gd name="connsiteY55" fmla="*/ 99944 h 227322"/>
                <a:gd name="connsiteX56" fmla="*/ 213605 w 243000"/>
                <a:gd name="connsiteY56" fmla="*/ 84266 h 227322"/>
                <a:gd name="connsiteX57" fmla="*/ 33315 w 243000"/>
                <a:gd name="connsiteY57" fmla="*/ 84266 h 227322"/>
                <a:gd name="connsiteX58" fmla="*/ 33315 w 243000"/>
                <a:gd name="connsiteY58" fmla="*/ 68589 h 227322"/>
                <a:gd name="connsiteX59" fmla="*/ 213605 w 243000"/>
                <a:gd name="connsiteY59" fmla="*/ 68589 h 227322"/>
                <a:gd name="connsiteX60" fmla="*/ 213605 w 243000"/>
                <a:gd name="connsiteY60" fmla="*/ 84266 h 227322"/>
                <a:gd name="connsiteX61" fmla="*/ 225363 w 243000"/>
                <a:gd name="connsiteY61" fmla="*/ 190089 h 227322"/>
                <a:gd name="connsiteX62" fmla="*/ 209686 w 243000"/>
                <a:gd name="connsiteY62" fmla="*/ 190089 h 227322"/>
                <a:gd name="connsiteX63" fmla="*/ 209686 w 243000"/>
                <a:gd name="connsiteY63" fmla="*/ 178331 h 227322"/>
                <a:gd name="connsiteX64" fmla="*/ 225363 w 243000"/>
                <a:gd name="connsiteY64" fmla="*/ 178331 h 227322"/>
                <a:gd name="connsiteX65" fmla="*/ 225363 w 243000"/>
                <a:gd name="connsiteY65" fmla="*/ 190089 h 227322"/>
                <a:gd name="connsiteX66" fmla="*/ 225363 w 243000"/>
                <a:gd name="connsiteY66" fmla="*/ 111702 h 227322"/>
                <a:gd name="connsiteX67" fmla="*/ 209686 w 243000"/>
                <a:gd name="connsiteY67" fmla="*/ 111702 h 227322"/>
                <a:gd name="connsiteX68" fmla="*/ 209686 w 243000"/>
                <a:gd name="connsiteY68" fmla="*/ 99944 h 227322"/>
                <a:gd name="connsiteX69" fmla="*/ 225363 w 243000"/>
                <a:gd name="connsiteY69" fmla="*/ 99944 h 227322"/>
                <a:gd name="connsiteX70" fmla="*/ 225363 w 243000"/>
                <a:gd name="connsiteY70" fmla="*/ 111702 h 227322"/>
                <a:gd name="connsiteX71" fmla="*/ 209686 w 243000"/>
                <a:gd name="connsiteY71" fmla="*/ 21556 h 227322"/>
                <a:gd name="connsiteX72" fmla="*/ 225363 w 243000"/>
                <a:gd name="connsiteY72" fmla="*/ 21556 h 227322"/>
                <a:gd name="connsiteX73" fmla="*/ 225363 w 243000"/>
                <a:gd name="connsiteY73" fmla="*/ 33315 h 227322"/>
                <a:gd name="connsiteX74" fmla="*/ 209686 w 243000"/>
                <a:gd name="connsiteY74" fmla="*/ 33315 h 227322"/>
                <a:gd name="connsiteX75" fmla="*/ 209686 w 243000"/>
                <a:gd name="connsiteY75" fmla="*/ 21556 h 22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000" h="227322">
                  <a:moveTo>
                    <a:pt x="241040" y="68589"/>
                  </a:moveTo>
                  <a:lnTo>
                    <a:pt x="241040" y="5879"/>
                  </a:lnTo>
                  <a:lnTo>
                    <a:pt x="5879" y="5879"/>
                  </a:lnTo>
                  <a:lnTo>
                    <a:pt x="5879" y="68589"/>
                  </a:lnTo>
                  <a:lnTo>
                    <a:pt x="21556" y="68589"/>
                  </a:lnTo>
                  <a:lnTo>
                    <a:pt x="21556" y="84266"/>
                  </a:lnTo>
                  <a:lnTo>
                    <a:pt x="5879" y="84266"/>
                  </a:lnTo>
                  <a:lnTo>
                    <a:pt x="5879" y="146976"/>
                  </a:lnTo>
                  <a:lnTo>
                    <a:pt x="22340" y="146976"/>
                  </a:lnTo>
                  <a:lnTo>
                    <a:pt x="22340" y="162653"/>
                  </a:lnTo>
                  <a:lnTo>
                    <a:pt x="5879" y="162653"/>
                  </a:lnTo>
                  <a:lnTo>
                    <a:pt x="5879" y="225363"/>
                  </a:lnTo>
                  <a:lnTo>
                    <a:pt x="241040" y="225363"/>
                  </a:lnTo>
                  <a:lnTo>
                    <a:pt x="241040" y="162653"/>
                  </a:lnTo>
                  <a:lnTo>
                    <a:pt x="225363" y="162653"/>
                  </a:lnTo>
                  <a:lnTo>
                    <a:pt x="225363" y="146976"/>
                  </a:lnTo>
                  <a:lnTo>
                    <a:pt x="241040" y="146976"/>
                  </a:lnTo>
                  <a:lnTo>
                    <a:pt x="241040" y="84266"/>
                  </a:lnTo>
                  <a:lnTo>
                    <a:pt x="225363" y="84266"/>
                  </a:lnTo>
                  <a:lnTo>
                    <a:pt x="225363" y="68589"/>
                  </a:lnTo>
                  <a:lnTo>
                    <a:pt x="241040" y="68589"/>
                  </a:lnTo>
                  <a:close/>
                  <a:moveTo>
                    <a:pt x="186169" y="21556"/>
                  </a:moveTo>
                  <a:lnTo>
                    <a:pt x="201847" y="21556"/>
                  </a:lnTo>
                  <a:lnTo>
                    <a:pt x="201847" y="33315"/>
                  </a:lnTo>
                  <a:lnTo>
                    <a:pt x="186169" y="33315"/>
                  </a:lnTo>
                  <a:lnTo>
                    <a:pt x="186169" y="21556"/>
                  </a:lnTo>
                  <a:close/>
                  <a:moveTo>
                    <a:pt x="21556" y="21556"/>
                  </a:moveTo>
                  <a:lnTo>
                    <a:pt x="154815" y="21556"/>
                  </a:lnTo>
                  <a:lnTo>
                    <a:pt x="154815" y="45073"/>
                  </a:lnTo>
                  <a:lnTo>
                    <a:pt x="21556" y="45073"/>
                  </a:lnTo>
                  <a:lnTo>
                    <a:pt x="21556" y="21556"/>
                  </a:lnTo>
                  <a:close/>
                  <a:moveTo>
                    <a:pt x="21556" y="99944"/>
                  </a:moveTo>
                  <a:lnTo>
                    <a:pt x="154815" y="99944"/>
                  </a:lnTo>
                  <a:lnTo>
                    <a:pt x="154815" y="123460"/>
                  </a:lnTo>
                  <a:lnTo>
                    <a:pt x="21556" y="123460"/>
                  </a:lnTo>
                  <a:lnTo>
                    <a:pt x="21556" y="99944"/>
                  </a:lnTo>
                  <a:close/>
                  <a:moveTo>
                    <a:pt x="154815" y="201847"/>
                  </a:moveTo>
                  <a:lnTo>
                    <a:pt x="21556" y="201847"/>
                  </a:lnTo>
                  <a:lnTo>
                    <a:pt x="21556" y="178331"/>
                  </a:lnTo>
                  <a:lnTo>
                    <a:pt x="154815" y="178331"/>
                  </a:lnTo>
                  <a:lnTo>
                    <a:pt x="154815" y="201847"/>
                  </a:lnTo>
                  <a:close/>
                  <a:moveTo>
                    <a:pt x="201847" y="190089"/>
                  </a:moveTo>
                  <a:lnTo>
                    <a:pt x="186169" y="190089"/>
                  </a:lnTo>
                  <a:lnTo>
                    <a:pt x="186169" y="178331"/>
                  </a:lnTo>
                  <a:lnTo>
                    <a:pt x="201847" y="178331"/>
                  </a:lnTo>
                  <a:lnTo>
                    <a:pt x="201847" y="190089"/>
                  </a:lnTo>
                  <a:close/>
                  <a:moveTo>
                    <a:pt x="213605" y="162653"/>
                  </a:moveTo>
                  <a:lnTo>
                    <a:pt x="33315" y="162653"/>
                  </a:lnTo>
                  <a:lnTo>
                    <a:pt x="33315" y="146976"/>
                  </a:lnTo>
                  <a:lnTo>
                    <a:pt x="213605" y="146976"/>
                  </a:lnTo>
                  <a:lnTo>
                    <a:pt x="213605" y="162653"/>
                  </a:lnTo>
                  <a:close/>
                  <a:moveTo>
                    <a:pt x="186169" y="99944"/>
                  </a:moveTo>
                  <a:lnTo>
                    <a:pt x="201847" y="99944"/>
                  </a:lnTo>
                  <a:lnTo>
                    <a:pt x="201847" y="111702"/>
                  </a:lnTo>
                  <a:lnTo>
                    <a:pt x="186169" y="111702"/>
                  </a:lnTo>
                  <a:lnTo>
                    <a:pt x="186169" y="99944"/>
                  </a:lnTo>
                  <a:close/>
                  <a:moveTo>
                    <a:pt x="213605" y="84266"/>
                  </a:moveTo>
                  <a:lnTo>
                    <a:pt x="33315" y="84266"/>
                  </a:lnTo>
                  <a:lnTo>
                    <a:pt x="33315" y="68589"/>
                  </a:lnTo>
                  <a:lnTo>
                    <a:pt x="213605" y="68589"/>
                  </a:lnTo>
                  <a:lnTo>
                    <a:pt x="213605" y="84266"/>
                  </a:lnTo>
                  <a:close/>
                  <a:moveTo>
                    <a:pt x="225363" y="190089"/>
                  </a:moveTo>
                  <a:lnTo>
                    <a:pt x="209686" y="190089"/>
                  </a:lnTo>
                  <a:lnTo>
                    <a:pt x="209686" y="178331"/>
                  </a:lnTo>
                  <a:lnTo>
                    <a:pt x="225363" y="178331"/>
                  </a:lnTo>
                  <a:lnTo>
                    <a:pt x="225363" y="190089"/>
                  </a:lnTo>
                  <a:close/>
                  <a:moveTo>
                    <a:pt x="225363" y="111702"/>
                  </a:moveTo>
                  <a:lnTo>
                    <a:pt x="209686" y="111702"/>
                  </a:lnTo>
                  <a:lnTo>
                    <a:pt x="209686" y="99944"/>
                  </a:lnTo>
                  <a:lnTo>
                    <a:pt x="225363" y="99944"/>
                  </a:lnTo>
                  <a:lnTo>
                    <a:pt x="225363" y="111702"/>
                  </a:lnTo>
                  <a:close/>
                  <a:moveTo>
                    <a:pt x="209686" y="21556"/>
                  </a:moveTo>
                  <a:lnTo>
                    <a:pt x="225363" y="21556"/>
                  </a:lnTo>
                  <a:lnTo>
                    <a:pt x="225363" y="33315"/>
                  </a:lnTo>
                  <a:lnTo>
                    <a:pt x="209686" y="33315"/>
                  </a:lnTo>
                  <a:lnTo>
                    <a:pt x="209686" y="215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509" name="TextBox 1508">
            <a:extLst>
              <a:ext uri="{FF2B5EF4-FFF2-40B4-BE49-F238E27FC236}">
                <a16:creationId xmlns:a16="http://schemas.microsoft.com/office/drawing/2014/main" id="{6D51459C-3850-FC7F-6922-3B7165DD4841}"/>
              </a:ext>
            </a:extLst>
          </p:cNvPr>
          <p:cNvSpPr txBox="1"/>
          <p:nvPr/>
        </p:nvSpPr>
        <p:spPr>
          <a:xfrm>
            <a:off x="4929876" y="3801601"/>
            <a:ext cx="386644" cy="18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Сеть</a:t>
            </a:r>
          </a:p>
        </p:txBody>
      </p:sp>
      <p:sp>
        <p:nvSpPr>
          <p:cNvPr id="1510" name="Полилиния: фигура 1509">
            <a:extLst>
              <a:ext uri="{FF2B5EF4-FFF2-40B4-BE49-F238E27FC236}">
                <a16:creationId xmlns:a16="http://schemas.microsoft.com/office/drawing/2014/main" id="{06F2C9EE-D093-33BD-6789-AFC569564188}"/>
              </a:ext>
            </a:extLst>
          </p:cNvPr>
          <p:cNvSpPr/>
          <p:nvPr/>
        </p:nvSpPr>
        <p:spPr>
          <a:xfrm>
            <a:off x="4802305" y="3962463"/>
            <a:ext cx="641787" cy="124262"/>
          </a:xfrm>
          <a:custGeom>
            <a:avLst/>
            <a:gdLst>
              <a:gd name="connsiteX0" fmla="*/ 0 w 1262624"/>
              <a:gd name="connsiteY0" fmla="*/ 244469 h 244468"/>
              <a:gd name="connsiteX1" fmla="*/ 0 w 1262624"/>
              <a:gd name="connsiteY1" fmla="*/ 112929 h 244468"/>
              <a:gd name="connsiteX2" fmla="*/ 8601 w 1262624"/>
              <a:gd name="connsiteY2" fmla="*/ 69714 h 244468"/>
              <a:gd name="connsiteX3" fmla="*/ 33090 w 1262624"/>
              <a:gd name="connsiteY3" fmla="*/ 33081 h 244468"/>
              <a:gd name="connsiteX4" fmla="*/ 69713 w 1262624"/>
              <a:gd name="connsiteY4" fmla="*/ 8620 h 244468"/>
              <a:gd name="connsiteX5" fmla="*/ 112956 w 1262624"/>
              <a:gd name="connsiteY5" fmla="*/ 48 h 244468"/>
              <a:gd name="connsiteX6" fmla="*/ 1149753 w 1262624"/>
              <a:gd name="connsiteY6" fmla="*/ 0 h 244468"/>
              <a:gd name="connsiteX7" fmla="*/ 1229572 w 1262624"/>
              <a:gd name="connsiteY7" fmla="*/ 33061 h 244468"/>
              <a:gd name="connsiteX8" fmla="*/ 1262625 w 1262624"/>
              <a:gd name="connsiteY8" fmla="*/ 112871 h 244468"/>
              <a:gd name="connsiteX9" fmla="*/ 1262625 w 1262624"/>
              <a:gd name="connsiteY9" fmla="*/ 244411 h 24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2624" h="244468">
                <a:moveTo>
                  <a:pt x="0" y="244469"/>
                </a:moveTo>
                <a:lnTo>
                  <a:pt x="0" y="112929"/>
                </a:lnTo>
                <a:cubicBezTo>
                  <a:pt x="0" y="98098"/>
                  <a:pt x="2924" y="83411"/>
                  <a:pt x="8601" y="69714"/>
                </a:cubicBezTo>
                <a:cubicBezTo>
                  <a:pt x="14278" y="56007"/>
                  <a:pt x="22603" y="43567"/>
                  <a:pt x="33090" y="33081"/>
                </a:cubicBezTo>
                <a:cubicBezTo>
                  <a:pt x="43576" y="22593"/>
                  <a:pt x="56036" y="14288"/>
                  <a:pt x="69713" y="8620"/>
                </a:cubicBezTo>
                <a:cubicBezTo>
                  <a:pt x="83429" y="2953"/>
                  <a:pt x="98098" y="38"/>
                  <a:pt x="112956" y="48"/>
                </a:cubicBezTo>
                <a:lnTo>
                  <a:pt x="1149753" y="0"/>
                </a:lnTo>
                <a:cubicBezTo>
                  <a:pt x="1179757" y="0"/>
                  <a:pt x="1208427" y="11887"/>
                  <a:pt x="1229572" y="33061"/>
                </a:cubicBezTo>
                <a:cubicBezTo>
                  <a:pt x="1250814" y="54226"/>
                  <a:pt x="1262625" y="82934"/>
                  <a:pt x="1262625" y="112871"/>
                </a:cubicBezTo>
                <a:lnTo>
                  <a:pt x="1262625" y="244411"/>
                </a:lnTo>
              </a:path>
            </a:pathLst>
          </a:custGeom>
          <a:noFill/>
          <a:ln w="9525" cap="flat">
            <a:solidFill>
              <a:srgbClr val="2A3541">
                <a:alpha val="7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sp>
        <p:nvSpPr>
          <p:cNvPr id="1818" name="TextBox 1817">
            <a:extLst>
              <a:ext uri="{FF2B5EF4-FFF2-40B4-BE49-F238E27FC236}">
                <a16:creationId xmlns:a16="http://schemas.microsoft.com/office/drawing/2014/main" id="{481CE294-7B05-66C8-CD5C-D0F958BADE3B}"/>
              </a:ext>
            </a:extLst>
          </p:cNvPr>
          <p:cNvSpPr txBox="1"/>
          <p:nvPr/>
        </p:nvSpPr>
        <p:spPr>
          <a:xfrm>
            <a:off x="5227600" y="4522301"/>
            <a:ext cx="438577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 интернет-шлюзов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828" name="TextBox 1827">
            <a:extLst>
              <a:ext uri="{FF2B5EF4-FFF2-40B4-BE49-F238E27FC236}">
                <a16:creationId xmlns:a16="http://schemas.microsoft.com/office/drawing/2014/main" id="{40BBA060-7BD5-17CE-D3D5-73C11D5DFDF5}"/>
              </a:ext>
            </a:extLst>
          </p:cNvPr>
          <p:cNvSpPr txBox="1"/>
          <p:nvPr/>
        </p:nvSpPr>
        <p:spPr>
          <a:xfrm>
            <a:off x="4549503" y="4522300"/>
            <a:ext cx="512657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почтовых серверов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grpSp>
        <p:nvGrpSpPr>
          <p:cNvPr id="2016" name="Группа 2015">
            <a:extLst>
              <a:ext uri="{FF2B5EF4-FFF2-40B4-BE49-F238E27FC236}">
                <a16:creationId xmlns:a16="http://schemas.microsoft.com/office/drawing/2014/main" id="{D36357D0-2BE4-4E88-6CD3-509E3ABC8C2F}"/>
              </a:ext>
            </a:extLst>
          </p:cNvPr>
          <p:cNvGrpSpPr>
            <a:grpSpLocks noChangeAspect="1"/>
          </p:cNvGrpSpPr>
          <p:nvPr/>
        </p:nvGrpSpPr>
        <p:grpSpPr>
          <a:xfrm>
            <a:off x="5301077" y="4124151"/>
            <a:ext cx="291621" cy="323092"/>
            <a:chOff x="2188687" y="1043223"/>
            <a:chExt cx="441325" cy="488950"/>
          </a:xfrm>
          <a:solidFill>
            <a:schemeClr val="tx1"/>
          </a:solidFill>
        </p:grpSpPr>
        <p:sp>
          <p:nvSpPr>
            <p:cNvPr id="2017" name="Freeform 11">
              <a:extLst>
                <a:ext uri="{FF2B5EF4-FFF2-40B4-BE49-F238E27FC236}">
                  <a16:creationId xmlns:a16="http://schemas.microsoft.com/office/drawing/2014/main" id="{3E24B054-7AFF-EF3B-1E93-351C0305E3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8687" y="1043223"/>
              <a:ext cx="441325" cy="488950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sp>
          <p:nvSpPr>
            <p:cNvPr id="2018" name="Полилиния: фигура 2017">
              <a:extLst>
                <a:ext uri="{FF2B5EF4-FFF2-40B4-BE49-F238E27FC236}">
                  <a16:creationId xmlns:a16="http://schemas.microsoft.com/office/drawing/2014/main" id="{73D418CC-7532-6965-41EE-18F64F8D0B15}"/>
                </a:ext>
              </a:extLst>
            </p:cNvPr>
            <p:cNvSpPr/>
            <p:nvPr/>
          </p:nvSpPr>
          <p:spPr>
            <a:xfrm>
              <a:off x="2262373" y="1139410"/>
              <a:ext cx="290032" cy="290032"/>
            </a:xfrm>
            <a:custGeom>
              <a:avLst/>
              <a:gdLst>
                <a:gd name="connsiteX0" fmla="*/ 146976 w 290032"/>
                <a:gd name="connsiteY0" fmla="*/ 5879 h 290032"/>
                <a:gd name="connsiteX1" fmla="*/ 5879 w 290032"/>
                <a:gd name="connsiteY1" fmla="*/ 146976 h 290032"/>
                <a:gd name="connsiteX2" fmla="*/ 146976 w 290032"/>
                <a:gd name="connsiteY2" fmla="*/ 288073 h 290032"/>
                <a:gd name="connsiteX3" fmla="*/ 288073 w 290032"/>
                <a:gd name="connsiteY3" fmla="*/ 146976 h 290032"/>
                <a:gd name="connsiteX4" fmla="*/ 146976 w 290032"/>
                <a:gd name="connsiteY4" fmla="*/ 5879 h 290032"/>
                <a:gd name="connsiteX5" fmla="*/ 153247 w 290032"/>
                <a:gd name="connsiteY5" fmla="*/ 23908 h 290032"/>
                <a:gd name="connsiteX6" fmla="*/ 203415 w 290032"/>
                <a:gd name="connsiteY6" fmla="*/ 77995 h 290032"/>
                <a:gd name="connsiteX7" fmla="*/ 153247 w 290032"/>
                <a:gd name="connsiteY7" fmla="*/ 90537 h 290032"/>
                <a:gd name="connsiteX8" fmla="*/ 153247 w 290032"/>
                <a:gd name="connsiteY8" fmla="*/ 23908 h 290032"/>
                <a:gd name="connsiteX9" fmla="*/ 141489 w 290032"/>
                <a:gd name="connsiteY9" fmla="*/ 89753 h 290032"/>
                <a:gd name="connsiteX10" fmla="*/ 91321 w 290032"/>
                <a:gd name="connsiteY10" fmla="*/ 77211 h 290032"/>
                <a:gd name="connsiteX11" fmla="*/ 141489 w 290032"/>
                <a:gd name="connsiteY11" fmla="*/ 23124 h 290032"/>
                <a:gd name="connsiteX12" fmla="*/ 141489 w 290032"/>
                <a:gd name="connsiteY12" fmla="*/ 89753 h 290032"/>
                <a:gd name="connsiteX13" fmla="*/ 85834 w 290032"/>
                <a:gd name="connsiteY13" fmla="*/ 88185 h 290032"/>
                <a:gd name="connsiteX14" fmla="*/ 140705 w 290032"/>
                <a:gd name="connsiteY14" fmla="*/ 101511 h 290032"/>
                <a:gd name="connsiteX15" fmla="*/ 140705 w 290032"/>
                <a:gd name="connsiteY15" fmla="*/ 141489 h 290032"/>
                <a:gd name="connsiteX16" fmla="*/ 74860 w 290032"/>
                <a:gd name="connsiteY16" fmla="*/ 141489 h 290032"/>
                <a:gd name="connsiteX17" fmla="*/ 85834 w 290032"/>
                <a:gd name="connsiteY17" fmla="*/ 88185 h 290032"/>
                <a:gd name="connsiteX18" fmla="*/ 141489 w 290032"/>
                <a:gd name="connsiteY18" fmla="*/ 153247 h 290032"/>
                <a:gd name="connsiteX19" fmla="*/ 141489 w 290032"/>
                <a:gd name="connsiteY19" fmla="*/ 193224 h 290032"/>
                <a:gd name="connsiteX20" fmla="*/ 86618 w 290032"/>
                <a:gd name="connsiteY20" fmla="*/ 206550 h 290032"/>
                <a:gd name="connsiteX21" fmla="*/ 75644 w 290032"/>
                <a:gd name="connsiteY21" fmla="*/ 154031 h 290032"/>
                <a:gd name="connsiteX22" fmla="*/ 141489 w 290032"/>
                <a:gd name="connsiteY22" fmla="*/ 154031 h 290032"/>
                <a:gd name="connsiteX23" fmla="*/ 141489 w 290032"/>
                <a:gd name="connsiteY23" fmla="*/ 204198 h 290032"/>
                <a:gd name="connsiteX24" fmla="*/ 141489 w 290032"/>
                <a:gd name="connsiteY24" fmla="*/ 270044 h 290032"/>
                <a:gd name="connsiteX25" fmla="*/ 91321 w 290032"/>
                <a:gd name="connsiteY25" fmla="*/ 215956 h 290032"/>
                <a:gd name="connsiteX26" fmla="*/ 141489 w 290032"/>
                <a:gd name="connsiteY26" fmla="*/ 204198 h 290032"/>
                <a:gd name="connsiteX27" fmla="*/ 153247 w 290032"/>
                <a:gd name="connsiteY27" fmla="*/ 204198 h 290032"/>
                <a:gd name="connsiteX28" fmla="*/ 203415 w 290032"/>
                <a:gd name="connsiteY28" fmla="*/ 216740 h 290032"/>
                <a:gd name="connsiteX29" fmla="*/ 153247 w 290032"/>
                <a:gd name="connsiteY29" fmla="*/ 270827 h 290032"/>
                <a:gd name="connsiteX30" fmla="*/ 153247 w 290032"/>
                <a:gd name="connsiteY30" fmla="*/ 204198 h 290032"/>
                <a:gd name="connsiteX31" fmla="*/ 208118 w 290032"/>
                <a:gd name="connsiteY31" fmla="*/ 205766 h 290032"/>
                <a:gd name="connsiteX32" fmla="*/ 153247 w 290032"/>
                <a:gd name="connsiteY32" fmla="*/ 192440 h 290032"/>
                <a:gd name="connsiteX33" fmla="*/ 153247 w 290032"/>
                <a:gd name="connsiteY33" fmla="*/ 152463 h 290032"/>
                <a:gd name="connsiteX34" fmla="*/ 219092 w 290032"/>
                <a:gd name="connsiteY34" fmla="*/ 152463 h 290032"/>
                <a:gd name="connsiteX35" fmla="*/ 208118 w 290032"/>
                <a:gd name="connsiteY35" fmla="*/ 205766 h 290032"/>
                <a:gd name="connsiteX36" fmla="*/ 153247 w 290032"/>
                <a:gd name="connsiteY36" fmla="*/ 141489 h 290032"/>
                <a:gd name="connsiteX37" fmla="*/ 153247 w 290032"/>
                <a:gd name="connsiteY37" fmla="*/ 101511 h 290032"/>
                <a:gd name="connsiteX38" fmla="*/ 208118 w 290032"/>
                <a:gd name="connsiteY38" fmla="*/ 88185 h 290032"/>
                <a:gd name="connsiteX39" fmla="*/ 219092 w 290032"/>
                <a:gd name="connsiteY39" fmla="*/ 140705 h 290032"/>
                <a:gd name="connsiteX40" fmla="*/ 153247 w 290032"/>
                <a:gd name="connsiteY40" fmla="*/ 140705 h 290032"/>
                <a:gd name="connsiteX41" fmla="*/ 213605 w 290032"/>
                <a:gd name="connsiteY41" fmla="*/ 71724 h 290032"/>
                <a:gd name="connsiteX42" fmla="*/ 175979 w 290032"/>
                <a:gd name="connsiteY42" fmla="*/ 24692 h 290032"/>
                <a:gd name="connsiteX43" fmla="*/ 234770 w 290032"/>
                <a:gd name="connsiteY43" fmla="*/ 56831 h 290032"/>
                <a:gd name="connsiteX44" fmla="*/ 213605 w 290032"/>
                <a:gd name="connsiteY44" fmla="*/ 71724 h 290032"/>
                <a:gd name="connsiteX45" fmla="*/ 80347 w 290032"/>
                <a:gd name="connsiteY45" fmla="*/ 71724 h 290032"/>
                <a:gd name="connsiteX46" fmla="*/ 59182 w 290032"/>
                <a:gd name="connsiteY46" fmla="*/ 56831 h 290032"/>
                <a:gd name="connsiteX47" fmla="*/ 117973 w 290032"/>
                <a:gd name="connsiteY47" fmla="*/ 24692 h 290032"/>
                <a:gd name="connsiteX48" fmla="*/ 80347 w 290032"/>
                <a:gd name="connsiteY48" fmla="*/ 71724 h 290032"/>
                <a:gd name="connsiteX49" fmla="*/ 75644 w 290032"/>
                <a:gd name="connsiteY49" fmla="*/ 82698 h 290032"/>
                <a:gd name="connsiteX50" fmla="*/ 63102 w 290032"/>
                <a:gd name="connsiteY50" fmla="*/ 140705 h 290032"/>
                <a:gd name="connsiteX51" fmla="*/ 21556 w 290032"/>
                <a:gd name="connsiteY51" fmla="*/ 140705 h 290032"/>
                <a:gd name="connsiteX52" fmla="*/ 51344 w 290032"/>
                <a:gd name="connsiteY52" fmla="*/ 65453 h 290032"/>
                <a:gd name="connsiteX53" fmla="*/ 75644 w 290032"/>
                <a:gd name="connsiteY53" fmla="*/ 82698 h 290032"/>
                <a:gd name="connsiteX54" fmla="*/ 63102 w 290032"/>
                <a:gd name="connsiteY54" fmla="*/ 153247 h 290032"/>
                <a:gd name="connsiteX55" fmla="*/ 75644 w 290032"/>
                <a:gd name="connsiteY55" fmla="*/ 211253 h 290032"/>
                <a:gd name="connsiteX56" fmla="*/ 51344 w 290032"/>
                <a:gd name="connsiteY56" fmla="*/ 227715 h 290032"/>
                <a:gd name="connsiteX57" fmla="*/ 21556 w 290032"/>
                <a:gd name="connsiteY57" fmla="*/ 152463 h 290032"/>
                <a:gd name="connsiteX58" fmla="*/ 63102 w 290032"/>
                <a:gd name="connsiteY58" fmla="*/ 152463 h 290032"/>
                <a:gd name="connsiteX59" fmla="*/ 80347 w 290032"/>
                <a:gd name="connsiteY59" fmla="*/ 222227 h 290032"/>
                <a:gd name="connsiteX60" fmla="*/ 117973 w 290032"/>
                <a:gd name="connsiteY60" fmla="*/ 269260 h 290032"/>
                <a:gd name="connsiteX61" fmla="*/ 59182 w 290032"/>
                <a:gd name="connsiteY61" fmla="*/ 237121 h 290032"/>
                <a:gd name="connsiteX62" fmla="*/ 80347 w 290032"/>
                <a:gd name="connsiteY62" fmla="*/ 222227 h 290032"/>
                <a:gd name="connsiteX63" fmla="*/ 213605 w 290032"/>
                <a:gd name="connsiteY63" fmla="*/ 222227 h 290032"/>
                <a:gd name="connsiteX64" fmla="*/ 234770 w 290032"/>
                <a:gd name="connsiteY64" fmla="*/ 237121 h 290032"/>
                <a:gd name="connsiteX65" fmla="*/ 175979 w 290032"/>
                <a:gd name="connsiteY65" fmla="*/ 269260 h 290032"/>
                <a:gd name="connsiteX66" fmla="*/ 213605 w 290032"/>
                <a:gd name="connsiteY66" fmla="*/ 222227 h 290032"/>
                <a:gd name="connsiteX67" fmla="*/ 218308 w 290032"/>
                <a:gd name="connsiteY67" fmla="*/ 211253 h 290032"/>
                <a:gd name="connsiteX68" fmla="*/ 230850 w 290032"/>
                <a:gd name="connsiteY68" fmla="*/ 153247 h 290032"/>
                <a:gd name="connsiteX69" fmla="*/ 272395 w 290032"/>
                <a:gd name="connsiteY69" fmla="*/ 153247 h 290032"/>
                <a:gd name="connsiteX70" fmla="*/ 242608 w 290032"/>
                <a:gd name="connsiteY70" fmla="*/ 228498 h 290032"/>
                <a:gd name="connsiteX71" fmla="*/ 218308 w 290032"/>
                <a:gd name="connsiteY71" fmla="*/ 211253 h 290032"/>
                <a:gd name="connsiteX72" fmla="*/ 230850 w 290032"/>
                <a:gd name="connsiteY72" fmla="*/ 141489 h 290032"/>
                <a:gd name="connsiteX73" fmla="*/ 218308 w 290032"/>
                <a:gd name="connsiteY73" fmla="*/ 83482 h 290032"/>
                <a:gd name="connsiteX74" fmla="*/ 242608 w 290032"/>
                <a:gd name="connsiteY74" fmla="*/ 67021 h 290032"/>
                <a:gd name="connsiteX75" fmla="*/ 272395 w 290032"/>
                <a:gd name="connsiteY75" fmla="*/ 142273 h 290032"/>
                <a:gd name="connsiteX76" fmla="*/ 230850 w 290032"/>
                <a:gd name="connsiteY76" fmla="*/ 142273 h 29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90032" h="290032">
                  <a:moveTo>
                    <a:pt x="146976" y="5879"/>
                  </a:moveTo>
                  <a:cubicBezTo>
                    <a:pt x="69373" y="5879"/>
                    <a:pt x="5879" y="69373"/>
                    <a:pt x="5879" y="146976"/>
                  </a:cubicBezTo>
                  <a:cubicBezTo>
                    <a:pt x="5879" y="224579"/>
                    <a:pt x="69373" y="288073"/>
                    <a:pt x="146976" y="288073"/>
                  </a:cubicBezTo>
                  <a:cubicBezTo>
                    <a:pt x="224579" y="288073"/>
                    <a:pt x="288073" y="224579"/>
                    <a:pt x="288073" y="146976"/>
                  </a:cubicBezTo>
                  <a:cubicBezTo>
                    <a:pt x="288073" y="69373"/>
                    <a:pt x="224579" y="5879"/>
                    <a:pt x="146976" y="5879"/>
                  </a:cubicBezTo>
                  <a:moveTo>
                    <a:pt x="153247" y="23908"/>
                  </a:moveTo>
                  <a:cubicBezTo>
                    <a:pt x="174411" y="34882"/>
                    <a:pt x="191657" y="53695"/>
                    <a:pt x="203415" y="77995"/>
                  </a:cubicBezTo>
                  <a:cubicBezTo>
                    <a:pt x="187737" y="85050"/>
                    <a:pt x="170492" y="89753"/>
                    <a:pt x="153247" y="90537"/>
                  </a:cubicBezTo>
                  <a:lnTo>
                    <a:pt x="153247" y="23908"/>
                  </a:lnTo>
                  <a:close/>
                  <a:moveTo>
                    <a:pt x="141489" y="89753"/>
                  </a:moveTo>
                  <a:cubicBezTo>
                    <a:pt x="124244" y="88969"/>
                    <a:pt x="106998" y="85050"/>
                    <a:pt x="91321" y="77211"/>
                  </a:cubicBezTo>
                  <a:cubicBezTo>
                    <a:pt x="103079" y="53695"/>
                    <a:pt x="120324" y="34882"/>
                    <a:pt x="141489" y="23124"/>
                  </a:cubicBezTo>
                  <a:lnTo>
                    <a:pt x="141489" y="89753"/>
                  </a:lnTo>
                  <a:close/>
                  <a:moveTo>
                    <a:pt x="85834" y="88185"/>
                  </a:moveTo>
                  <a:cubicBezTo>
                    <a:pt x="103079" y="96024"/>
                    <a:pt x="121892" y="100727"/>
                    <a:pt x="140705" y="101511"/>
                  </a:cubicBezTo>
                  <a:lnTo>
                    <a:pt x="140705" y="141489"/>
                  </a:lnTo>
                  <a:lnTo>
                    <a:pt x="74860" y="141489"/>
                  </a:lnTo>
                  <a:cubicBezTo>
                    <a:pt x="75644" y="122676"/>
                    <a:pt x="79563" y="104647"/>
                    <a:pt x="85834" y="88185"/>
                  </a:cubicBezTo>
                  <a:moveTo>
                    <a:pt x="141489" y="153247"/>
                  </a:moveTo>
                  <a:lnTo>
                    <a:pt x="141489" y="193224"/>
                  </a:lnTo>
                  <a:cubicBezTo>
                    <a:pt x="122676" y="194008"/>
                    <a:pt x="103863" y="198711"/>
                    <a:pt x="86618" y="206550"/>
                  </a:cubicBezTo>
                  <a:cubicBezTo>
                    <a:pt x="80347" y="190089"/>
                    <a:pt x="76427" y="172060"/>
                    <a:pt x="75644" y="154031"/>
                  </a:cubicBezTo>
                  <a:lnTo>
                    <a:pt x="141489" y="154031"/>
                  </a:lnTo>
                  <a:close/>
                  <a:moveTo>
                    <a:pt x="141489" y="204198"/>
                  </a:moveTo>
                  <a:lnTo>
                    <a:pt x="141489" y="270044"/>
                  </a:lnTo>
                  <a:cubicBezTo>
                    <a:pt x="120324" y="259069"/>
                    <a:pt x="103079" y="240256"/>
                    <a:pt x="91321" y="215956"/>
                  </a:cubicBezTo>
                  <a:cubicBezTo>
                    <a:pt x="106998" y="208902"/>
                    <a:pt x="123460" y="204982"/>
                    <a:pt x="141489" y="204198"/>
                  </a:cubicBezTo>
                  <a:moveTo>
                    <a:pt x="153247" y="204198"/>
                  </a:moveTo>
                  <a:cubicBezTo>
                    <a:pt x="170492" y="204982"/>
                    <a:pt x="187737" y="208902"/>
                    <a:pt x="203415" y="216740"/>
                  </a:cubicBezTo>
                  <a:cubicBezTo>
                    <a:pt x="191657" y="240256"/>
                    <a:pt x="174411" y="259069"/>
                    <a:pt x="153247" y="270827"/>
                  </a:cubicBezTo>
                  <a:lnTo>
                    <a:pt x="153247" y="204198"/>
                  </a:lnTo>
                  <a:close/>
                  <a:moveTo>
                    <a:pt x="208118" y="205766"/>
                  </a:moveTo>
                  <a:cubicBezTo>
                    <a:pt x="190873" y="197927"/>
                    <a:pt x="172060" y="193224"/>
                    <a:pt x="153247" y="192440"/>
                  </a:cubicBezTo>
                  <a:lnTo>
                    <a:pt x="153247" y="152463"/>
                  </a:lnTo>
                  <a:lnTo>
                    <a:pt x="219092" y="152463"/>
                  </a:lnTo>
                  <a:cubicBezTo>
                    <a:pt x="218308" y="171276"/>
                    <a:pt x="214389" y="189305"/>
                    <a:pt x="208118" y="205766"/>
                  </a:cubicBezTo>
                  <a:moveTo>
                    <a:pt x="153247" y="141489"/>
                  </a:moveTo>
                  <a:lnTo>
                    <a:pt x="153247" y="101511"/>
                  </a:lnTo>
                  <a:cubicBezTo>
                    <a:pt x="172060" y="100727"/>
                    <a:pt x="190873" y="96024"/>
                    <a:pt x="208118" y="88185"/>
                  </a:cubicBezTo>
                  <a:cubicBezTo>
                    <a:pt x="214389" y="104647"/>
                    <a:pt x="218308" y="122676"/>
                    <a:pt x="219092" y="140705"/>
                  </a:cubicBezTo>
                  <a:lnTo>
                    <a:pt x="153247" y="140705"/>
                  </a:lnTo>
                  <a:close/>
                  <a:moveTo>
                    <a:pt x="213605" y="71724"/>
                  </a:moveTo>
                  <a:cubicBezTo>
                    <a:pt x="204199" y="52911"/>
                    <a:pt x="191657" y="37234"/>
                    <a:pt x="175979" y="24692"/>
                  </a:cubicBezTo>
                  <a:cubicBezTo>
                    <a:pt x="198711" y="30179"/>
                    <a:pt x="218308" y="41153"/>
                    <a:pt x="234770" y="56831"/>
                  </a:cubicBezTo>
                  <a:cubicBezTo>
                    <a:pt x="227715" y="63102"/>
                    <a:pt x="220660" y="67805"/>
                    <a:pt x="213605" y="71724"/>
                  </a:cubicBezTo>
                  <a:moveTo>
                    <a:pt x="80347" y="71724"/>
                  </a:moveTo>
                  <a:cubicBezTo>
                    <a:pt x="72508" y="67805"/>
                    <a:pt x="65453" y="62318"/>
                    <a:pt x="59182" y="56831"/>
                  </a:cubicBezTo>
                  <a:cubicBezTo>
                    <a:pt x="74860" y="41153"/>
                    <a:pt x="95240" y="30179"/>
                    <a:pt x="117973" y="24692"/>
                  </a:cubicBezTo>
                  <a:cubicBezTo>
                    <a:pt x="102295" y="37234"/>
                    <a:pt x="89753" y="53695"/>
                    <a:pt x="80347" y="71724"/>
                  </a:cubicBezTo>
                  <a:moveTo>
                    <a:pt x="75644" y="82698"/>
                  </a:moveTo>
                  <a:cubicBezTo>
                    <a:pt x="68589" y="100727"/>
                    <a:pt x="63886" y="121108"/>
                    <a:pt x="63102" y="140705"/>
                  </a:cubicBezTo>
                  <a:lnTo>
                    <a:pt x="21556" y="140705"/>
                  </a:lnTo>
                  <a:cubicBezTo>
                    <a:pt x="23124" y="112485"/>
                    <a:pt x="33315" y="85834"/>
                    <a:pt x="51344" y="65453"/>
                  </a:cubicBezTo>
                  <a:cubicBezTo>
                    <a:pt x="59182" y="72508"/>
                    <a:pt x="67021" y="77995"/>
                    <a:pt x="75644" y="82698"/>
                  </a:cubicBezTo>
                  <a:moveTo>
                    <a:pt x="63102" y="153247"/>
                  </a:moveTo>
                  <a:cubicBezTo>
                    <a:pt x="63886" y="173627"/>
                    <a:pt x="67805" y="193224"/>
                    <a:pt x="75644" y="211253"/>
                  </a:cubicBezTo>
                  <a:cubicBezTo>
                    <a:pt x="67021" y="215956"/>
                    <a:pt x="59182" y="221444"/>
                    <a:pt x="51344" y="227715"/>
                  </a:cubicBezTo>
                  <a:cubicBezTo>
                    <a:pt x="34098" y="207334"/>
                    <a:pt x="23124" y="181466"/>
                    <a:pt x="21556" y="152463"/>
                  </a:cubicBezTo>
                  <a:lnTo>
                    <a:pt x="63102" y="152463"/>
                  </a:lnTo>
                  <a:close/>
                  <a:moveTo>
                    <a:pt x="80347" y="222227"/>
                  </a:moveTo>
                  <a:cubicBezTo>
                    <a:pt x="89753" y="241040"/>
                    <a:pt x="102295" y="257502"/>
                    <a:pt x="117973" y="269260"/>
                  </a:cubicBezTo>
                  <a:cubicBezTo>
                    <a:pt x="95240" y="263773"/>
                    <a:pt x="75644" y="252798"/>
                    <a:pt x="59182" y="237121"/>
                  </a:cubicBezTo>
                  <a:cubicBezTo>
                    <a:pt x="66237" y="230850"/>
                    <a:pt x="73292" y="226147"/>
                    <a:pt x="80347" y="222227"/>
                  </a:cubicBezTo>
                  <a:moveTo>
                    <a:pt x="213605" y="222227"/>
                  </a:moveTo>
                  <a:cubicBezTo>
                    <a:pt x="220660" y="226147"/>
                    <a:pt x="227715" y="231634"/>
                    <a:pt x="234770" y="237121"/>
                  </a:cubicBezTo>
                  <a:cubicBezTo>
                    <a:pt x="219092" y="252798"/>
                    <a:pt x="198711" y="263773"/>
                    <a:pt x="175979" y="269260"/>
                  </a:cubicBezTo>
                  <a:cubicBezTo>
                    <a:pt x="191657" y="256718"/>
                    <a:pt x="204199" y="241040"/>
                    <a:pt x="213605" y="222227"/>
                  </a:cubicBezTo>
                  <a:moveTo>
                    <a:pt x="218308" y="211253"/>
                  </a:moveTo>
                  <a:cubicBezTo>
                    <a:pt x="225363" y="193224"/>
                    <a:pt x="230066" y="172844"/>
                    <a:pt x="230850" y="153247"/>
                  </a:cubicBezTo>
                  <a:lnTo>
                    <a:pt x="272395" y="153247"/>
                  </a:lnTo>
                  <a:cubicBezTo>
                    <a:pt x="270828" y="181466"/>
                    <a:pt x="259853" y="208118"/>
                    <a:pt x="242608" y="228498"/>
                  </a:cubicBezTo>
                  <a:cubicBezTo>
                    <a:pt x="234770" y="221444"/>
                    <a:pt x="226931" y="215956"/>
                    <a:pt x="218308" y="211253"/>
                  </a:cubicBezTo>
                  <a:moveTo>
                    <a:pt x="230850" y="141489"/>
                  </a:moveTo>
                  <a:cubicBezTo>
                    <a:pt x="230066" y="121108"/>
                    <a:pt x="226147" y="101511"/>
                    <a:pt x="218308" y="83482"/>
                  </a:cubicBezTo>
                  <a:cubicBezTo>
                    <a:pt x="226931" y="78779"/>
                    <a:pt x="234770" y="73292"/>
                    <a:pt x="242608" y="67021"/>
                  </a:cubicBezTo>
                  <a:cubicBezTo>
                    <a:pt x="259853" y="87402"/>
                    <a:pt x="270828" y="113269"/>
                    <a:pt x="272395" y="142273"/>
                  </a:cubicBezTo>
                  <a:lnTo>
                    <a:pt x="230850" y="142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 dirty="0">
                <a:latin typeface="Kaspersky Sans Display" panose="020B0003020000020004" pitchFamily="34" charset="0"/>
              </a:endParaRPr>
            </a:p>
          </p:txBody>
        </p:sp>
      </p:grpSp>
      <p:grpSp>
        <p:nvGrpSpPr>
          <p:cNvPr id="2019" name="Группа 2018">
            <a:extLst>
              <a:ext uri="{FF2B5EF4-FFF2-40B4-BE49-F238E27FC236}">
                <a16:creationId xmlns:a16="http://schemas.microsoft.com/office/drawing/2014/main" id="{D3796B8B-154E-ABCA-3A26-5D08B1E9A46A}"/>
              </a:ext>
            </a:extLst>
          </p:cNvPr>
          <p:cNvGrpSpPr>
            <a:grpSpLocks noChangeAspect="1"/>
          </p:cNvGrpSpPr>
          <p:nvPr/>
        </p:nvGrpSpPr>
        <p:grpSpPr>
          <a:xfrm>
            <a:off x="4660021" y="4124151"/>
            <a:ext cx="291621" cy="322043"/>
            <a:chOff x="5072223" y="1044017"/>
            <a:chExt cx="441325" cy="487363"/>
          </a:xfrm>
          <a:solidFill>
            <a:schemeClr val="tx1"/>
          </a:solidFill>
        </p:grpSpPr>
        <p:sp>
          <p:nvSpPr>
            <p:cNvPr id="2020" name="Freeform 33">
              <a:extLst>
                <a:ext uri="{FF2B5EF4-FFF2-40B4-BE49-F238E27FC236}">
                  <a16:creationId xmlns:a16="http://schemas.microsoft.com/office/drawing/2014/main" id="{057ABD1B-8C9D-1313-75A1-4674925A7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021" name="Рисунок 29">
              <a:extLst>
                <a:ext uri="{FF2B5EF4-FFF2-40B4-BE49-F238E27FC236}">
                  <a16:creationId xmlns:a16="http://schemas.microsoft.com/office/drawing/2014/main" id="{ECEB7D32-4DA9-A1BD-4638-C8DEFCEF13C4}"/>
                </a:ext>
              </a:extLst>
            </p:cNvPr>
            <p:cNvGrpSpPr/>
            <p:nvPr/>
          </p:nvGrpSpPr>
          <p:grpSpPr>
            <a:xfrm>
              <a:off x="5161587" y="1194281"/>
              <a:ext cx="258678" cy="224971"/>
              <a:chOff x="5161587" y="1194281"/>
              <a:chExt cx="258678" cy="224971"/>
            </a:xfrm>
            <a:grpFill/>
          </p:grpSpPr>
          <p:sp>
            <p:nvSpPr>
              <p:cNvPr id="2022" name="Полилиния: фигура 2021">
                <a:extLst>
                  <a:ext uri="{FF2B5EF4-FFF2-40B4-BE49-F238E27FC236}">
                    <a16:creationId xmlns:a16="http://schemas.microsoft.com/office/drawing/2014/main" id="{FF458F13-EE2A-7757-8786-8BE98055DD19}"/>
                  </a:ext>
                </a:extLst>
              </p:cNvPr>
              <p:cNvSpPr/>
              <p:nvPr/>
            </p:nvSpPr>
            <p:spPr>
              <a:xfrm>
                <a:off x="5163938" y="1197417"/>
                <a:ext cx="250839" cy="117581"/>
              </a:xfrm>
              <a:custGeom>
                <a:avLst/>
                <a:gdLst>
                  <a:gd name="connsiteX0" fmla="*/ 128947 w 250838"/>
                  <a:gd name="connsiteY0" fmla="*/ 116405 h 117580"/>
                  <a:gd name="connsiteX1" fmla="*/ 5879 w 250838"/>
                  <a:gd name="connsiteY1" fmla="*/ 18421 h 117580"/>
                  <a:gd name="connsiteX2" fmla="*/ 16853 w 250838"/>
                  <a:gd name="connsiteY2" fmla="*/ 5879 h 117580"/>
                  <a:gd name="connsiteX3" fmla="*/ 128947 w 250838"/>
                  <a:gd name="connsiteY3" fmla="*/ 94456 h 117580"/>
                  <a:gd name="connsiteX4" fmla="*/ 241040 w 250838"/>
                  <a:gd name="connsiteY4" fmla="*/ 5879 h 117580"/>
                  <a:gd name="connsiteX5" fmla="*/ 252015 w 250838"/>
                  <a:gd name="connsiteY5" fmla="*/ 18421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838" h="117580">
                    <a:moveTo>
                      <a:pt x="128947" y="116405"/>
                    </a:moveTo>
                    <a:lnTo>
                      <a:pt x="5879" y="18421"/>
                    </a:lnTo>
                    <a:lnTo>
                      <a:pt x="16853" y="5879"/>
                    </a:lnTo>
                    <a:lnTo>
                      <a:pt x="128947" y="94456"/>
                    </a:lnTo>
                    <a:lnTo>
                      <a:pt x="241040" y="5879"/>
                    </a:lnTo>
                    <a:lnTo>
                      <a:pt x="252015" y="184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3" name="Полилиния: фигура 2022">
                <a:extLst>
                  <a:ext uri="{FF2B5EF4-FFF2-40B4-BE49-F238E27FC236}">
                    <a16:creationId xmlns:a16="http://schemas.microsoft.com/office/drawing/2014/main" id="{52E501C6-B3C0-9A96-9DD1-337A371EDB47}"/>
                  </a:ext>
                </a:extLst>
              </p:cNvPr>
              <p:cNvSpPr/>
              <p:nvPr/>
            </p:nvSpPr>
            <p:spPr>
              <a:xfrm>
                <a:off x="5302683" y="1301671"/>
                <a:ext cx="86226" cy="117581"/>
              </a:xfrm>
              <a:custGeom>
                <a:avLst/>
                <a:gdLst>
                  <a:gd name="connsiteX0" fmla="*/ 45073 w 86225"/>
                  <a:gd name="connsiteY0" fmla="*/ 5879 h 117580"/>
                  <a:gd name="connsiteX1" fmla="*/ 5879 w 86225"/>
                  <a:gd name="connsiteY1" fmla="*/ 27827 h 117580"/>
                  <a:gd name="connsiteX2" fmla="*/ 5879 w 86225"/>
                  <a:gd name="connsiteY2" fmla="*/ 74860 h 117580"/>
                  <a:gd name="connsiteX3" fmla="*/ 41937 w 86225"/>
                  <a:gd name="connsiteY3" fmla="*/ 113269 h 117580"/>
                  <a:gd name="connsiteX4" fmla="*/ 45073 w 86225"/>
                  <a:gd name="connsiteY4" fmla="*/ 114837 h 117580"/>
                  <a:gd name="connsiteX5" fmla="*/ 48208 w 86225"/>
                  <a:gd name="connsiteY5" fmla="*/ 113269 h 117580"/>
                  <a:gd name="connsiteX6" fmla="*/ 84266 w 86225"/>
                  <a:gd name="connsiteY6" fmla="*/ 74860 h 117580"/>
                  <a:gd name="connsiteX7" fmla="*/ 84266 w 86225"/>
                  <a:gd name="connsiteY7" fmla="*/ 27827 h 117580"/>
                  <a:gd name="connsiteX8" fmla="*/ 45073 w 86225"/>
                  <a:gd name="connsiteY8" fmla="*/ 5879 h 117580"/>
                  <a:gd name="connsiteX9" fmla="*/ 40369 w 86225"/>
                  <a:gd name="connsiteY9" fmla="*/ 74076 h 117580"/>
                  <a:gd name="connsiteX10" fmla="*/ 24692 w 86225"/>
                  <a:gd name="connsiteY10" fmla="*/ 58398 h 117580"/>
                  <a:gd name="connsiteX11" fmla="*/ 30179 w 86225"/>
                  <a:gd name="connsiteY11" fmla="*/ 52911 h 117580"/>
                  <a:gd name="connsiteX12" fmla="*/ 40369 w 86225"/>
                  <a:gd name="connsiteY12" fmla="*/ 63102 h 117580"/>
                  <a:gd name="connsiteX13" fmla="*/ 62318 w 86225"/>
                  <a:gd name="connsiteY13" fmla="*/ 41153 h 117580"/>
                  <a:gd name="connsiteX14" fmla="*/ 67805 w 86225"/>
                  <a:gd name="connsiteY14" fmla="*/ 46640 h 117580"/>
                  <a:gd name="connsiteX15" fmla="*/ 40369 w 86225"/>
                  <a:gd name="connsiteY15" fmla="*/ 74076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6225" h="117580">
                    <a:moveTo>
                      <a:pt x="45073" y="5879"/>
                    </a:moveTo>
                    <a:lnTo>
                      <a:pt x="5879" y="27827"/>
                    </a:lnTo>
                    <a:lnTo>
                      <a:pt x="5879" y="74860"/>
                    </a:lnTo>
                    <a:cubicBezTo>
                      <a:pt x="5879" y="96024"/>
                      <a:pt x="33315" y="109350"/>
                      <a:pt x="41937" y="113269"/>
                    </a:cubicBezTo>
                    <a:lnTo>
                      <a:pt x="45073" y="114837"/>
                    </a:lnTo>
                    <a:lnTo>
                      <a:pt x="48208" y="113269"/>
                    </a:lnTo>
                    <a:cubicBezTo>
                      <a:pt x="59182" y="108566"/>
                      <a:pt x="84266" y="95240"/>
                      <a:pt x="84266" y="74860"/>
                    </a:cubicBezTo>
                    <a:lnTo>
                      <a:pt x="84266" y="27827"/>
                    </a:lnTo>
                    <a:lnTo>
                      <a:pt x="45073" y="5879"/>
                    </a:lnTo>
                    <a:close/>
                    <a:moveTo>
                      <a:pt x="40369" y="74076"/>
                    </a:moveTo>
                    <a:lnTo>
                      <a:pt x="24692" y="58398"/>
                    </a:lnTo>
                    <a:lnTo>
                      <a:pt x="30179" y="52911"/>
                    </a:lnTo>
                    <a:lnTo>
                      <a:pt x="40369" y="63102"/>
                    </a:lnTo>
                    <a:lnTo>
                      <a:pt x="62318" y="41153"/>
                    </a:lnTo>
                    <a:lnTo>
                      <a:pt x="67805" y="46640"/>
                    </a:lnTo>
                    <a:lnTo>
                      <a:pt x="40369" y="7407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4" name="Полилиния: фигура 2023">
                <a:extLst>
                  <a:ext uri="{FF2B5EF4-FFF2-40B4-BE49-F238E27FC236}">
                    <a16:creationId xmlns:a16="http://schemas.microsoft.com/office/drawing/2014/main" id="{E6303D4E-CA36-A8E1-A520-28F46FF9B54A}"/>
                  </a:ext>
                </a:extLst>
              </p:cNvPr>
              <p:cNvSpPr/>
              <p:nvPr/>
            </p:nvSpPr>
            <p:spPr>
              <a:xfrm>
                <a:off x="5161587" y="1194281"/>
                <a:ext cx="258678" cy="180290"/>
              </a:xfrm>
              <a:custGeom>
                <a:avLst/>
                <a:gdLst>
                  <a:gd name="connsiteX0" fmla="*/ 5879 w 258677"/>
                  <a:gd name="connsiteY0" fmla="*/ 5879 h 180290"/>
                  <a:gd name="connsiteX1" fmla="*/ 5879 w 258677"/>
                  <a:gd name="connsiteY1" fmla="*/ 178331 h 180290"/>
                  <a:gd name="connsiteX2" fmla="*/ 131298 w 258677"/>
                  <a:gd name="connsiteY2" fmla="*/ 178331 h 180290"/>
                  <a:gd name="connsiteX3" fmla="*/ 131298 w 258677"/>
                  <a:gd name="connsiteY3" fmla="*/ 162653 h 180290"/>
                  <a:gd name="connsiteX4" fmla="*/ 21556 w 258677"/>
                  <a:gd name="connsiteY4" fmla="*/ 162653 h 180290"/>
                  <a:gd name="connsiteX5" fmla="*/ 21556 w 258677"/>
                  <a:gd name="connsiteY5" fmla="*/ 21556 h 180290"/>
                  <a:gd name="connsiteX6" fmla="*/ 241040 w 258677"/>
                  <a:gd name="connsiteY6" fmla="*/ 21556 h 180290"/>
                  <a:gd name="connsiteX7" fmla="*/ 241040 w 258677"/>
                  <a:gd name="connsiteY7" fmla="*/ 125811 h 180290"/>
                  <a:gd name="connsiteX8" fmla="*/ 241040 w 258677"/>
                  <a:gd name="connsiteY8" fmla="*/ 162653 h 180290"/>
                  <a:gd name="connsiteX9" fmla="*/ 241040 w 258677"/>
                  <a:gd name="connsiteY9" fmla="*/ 178331 h 180290"/>
                  <a:gd name="connsiteX10" fmla="*/ 256718 w 258677"/>
                  <a:gd name="connsiteY10" fmla="*/ 178331 h 180290"/>
                  <a:gd name="connsiteX11" fmla="*/ 256718 w 258677"/>
                  <a:gd name="connsiteY11" fmla="*/ 5879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8677" h="180290">
                    <a:moveTo>
                      <a:pt x="5879" y="5879"/>
                    </a:moveTo>
                    <a:lnTo>
                      <a:pt x="5879" y="178331"/>
                    </a:lnTo>
                    <a:lnTo>
                      <a:pt x="131298" y="178331"/>
                    </a:lnTo>
                    <a:lnTo>
                      <a:pt x="131298" y="162653"/>
                    </a:lnTo>
                    <a:lnTo>
                      <a:pt x="21556" y="162653"/>
                    </a:lnTo>
                    <a:lnTo>
                      <a:pt x="21556" y="21556"/>
                    </a:lnTo>
                    <a:lnTo>
                      <a:pt x="241040" y="21556"/>
                    </a:lnTo>
                    <a:lnTo>
                      <a:pt x="241040" y="125811"/>
                    </a:lnTo>
                    <a:lnTo>
                      <a:pt x="241040" y="162653"/>
                    </a:lnTo>
                    <a:lnTo>
                      <a:pt x="241040" y="178331"/>
                    </a:lnTo>
                    <a:lnTo>
                      <a:pt x="256718" y="178331"/>
                    </a:lnTo>
                    <a:lnTo>
                      <a:pt x="25671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25" name="Полилиния: фигура 2024">
                <a:extLst>
                  <a:ext uri="{FF2B5EF4-FFF2-40B4-BE49-F238E27FC236}">
                    <a16:creationId xmlns:a16="http://schemas.microsoft.com/office/drawing/2014/main" id="{ABCE6E5C-4501-27A8-3045-5A1A1BB7BF84}"/>
                  </a:ext>
                </a:extLst>
              </p:cNvPr>
              <p:cNvSpPr/>
              <p:nvPr/>
            </p:nvSpPr>
            <p:spPr>
              <a:xfrm>
                <a:off x="5163938" y="1291481"/>
                <a:ext cx="94065" cy="78387"/>
              </a:xfrm>
              <a:custGeom>
                <a:avLst/>
                <a:gdLst>
                  <a:gd name="connsiteX0" fmla="*/ 81131 w 94064"/>
                  <a:gd name="connsiteY0" fmla="*/ 5879 h 78387"/>
                  <a:gd name="connsiteX1" fmla="*/ 5879 w 94064"/>
                  <a:gd name="connsiteY1" fmla="*/ 65453 h 78387"/>
                  <a:gd name="connsiteX2" fmla="*/ 16853 w 94064"/>
                  <a:gd name="connsiteY2" fmla="*/ 77995 h 78387"/>
                  <a:gd name="connsiteX3" fmla="*/ 94457 w 94064"/>
                  <a:gd name="connsiteY3" fmla="*/ 16069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64" h="78387">
                    <a:moveTo>
                      <a:pt x="81131" y="5879"/>
                    </a:moveTo>
                    <a:lnTo>
                      <a:pt x="5879" y="65453"/>
                    </a:lnTo>
                    <a:lnTo>
                      <a:pt x="16853" y="77995"/>
                    </a:lnTo>
                    <a:lnTo>
                      <a:pt x="94457" y="1606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400" name="Группа 1399">
            <a:extLst>
              <a:ext uri="{FF2B5EF4-FFF2-40B4-BE49-F238E27FC236}">
                <a16:creationId xmlns:a16="http://schemas.microsoft.com/office/drawing/2014/main" id="{92D49524-5AD9-D092-1FF1-3748011EEFC5}"/>
              </a:ext>
            </a:extLst>
          </p:cNvPr>
          <p:cNvGrpSpPr/>
          <p:nvPr/>
        </p:nvGrpSpPr>
        <p:grpSpPr>
          <a:xfrm>
            <a:off x="2382958" y="3801597"/>
            <a:ext cx="1641662" cy="285110"/>
            <a:chOff x="2538022" y="3801600"/>
            <a:chExt cx="1641662" cy="285110"/>
          </a:xfrm>
        </p:grpSpPr>
        <p:sp>
          <p:nvSpPr>
            <p:cNvPr id="1377" name="TextBox 1376">
              <a:extLst>
                <a:ext uri="{FF2B5EF4-FFF2-40B4-BE49-F238E27FC236}">
                  <a16:creationId xmlns:a16="http://schemas.microsoft.com/office/drawing/2014/main" id="{51AC33CD-03D8-3CB1-E55C-40116F314E8A}"/>
                </a:ext>
              </a:extLst>
            </p:cNvPr>
            <p:cNvSpPr txBox="1"/>
            <p:nvPr/>
          </p:nvSpPr>
          <p:spPr>
            <a:xfrm>
              <a:off x="2817679" y="3801600"/>
              <a:ext cx="1082348" cy="189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90000"/>
                </a:lnSpc>
                <a:defRPr sz="700">
                  <a:ln/>
                  <a:solidFill>
                    <a:srgbClr val="000000"/>
                  </a:solidFill>
                  <a:latin typeface="Kaspersky Sans Display"/>
                  <a:rtl val="0"/>
                </a:defRPr>
              </a:lvl1pPr>
            </a:lstStyle>
            <a:p>
              <a:r>
                <a:rPr lang="ru-RU" dirty="0">
                  <a:sym typeface="Kaspersky Sans Display"/>
                </a:rPr>
                <a:t>Конечные устройства</a:t>
              </a:r>
            </a:p>
          </p:txBody>
        </p:sp>
        <p:sp>
          <p:nvSpPr>
            <p:cNvPr id="1378" name="Полилиния: фигура 1377">
              <a:extLst>
                <a:ext uri="{FF2B5EF4-FFF2-40B4-BE49-F238E27FC236}">
                  <a16:creationId xmlns:a16="http://schemas.microsoft.com/office/drawing/2014/main" id="{5C2196ED-20BB-4CEF-7ED3-6D115B0CAE9D}"/>
                </a:ext>
              </a:extLst>
            </p:cNvPr>
            <p:cNvSpPr/>
            <p:nvPr/>
          </p:nvSpPr>
          <p:spPr>
            <a:xfrm>
              <a:off x="2538022" y="3962471"/>
              <a:ext cx="1641662" cy="124239"/>
            </a:xfrm>
            <a:custGeom>
              <a:avLst/>
              <a:gdLst>
                <a:gd name="connsiteX0" fmla="*/ 0 w 2547861"/>
                <a:gd name="connsiteY0" fmla="*/ 244421 h 244421"/>
                <a:gd name="connsiteX1" fmla="*/ 0 w 2547861"/>
                <a:gd name="connsiteY1" fmla="*/ 112881 h 244421"/>
                <a:gd name="connsiteX2" fmla="*/ 8601 w 2547861"/>
                <a:gd name="connsiteY2" fmla="*/ 69666 h 244421"/>
                <a:gd name="connsiteX3" fmla="*/ 33090 w 2547861"/>
                <a:gd name="connsiteY3" fmla="*/ 33032 h 244421"/>
                <a:gd name="connsiteX4" fmla="*/ 69742 w 2547861"/>
                <a:gd name="connsiteY4" fmla="*/ 8572 h 244421"/>
                <a:gd name="connsiteX5" fmla="*/ 112957 w 2547861"/>
                <a:gd name="connsiteY5" fmla="*/ 0 h 244421"/>
                <a:gd name="connsiteX6" fmla="*/ 2434990 w 2547861"/>
                <a:gd name="connsiteY6" fmla="*/ 0 h 244421"/>
                <a:gd name="connsiteX7" fmla="*/ 2514801 w 2547861"/>
                <a:gd name="connsiteY7" fmla="*/ 33061 h 244421"/>
                <a:gd name="connsiteX8" fmla="*/ 2547861 w 2547861"/>
                <a:gd name="connsiteY8" fmla="*/ 112881 h 244421"/>
                <a:gd name="connsiteX9" fmla="*/ 2547861 w 2547861"/>
                <a:gd name="connsiteY9" fmla="*/ 244421 h 24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861" h="244421">
                  <a:moveTo>
                    <a:pt x="0" y="244421"/>
                  </a:moveTo>
                  <a:lnTo>
                    <a:pt x="0" y="112881"/>
                  </a:lnTo>
                  <a:cubicBezTo>
                    <a:pt x="0" y="98050"/>
                    <a:pt x="2924" y="83363"/>
                    <a:pt x="8601" y="69666"/>
                  </a:cubicBezTo>
                  <a:cubicBezTo>
                    <a:pt x="14278" y="55969"/>
                    <a:pt x="22603" y="43519"/>
                    <a:pt x="33090" y="33032"/>
                  </a:cubicBezTo>
                  <a:cubicBezTo>
                    <a:pt x="43577" y="22555"/>
                    <a:pt x="56036" y="14240"/>
                    <a:pt x="69742" y="8572"/>
                  </a:cubicBezTo>
                  <a:cubicBezTo>
                    <a:pt x="83439" y="2905"/>
                    <a:pt x="98127" y="-10"/>
                    <a:pt x="112957" y="0"/>
                  </a:cubicBezTo>
                  <a:lnTo>
                    <a:pt x="2434990" y="0"/>
                  </a:lnTo>
                  <a:cubicBezTo>
                    <a:pt x="2464928" y="0"/>
                    <a:pt x="2493636" y="11896"/>
                    <a:pt x="2514801" y="33061"/>
                  </a:cubicBezTo>
                  <a:cubicBezTo>
                    <a:pt x="2535974" y="54235"/>
                    <a:pt x="2547861" y="82944"/>
                    <a:pt x="2547861" y="112881"/>
                  </a:cubicBezTo>
                  <a:lnTo>
                    <a:pt x="2547861" y="244421"/>
                  </a:lnTo>
                </a:path>
              </a:pathLst>
            </a:custGeom>
            <a:noFill/>
            <a:ln w="9525" cap="flat">
              <a:solidFill>
                <a:srgbClr val="2A3541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/>
            </a:p>
          </p:txBody>
        </p:sp>
      </p:grpSp>
      <p:sp>
        <p:nvSpPr>
          <p:cNvPr id="1787" name="TextBox 1786">
            <a:extLst>
              <a:ext uri="{FF2B5EF4-FFF2-40B4-BE49-F238E27FC236}">
                <a16:creationId xmlns:a16="http://schemas.microsoft.com/office/drawing/2014/main" id="{9022AEA1-ED10-166F-9ABB-EA961443F792}"/>
              </a:ext>
            </a:extLst>
          </p:cNvPr>
          <p:cNvSpPr txBox="1"/>
          <p:nvPr/>
        </p:nvSpPr>
        <p:spPr>
          <a:xfrm>
            <a:off x="2107753" y="4522300"/>
            <a:ext cx="540000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для бизнеса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805" name="TextBox 1804">
            <a:extLst>
              <a:ext uri="{FF2B5EF4-FFF2-40B4-BE49-F238E27FC236}">
                <a16:creationId xmlns:a16="http://schemas.microsoft.com/office/drawing/2014/main" id="{4011EF75-BF3A-973B-1CB3-3724C2AD2974}"/>
              </a:ext>
            </a:extLst>
          </p:cNvPr>
          <p:cNvSpPr txBox="1"/>
          <p:nvPr/>
        </p:nvSpPr>
        <p:spPr>
          <a:xfrm>
            <a:off x="3181296" y="4522300"/>
            <a:ext cx="595674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Security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для</a:t>
            </a: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 </a:t>
            </a:r>
            <a:r>
              <a:rPr lang="ru-RU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виртуальных и облачных сред</a:t>
            </a:r>
            <a:endParaRPr lang="en-US" sz="600" dirty="0">
              <a:solidFill>
                <a:srgbClr val="1D1D1B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1773" name="TextBox 1772">
            <a:extLst>
              <a:ext uri="{FF2B5EF4-FFF2-40B4-BE49-F238E27FC236}">
                <a16:creationId xmlns:a16="http://schemas.microsoft.com/office/drawing/2014/main" id="{AC5CFEFC-922A-BB31-0D8E-7298371165EF}"/>
              </a:ext>
            </a:extLst>
          </p:cNvPr>
          <p:cNvSpPr txBox="1"/>
          <p:nvPr/>
        </p:nvSpPr>
        <p:spPr>
          <a:xfrm>
            <a:off x="2658443" y="4522300"/>
            <a:ext cx="540000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Embedded System Security</a:t>
            </a:r>
          </a:p>
        </p:txBody>
      </p:sp>
      <p:grpSp>
        <p:nvGrpSpPr>
          <p:cNvPr id="1983" name="Группа 1982">
            <a:extLst>
              <a:ext uri="{FF2B5EF4-FFF2-40B4-BE49-F238E27FC236}">
                <a16:creationId xmlns:a16="http://schemas.microsoft.com/office/drawing/2014/main" id="{8566BAD7-1B43-F88F-8FF1-3EA3D9ECA445}"/>
              </a:ext>
            </a:extLst>
          </p:cNvPr>
          <p:cNvGrpSpPr>
            <a:grpSpLocks noChangeAspect="1"/>
          </p:cNvGrpSpPr>
          <p:nvPr/>
        </p:nvGrpSpPr>
        <p:grpSpPr>
          <a:xfrm>
            <a:off x="2782634" y="4124151"/>
            <a:ext cx="291621" cy="322043"/>
            <a:chOff x="7955757" y="3653727"/>
            <a:chExt cx="441325" cy="487363"/>
          </a:xfrm>
          <a:solidFill>
            <a:schemeClr val="tx1"/>
          </a:solidFill>
        </p:grpSpPr>
        <p:sp>
          <p:nvSpPr>
            <p:cNvPr id="1984" name="Freeform 45">
              <a:extLst>
                <a:ext uri="{FF2B5EF4-FFF2-40B4-BE49-F238E27FC236}">
                  <a16:creationId xmlns:a16="http://schemas.microsoft.com/office/drawing/2014/main" id="{78F65B9A-2EED-4BAF-4CE2-26E94ACD06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5757" y="365372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85" name="Рисунок 894">
              <a:extLst>
                <a:ext uri="{FF2B5EF4-FFF2-40B4-BE49-F238E27FC236}">
                  <a16:creationId xmlns:a16="http://schemas.microsoft.com/office/drawing/2014/main" id="{C12C099E-5D35-64BF-5E78-79105DCB21CB}"/>
                </a:ext>
              </a:extLst>
            </p:cNvPr>
            <p:cNvGrpSpPr/>
            <p:nvPr/>
          </p:nvGrpSpPr>
          <p:grpSpPr>
            <a:xfrm>
              <a:off x="8045121" y="3789626"/>
              <a:ext cx="258678" cy="239080"/>
              <a:chOff x="8045121" y="3789626"/>
              <a:chExt cx="258678" cy="239080"/>
            </a:xfrm>
            <a:grpFill/>
          </p:grpSpPr>
          <p:sp>
            <p:nvSpPr>
              <p:cNvPr id="1986" name="Полилиния: фигура 1985">
                <a:extLst>
                  <a:ext uri="{FF2B5EF4-FFF2-40B4-BE49-F238E27FC236}">
                    <a16:creationId xmlns:a16="http://schemas.microsoft.com/office/drawing/2014/main" id="{64ED7C72-4ED1-0B86-3599-5474E99C450C}"/>
                  </a:ext>
                </a:extLst>
              </p:cNvPr>
              <p:cNvSpPr/>
              <p:nvPr/>
            </p:nvSpPr>
            <p:spPr>
              <a:xfrm>
                <a:off x="8068637" y="3813142"/>
                <a:ext cx="211645" cy="31355"/>
              </a:xfrm>
              <a:custGeom>
                <a:avLst/>
                <a:gdLst>
                  <a:gd name="connsiteX0" fmla="*/ 5879 w 211645"/>
                  <a:gd name="connsiteY0" fmla="*/ 5879 h 31354"/>
                  <a:gd name="connsiteX1" fmla="*/ 209686 w 211645"/>
                  <a:gd name="connsiteY1" fmla="*/ 5879 h 31354"/>
                  <a:gd name="connsiteX2" fmla="*/ 209686 w 211645"/>
                  <a:gd name="connsiteY2" fmla="*/ 29395 h 31354"/>
                  <a:gd name="connsiteX3" fmla="*/ 5879 w 211645"/>
                  <a:gd name="connsiteY3" fmla="*/ 29395 h 3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1645" h="31354">
                    <a:moveTo>
                      <a:pt x="5879" y="5879"/>
                    </a:moveTo>
                    <a:lnTo>
                      <a:pt x="209686" y="5879"/>
                    </a:lnTo>
                    <a:lnTo>
                      <a:pt x="209686" y="29395"/>
                    </a:lnTo>
                    <a:lnTo>
                      <a:pt x="5879" y="2939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7" name="Полилиния: фигура 1986">
                <a:extLst>
                  <a:ext uri="{FF2B5EF4-FFF2-40B4-BE49-F238E27FC236}">
                    <a16:creationId xmlns:a16="http://schemas.microsoft.com/office/drawing/2014/main" id="{099DB17F-1D4F-BFC1-AAD7-1F5C6C8B6D48}"/>
                  </a:ext>
                </a:extLst>
              </p:cNvPr>
              <p:cNvSpPr/>
              <p:nvPr/>
            </p:nvSpPr>
            <p:spPr>
              <a:xfrm>
                <a:off x="8092153" y="3836658"/>
                <a:ext cx="23516" cy="180290"/>
              </a:xfrm>
              <a:custGeom>
                <a:avLst/>
                <a:gdLst>
                  <a:gd name="connsiteX0" fmla="*/ 5879 w 23516"/>
                  <a:gd name="connsiteY0" fmla="*/ 5879 h 180290"/>
                  <a:gd name="connsiteX1" fmla="*/ 21556 w 23516"/>
                  <a:gd name="connsiteY1" fmla="*/ 5879 h 180290"/>
                  <a:gd name="connsiteX2" fmla="*/ 21556 w 23516"/>
                  <a:gd name="connsiteY2" fmla="*/ 178331 h 180290"/>
                  <a:gd name="connsiteX3" fmla="*/ 5879 w 23516"/>
                  <a:gd name="connsiteY3" fmla="*/ 178331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180290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178331"/>
                    </a:lnTo>
                    <a:lnTo>
                      <a:pt x="5879" y="1783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8" name="Полилиния: фигура 1987">
                <a:extLst>
                  <a:ext uri="{FF2B5EF4-FFF2-40B4-BE49-F238E27FC236}">
                    <a16:creationId xmlns:a16="http://schemas.microsoft.com/office/drawing/2014/main" id="{75D44E00-E922-A9D7-9A5F-100285E7F62F}"/>
                  </a:ext>
                </a:extLst>
              </p:cNvPr>
              <p:cNvSpPr/>
              <p:nvPr/>
            </p:nvSpPr>
            <p:spPr>
              <a:xfrm>
                <a:off x="8233250" y="3836658"/>
                <a:ext cx="23516" cy="180290"/>
              </a:xfrm>
              <a:custGeom>
                <a:avLst/>
                <a:gdLst>
                  <a:gd name="connsiteX0" fmla="*/ 5879 w 23516"/>
                  <a:gd name="connsiteY0" fmla="*/ 5879 h 180290"/>
                  <a:gd name="connsiteX1" fmla="*/ 21556 w 23516"/>
                  <a:gd name="connsiteY1" fmla="*/ 5879 h 180290"/>
                  <a:gd name="connsiteX2" fmla="*/ 21556 w 23516"/>
                  <a:gd name="connsiteY2" fmla="*/ 178331 h 180290"/>
                  <a:gd name="connsiteX3" fmla="*/ 5879 w 23516"/>
                  <a:gd name="connsiteY3" fmla="*/ 178331 h 180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180290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178331"/>
                    </a:lnTo>
                    <a:lnTo>
                      <a:pt x="5879" y="1783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89" name="Полилиния: фигура 1988">
                <a:extLst>
                  <a:ext uri="{FF2B5EF4-FFF2-40B4-BE49-F238E27FC236}">
                    <a16:creationId xmlns:a16="http://schemas.microsoft.com/office/drawing/2014/main" id="{49CF3E22-02AD-19B7-8EEF-F85537E7DEE6}"/>
                  </a:ext>
                </a:extLst>
              </p:cNvPr>
              <p:cNvSpPr/>
              <p:nvPr/>
            </p:nvSpPr>
            <p:spPr>
              <a:xfrm>
                <a:off x="8092153" y="4001271"/>
                <a:ext cx="164613" cy="23516"/>
              </a:xfrm>
              <a:custGeom>
                <a:avLst/>
                <a:gdLst>
                  <a:gd name="connsiteX0" fmla="*/ 5879 w 164613"/>
                  <a:gd name="connsiteY0" fmla="*/ 5879 h 23516"/>
                  <a:gd name="connsiteX1" fmla="*/ 162653 w 164613"/>
                  <a:gd name="connsiteY1" fmla="*/ 5879 h 23516"/>
                  <a:gd name="connsiteX2" fmla="*/ 162653 w 164613"/>
                  <a:gd name="connsiteY2" fmla="*/ 21556 h 23516"/>
                  <a:gd name="connsiteX3" fmla="*/ 5879 w 164613"/>
                  <a:gd name="connsiteY3" fmla="*/ 21556 h 23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613" h="23516">
                    <a:moveTo>
                      <a:pt x="5879" y="5879"/>
                    </a:moveTo>
                    <a:lnTo>
                      <a:pt x="162653" y="5879"/>
                    </a:lnTo>
                    <a:lnTo>
                      <a:pt x="162653" y="21556"/>
                    </a:lnTo>
                    <a:lnTo>
                      <a:pt x="5879" y="2155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0" name="Полилиния: фигура 1989">
                <a:extLst>
                  <a:ext uri="{FF2B5EF4-FFF2-40B4-BE49-F238E27FC236}">
                    <a16:creationId xmlns:a16="http://schemas.microsoft.com/office/drawing/2014/main" id="{0FA32100-B95C-F980-8EBA-8BA3C669F750}"/>
                  </a:ext>
                </a:extLst>
              </p:cNvPr>
              <p:cNvSpPr/>
              <p:nvPr/>
            </p:nvSpPr>
            <p:spPr>
              <a:xfrm>
                <a:off x="8162701" y="3922884"/>
                <a:ext cx="23516" cy="39194"/>
              </a:xfrm>
              <a:custGeom>
                <a:avLst/>
                <a:gdLst>
                  <a:gd name="connsiteX0" fmla="*/ 5879 w 23516"/>
                  <a:gd name="connsiteY0" fmla="*/ 5879 h 39193"/>
                  <a:gd name="connsiteX1" fmla="*/ 21556 w 23516"/>
                  <a:gd name="connsiteY1" fmla="*/ 5879 h 39193"/>
                  <a:gd name="connsiteX2" fmla="*/ 21556 w 23516"/>
                  <a:gd name="connsiteY2" fmla="*/ 37234 h 39193"/>
                  <a:gd name="connsiteX3" fmla="*/ 5879 w 23516"/>
                  <a:gd name="connsiteY3" fmla="*/ 37234 h 3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16" h="39193">
                    <a:moveTo>
                      <a:pt x="5879" y="5879"/>
                    </a:moveTo>
                    <a:lnTo>
                      <a:pt x="21556" y="5879"/>
                    </a:lnTo>
                    <a:lnTo>
                      <a:pt x="21556" y="37234"/>
                    </a:lnTo>
                    <a:lnTo>
                      <a:pt x="5879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1" name="Полилиния: фигура 1990">
                <a:extLst>
                  <a:ext uri="{FF2B5EF4-FFF2-40B4-BE49-F238E27FC236}">
                    <a16:creationId xmlns:a16="http://schemas.microsoft.com/office/drawing/2014/main" id="{0A25EFB9-E93F-32DC-40E6-ADA0932CCC11}"/>
                  </a:ext>
                </a:extLst>
              </p:cNvPr>
              <p:cNvSpPr/>
              <p:nvPr/>
            </p:nvSpPr>
            <p:spPr>
              <a:xfrm>
                <a:off x="8045121" y="3789626"/>
                <a:ext cx="258678" cy="78387"/>
              </a:xfrm>
              <a:custGeom>
                <a:avLst/>
                <a:gdLst>
                  <a:gd name="connsiteX0" fmla="*/ 5879 w 258677"/>
                  <a:gd name="connsiteY0" fmla="*/ 5879 h 78387"/>
                  <a:gd name="connsiteX1" fmla="*/ 5879 w 258677"/>
                  <a:gd name="connsiteY1" fmla="*/ 76427 h 78387"/>
                  <a:gd name="connsiteX2" fmla="*/ 60750 w 258677"/>
                  <a:gd name="connsiteY2" fmla="*/ 76427 h 78387"/>
                  <a:gd name="connsiteX3" fmla="*/ 60750 w 258677"/>
                  <a:gd name="connsiteY3" fmla="*/ 64669 h 78387"/>
                  <a:gd name="connsiteX4" fmla="*/ 17637 w 258677"/>
                  <a:gd name="connsiteY4" fmla="*/ 64669 h 78387"/>
                  <a:gd name="connsiteX5" fmla="*/ 17637 w 258677"/>
                  <a:gd name="connsiteY5" fmla="*/ 17637 h 78387"/>
                  <a:gd name="connsiteX6" fmla="*/ 244960 w 258677"/>
                  <a:gd name="connsiteY6" fmla="*/ 17637 h 78387"/>
                  <a:gd name="connsiteX7" fmla="*/ 244960 w 258677"/>
                  <a:gd name="connsiteY7" fmla="*/ 64669 h 78387"/>
                  <a:gd name="connsiteX8" fmla="*/ 201847 w 258677"/>
                  <a:gd name="connsiteY8" fmla="*/ 64669 h 78387"/>
                  <a:gd name="connsiteX9" fmla="*/ 201847 w 258677"/>
                  <a:gd name="connsiteY9" fmla="*/ 76427 h 78387"/>
                  <a:gd name="connsiteX10" fmla="*/ 256718 w 258677"/>
                  <a:gd name="connsiteY10" fmla="*/ 76427 h 78387"/>
                  <a:gd name="connsiteX11" fmla="*/ 256718 w 258677"/>
                  <a:gd name="connsiteY11" fmla="*/ 5879 h 78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8677" h="78387">
                    <a:moveTo>
                      <a:pt x="5879" y="5879"/>
                    </a:moveTo>
                    <a:lnTo>
                      <a:pt x="5879" y="76427"/>
                    </a:lnTo>
                    <a:lnTo>
                      <a:pt x="60750" y="76427"/>
                    </a:lnTo>
                    <a:lnTo>
                      <a:pt x="60750" y="64669"/>
                    </a:lnTo>
                    <a:lnTo>
                      <a:pt x="17637" y="64669"/>
                    </a:lnTo>
                    <a:lnTo>
                      <a:pt x="17637" y="17637"/>
                    </a:lnTo>
                    <a:lnTo>
                      <a:pt x="244960" y="17637"/>
                    </a:lnTo>
                    <a:lnTo>
                      <a:pt x="244960" y="64669"/>
                    </a:lnTo>
                    <a:lnTo>
                      <a:pt x="201847" y="64669"/>
                    </a:lnTo>
                    <a:lnTo>
                      <a:pt x="201847" y="76427"/>
                    </a:lnTo>
                    <a:lnTo>
                      <a:pt x="256718" y="76427"/>
                    </a:lnTo>
                    <a:lnTo>
                      <a:pt x="256718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2" name="Полилиния: фигура 1991">
                <a:extLst>
                  <a:ext uri="{FF2B5EF4-FFF2-40B4-BE49-F238E27FC236}">
                    <a16:creationId xmlns:a16="http://schemas.microsoft.com/office/drawing/2014/main" id="{93BFD0B6-5787-6454-8B4D-5E246D6CD5BB}"/>
                  </a:ext>
                </a:extLst>
              </p:cNvPr>
              <p:cNvSpPr/>
              <p:nvPr/>
            </p:nvSpPr>
            <p:spPr>
              <a:xfrm>
                <a:off x="8131346" y="3828819"/>
                <a:ext cx="86226" cy="54871"/>
              </a:xfrm>
              <a:custGeom>
                <a:avLst/>
                <a:gdLst>
                  <a:gd name="connsiteX0" fmla="*/ 5879 w 86225"/>
                  <a:gd name="connsiteY0" fmla="*/ 13718 h 54870"/>
                  <a:gd name="connsiteX1" fmla="*/ 45073 w 86225"/>
                  <a:gd name="connsiteY1" fmla="*/ 52911 h 54870"/>
                  <a:gd name="connsiteX2" fmla="*/ 84266 w 86225"/>
                  <a:gd name="connsiteY2" fmla="*/ 13718 h 54870"/>
                  <a:gd name="connsiteX3" fmla="*/ 83482 w 86225"/>
                  <a:gd name="connsiteY3" fmla="*/ 5879 h 54870"/>
                  <a:gd name="connsiteX4" fmla="*/ 6663 w 86225"/>
                  <a:gd name="connsiteY4" fmla="*/ 5879 h 54870"/>
                  <a:gd name="connsiteX5" fmla="*/ 5879 w 86225"/>
                  <a:gd name="connsiteY5" fmla="*/ 13718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225" h="54870">
                    <a:moveTo>
                      <a:pt x="5879" y="13718"/>
                    </a:moveTo>
                    <a:cubicBezTo>
                      <a:pt x="5879" y="35666"/>
                      <a:pt x="23124" y="52911"/>
                      <a:pt x="45073" y="52911"/>
                    </a:cubicBezTo>
                    <a:cubicBezTo>
                      <a:pt x="67021" y="52911"/>
                      <a:pt x="84266" y="35666"/>
                      <a:pt x="84266" y="13718"/>
                    </a:cubicBezTo>
                    <a:cubicBezTo>
                      <a:pt x="84266" y="11366"/>
                      <a:pt x="84266" y="8231"/>
                      <a:pt x="83482" y="5879"/>
                    </a:cubicBezTo>
                    <a:lnTo>
                      <a:pt x="6663" y="5879"/>
                    </a:lnTo>
                    <a:cubicBezTo>
                      <a:pt x="6663" y="8231"/>
                      <a:pt x="5879" y="11366"/>
                      <a:pt x="5879" y="1371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3" name="Полилиния: фигура 1992">
                <a:extLst>
                  <a:ext uri="{FF2B5EF4-FFF2-40B4-BE49-F238E27FC236}">
                    <a16:creationId xmlns:a16="http://schemas.microsoft.com/office/drawing/2014/main" id="{8ABCCE3F-21E9-F2A4-01D2-73EC88208127}"/>
                  </a:ext>
                </a:extLst>
              </p:cNvPr>
              <p:cNvSpPr/>
              <p:nvPr/>
            </p:nvSpPr>
            <p:spPr>
              <a:xfrm>
                <a:off x="8092153" y="3973835"/>
                <a:ext cx="54871" cy="54871"/>
              </a:xfrm>
              <a:custGeom>
                <a:avLst/>
                <a:gdLst>
                  <a:gd name="connsiteX0" fmla="*/ 5879 w 54871"/>
                  <a:gd name="connsiteY0" fmla="*/ 5879 h 54870"/>
                  <a:gd name="connsiteX1" fmla="*/ 5879 w 54871"/>
                  <a:gd name="connsiteY1" fmla="*/ 48992 h 54870"/>
                  <a:gd name="connsiteX2" fmla="*/ 48992 w 54871"/>
                  <a:gd name="connsiteY2" fmla="*/ 48992 h 54870"/>
                  <a:gd name="connsiteX3" fmla="*/ 5879 w 54871"/>
                  <a:gd name="connsiteY3" fmla="*/ 5879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54870">
                    <a:moveTo>
                      <a:pt x="5879" y="5879"/>
                    </a:moveTo>
                    <a:lnTo>
                      <a:pt x="5879" y="48992"/>
                    </a:lnTo>
                    <a:lnTo>
                      <a:pt x="48992" y="48992"/>
                    </a:lnTo>
                    <a:cubicBezTo>
                      <a:pt x="48992" y="25476"/>
                      <a:pt x="29395" y="5879"/>
                      <a:pt x="5879" y="5879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4" name="Полилиния: фигура 1993">
                <a:extLst>
                  <a:ext uri="{FF2B5EF4-FFF2-40B4-BE49-F238E27FC236}">
                    <a16:creationId xmlns:a16="http://schemas.microsoft.com/office/drawing/2014/main" id="{6AA581D0-8F8A-2F38-3F9E-5EE08E30CEF6}"/>
                  </a:ext>
                </a:extLst>
              </p:cNvPr>
              <p:cNvSpPr/>
              <p:nvPr/>
            </p:nvSpPr>
            <p:spPr>
              <a:xfrm>
                <a:off x="8205814" y="3973835"/>
                <a:ext cx="54871" cy="54871"/>
              </a:xfrm>
              <a:custGeom>
                <a:avLst/>
                <a:gdLst>
                  <a:gd name="connsiteX0" fmla="*/ 48992 w 54871"/>
                  <a:gd name="connsiteY0" fmla="*/ 5879 h 54870"/>
                  <a:gd name="connsiteX1" fmla="*/ 5879 w 54871"/>
                  <a:gd name="connsiteY1" fmla="*/ 48992 h 54870"/>
                  <a:gd name="connsiteX2" fmla="*/ 48992 w 54871"/>
                  <a:gd name="connsiteY2" fmla="*/ 48992 h 54870"/>
                  <a:gd name="connsiteX3" fmla="*/ 48992 w 54871"/>
                  <a:gd name="connsiteY3" fmla="*/ 5879 h 54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871" h="54870">
                    <a:moveTo>
                      <a:pt x="48992" y="5879"/>
                    </a:moveTo>
                    <a:cubicBezTo>
                      <a:pt x="25476" y="5879"/>
                      <a:pt x="5879" y="25476"/>
                      <a:pt x="5879" y="48992"/>
                    </a:cubicBezTo>
                    <a:lnTo>
                      <a:pt x="48992" y="48992"/>
                    </a:lnTo>
                    <a:lnTo>
                      <a:pt x="48992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995" name="Группа 1994">
            <a:extLst>
              <a:ext uri="{FF2B5EF4-FFF2-40B4-BE49-F238E27FC236}">
                <a16:creationId xmlns:a16="http://schemas.microsoft.com/office/drawing/2014/main" id="{4EF1A485-BD96-568C-151A-9EC1A6A022E0}"/>
              </a:ext>
            </a:extLst>
          </p:cNvPr>
          <p:cNvGrpSpPr>
            <a:grpSpLocks noChangeAspect="1"/>
          </p:cNvGrpSpPr>
          <p:nvPr/>
        </p:nvGrpSpPr>
        <p:grpSpPr>
          <a:xfrm>
            <a:off x="2231944" y="4124151"/>
            <a:ext cx="291621" cy="322043"/>
            <a:chOff x="5072223" y="1044017"/>
            <a:chExt cx="441325" cy="487363"/>
          </a:xfrm>
          <a:solidFill>
            <a:schemeClr val="tx1"/>
          </a:solidFill>
        </p:grpSpPr>
        <p:sp>
          <p:nvSpPr>
            <p:cNvPr id="1996" name="Freeform 33">
              <a:extLst>
                <a:ext uri="{FF2B5EF4-FFF2-40B4-BE49-F238E27FC236}">
                  <a16:creationId xmlns:a16="http://schemas.microsoft.com/office/drawing/2014/main" id="{178C9760-8BC5-B3F0-18D5-6F50E56095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04401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1997" name="Рисунок 49">
              <a:extLst>
                <a:ext uri="{FF2B5EF4-FFF2-40B4-BE49-F238E27FC236}">
                  <a16:creationId xmlns:a16="http://schemas.microsoft.com/office/drawing/2014/main" id="{75FD19AC-AA5A-24DD-7266-CBFA4FCA0E16}"/>
                </a:ext>
              </a:extLst>
            </p:cNvPr>
            <p:cNvGrpSpPr/>
            <p:nvPr/>
          </p:nvGrpSpPr>
          <p:grpSpPr>
            <a:xfrm>
              <a:off x="5153748" y="1127652"/>
              <a:ext cx="276706" cy="307278"/>
              <a:chOff x="5153748" y="1127652"/>
              <a:chExt cx="276706" cy="307278"/>
            </a:xfrm>
            <a:grpFill/>
          </p:grpSpPr>
          <p:sp>
            <p:nvSpPr>
              <p:cNvPr id="1998" name="Полилиния: фигура 1997">
                <a:extLst>
                  <a:ext uri="{FF2B5EF4-FFF2-40B4-BE49-F238E27FC236}">
                    <a16:creationId xmlns:a16="http://schemas.microsoft.com/office/drawing/2014/main" id="{AC27C139-76BD-CC9B-F885-429E30252254}"/>
                  </a:ext>
                </a:extLst>
              </p:cNvPr>
              <p:cNvSpPr/>
              <p:nvPr/>
            </p:nvSpPr>
            <p:spPr>
              <a:xfrm>
                <a:off x="5220377" y="1204471"/>
                <a:ext cx="141097" cy="156774"/>
              </a:xfrm>
              <a:custGeom>
                <a:avLst/>
                <a:gdLst>
                  <a:gd name="connsiteX0" fmla="*/ 5879 w 141096"/>
                  <a:gd name="connsiteY0" fmla="*/ 119540 h 156774"/>
                  <a:gd name="connsiteX1" fmla="*/ 5879 w 141096"/>
                  <a:gd name="connsiteY1" fmla="*/ 44289 h 156774"/>
                  <a:gd name="connsiteX2" fmla="*/ 72508 w 141096"/>
                  <a:gd name="connsiteY2" fmla="*/ 5879 h 156774"/>
                  <a:gd name="connsiteX3" fmla="*/ 139137 w 141096"/>
                  <a:gd name="connsiteY3" fmla="*/ 44289 h 156774"/>
                  <a:gd name="connsiteX4" fmla="*/ 139137 w 141096"/>
                  <a:gd name="connsiteY4" fmla="*/ 119540 h 156774"/>
                  <a:gd name="connsiteX5" fmla="*/ 72508 w 141096"/>
                  <a:gd name="connsiteY5" fmla="*/ 157950 h 15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096" h="156774">
                    <a:moveTo>
                      <a:pt x="5879" y="119540"/>
                    </a:moveTo>
                    <a:lnTo>
                      <a:pt x="5879" y="44289"/>
                    </a:lnTo>
                    <a:lnTo>
                      <a:pt x="72508" y="5879"/>
                    </a:lnTo>
                    <a:lnTo>
                      <a:pt x="139137" y="44289"/>
                    </a:lnTo>
                    <a:lnTo>
                      <a:pt x="139137" y="119540"/>
                    </a:lnTo>
                    <a:lnTo>
                      <a:pt x="72508" y="1579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1999" name="Полилиния: фигура 1998">
                <a:extLst>
                  <a:ext uri="{FF2B5EF4-FFF2-40B4-BE49-F238E27FC236}">
                    <a16:creationId xmlns:a16="http://schemas.microsoft.com/office/drawing/2014/main" id="{4C1E9543-7881-AC35-9B30-50E02A1950B2}"/>
                  </a:ext>
                </a:extLst>
              </p:cNvPr>
              <p:cNvSpPr/>
              <p:nvPr/>
            </p:nvSpPr>
            <p:spPr>
              <a:xfrm>
                <a:off x="5297196" y="1215446"/>
                <a:ext cx="133258" cy="219484"/>
              </a:xfrm>
              <a:custGeom>
                <a:avLst/>
                <a:gdLst>
                  <a:gd name="connsiteX0" fmla="*/ 81915 w 133258"/>
                  <a:gd name="connsiteY0" fmla="*/ 32531 h 219483"/>
                  <a:gd name="connsiteX1" fmla="*/ 81915 w 133258"/>
                  <a:gd name="connsiteY1" fmla="*/ 120324 h 219483"/>
                  <a:gd name="connsiteX2" fmla="*/ 5879 w 133258"/>
                  <a:gd name="connsiteY2" fmla="*/ 164221 h 219483"/>
                  <a:gd name="connsiteX3" fmla="*/ 5879 w 133258"/>
                  <a:gd name="connsiteY3" fmla="*/ 218308 h 219483"/>
                  <a:gd name="connsiteX4" fmla="*/ 128947 w 133258"/>
                  <a:gd name="connsiteY4" fmla="*/ 147760 h 219483"/>
                  <a:gd name="connsiteX5" fmla="*/ 128947 w 133258"/>
                  <a:gd name="connsiteY5" fmla="*/ 5879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258" h="219483">
                    <a:moveTo>
                      <a:pt x="81915" y="32531"/>
                    </a:moveTo>
                    <a:lnTo>
                      <a:pt x="81915" y="120324"/>
                    </a:lnTo>
                    <a:lnTo>
                      <a:pt x="5879" y="164221"/>
                    </a:lnTo>
                    <a:lnTo>
                      <a:pt x="5879" y="218308"/>
                    </a:lnTo>
                    <a:lnTo>
                      <a:pt x="128947" y="147760"/>
                    </a:lnTo>
                    <a:lnTo>
                      <a:pt x="128947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0" name="Полилиния: фигура 1999">
                <a:extLst>
                  <a:ext uri="{FF2B5EF4-FFF2-40B4-BE49-F238E27FC236}">
                    <a16:creationId xmlns:a16="http://schemas.microsoft.com/office/drawing/2014/main" id="{E1DDF5A9-D02A-C069-B900-3DED5A6A5CFF}"/>
                  </a:ext>
                </a:extLst>
              </p:cNvPr>
              <p:cNvSpPr/>
              <p:nvPr/>
            </p:nvSpPr>
            <p:spPr>
              <a:xfrm>
                <a:off x="5163938" y="1127652"/>
                <a:ext cx="250839" cy="109742"/>
              </a:xfrm>
              <a:custGeom>
                <a:avLst/>
                <a:gdLst>
                  <a:gd name="connsiteX0" fmla="*/ 52911 w 250838"/>
                  <a:gd name="connsiteY0" fmla="*/ 103863 h 109741"/>
                  <a:gd name="connsiteX1" fmla="*/ 128947 w 250838"/>
                  <a:gd name="connsiteY1" fmla="*/ 59966 h 109741"/>
                  <a:gd name="connsiteX2" fmla="*/ 204982 w 250838"/>
                  <a:gd name="connsiteY2" fmla="*/ 103863 h 109741"/>
                  <a:gd name="connsiteX3" fmla="*/ 252015 w 250838"/>
                  <a:gd name="connsiteY3" fmla="*/ 76427 h 109741"/>
                  <a:gd name="connsiteX4" fmla="*/ 128947 w 250838"/>
                  <a:gd name="connsiteY4" fmla="*/ 5879 h 109741"/>
                  <a:gd name="connsiteX5" fmla="*/ 5879 w 250838"/>
                  <a:gd name="connsiteY5" fmla="*/ 76427 h 10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0838" h="109741">
                    <a:moveTo>
                      <a:pt x="52911" y="103863"/>
                    </a:moveTo>
                    <a:lnTo>
                      <a:pt x="128947" y="59966"/>
                    </a:lnTo>
                    <a:lnTo>
                      <a:pt x="204982" y="103863"/>
                    </a:lnTo>
                    <a:lnTo>
                      <a:pt x="252015" y="76427"/>
                    </a:lnTo>
                    <a:lnTo>
                      <a:pt x="128947" y="5879"/>
                    </a:lnTo>
                    <a:lnTo>
                      <a:pt x="5879" y="7642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1" name="Полилиния: фигура 2000">
                <a:extLst>
                  <a:ext uri="{FF2B5EF4-FFF2-40B4-BE49-F238E27FC236}">
                    <a16:creationId xmlns:a16="http://schemas.microsoft.com/office/drawing/2014/main" id="{86526DDA-3DF4-AE5D-B2C3-FA1F74D8100D}"/>
                  </a:ext>
                </a:extLst>
              </p:cNvPr>
              <p:cNvSpPr/>
              <p:nvPr/>
            </p:nvSpPr>
            <p:spPr>
              <a:xfrm>
                <a:off x="5153748" y="1215446"/>
                <a:ext cx="133258" cy="219484"/>
              </a:xfrm>
              <a:custGeom>
                <a:avLst/>
                <a:gdLst>
                  <a:gd name="connsiteX0" fmla="*/ 129731 w 133258"/>
                  <a:gd name="connsiteY0" fmla="*/ 164221 h 219483"/>
                  <a:gd name="connsiteX1" fmla="*/ 52911 w 133258"/>
                  <a:gd name="connsiteY1" fmla="*/ 120324 h 219483"/>
                  <a:gd name="connsiteX2" fmla="*/ 52911 w 133258"/>
                  <a:gd name="connsiteY2" fmla="*/ 32531 h 219483"/>
                  <a:gd name="connsiteX3" fmla="*/ 5879 w 133258"/>
                  <a:gd name="connsiteY3" fmla="*/ 5879 h 219483"/>
                  <a:gd name="connsiteX4" fmla="*/ 5879 w 133258"/>
                  <a:gd name="connsiteY4" fmla="*/ 147760 h 219483"/>
                  <a:gd name="connsiteX5" fmla="*/ 129731 w 133258"/>
                  <a:gd name="connsiteY5" fmla="*/ 218308 h 21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258" h="219483">
                    <a:moveTo>
                      <a:pt x="129731" y="164221"/>
                    </a:moveTo>
                    <a:lnTo>
                      <a:pt x="52911" y="120324"/>
                    </a:lnTo>
                    <a:lnTo>
                      <a:pt x="52911" y="32531"/>
                    </a:lnTo>
                    <a:lnTo>
                      <a:pt x="5879" y="5879"/>
                    </a:lnTo>
                    <a:lnTo>
                      <a:pt x="5879" y="147760"/>
                    </a:lnTo>
                    <a:lnTo>
                      <a:pt x="129731" y="218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2002" name="Группа 2001">
            <a:extLst>
              <a:ext uri="{FF2B5EF4-FFF2-40B4-BE49-F238E27FC236}">
                <a16:creationId xmlns:a16="http://schemas.microsoft.com/office/drawing/2014/main" id="{C50AE28B-1D3E-FA65-0AE0-A9ACB0D67558}"/>
              </a:ext>
            </a:extLst>
          </p:cNvPr>
          <p:cNvGrpSpPr>
            <a:grpSpLocks noChangeAspect="1"/>
          </p:cNvGrpSpPr>
          <p:nvPr/>
        </p:nvGrpSpPr>
        <p:grpSpPr>
          <a:xfrm>
            <a:off x="3333323" y="4124151"/>
            <a:ext cx="291621" cy="322043"/>
            <a:chOff x="5072223" y="1211657"/>
            <a:chExt cx="441325" cy="487363"/>
          </a:xfrm>
          <a:solidFill>
            <a:schemeClr val="tx1"/>
          </a:solidFill>
        </p:grpSpPr>
        <p:sp>
          <p:nvSpPr>
            <p:cNvPr id="2003" name="Freeform 33">
              <a:extLst>
                <a:ext uri="{FF2B5EF4-FFF2-40B4-BE49-F238E27FC236}">
                  <a16:creationId xmlns:a16="http://schemas.microsoft.com/office/drawing/2014/main" id="{571A5DFC-B30F-3EC2-BD19-1610491276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223" y="1211657"/>
              <a:ext cx="441325" cy="487363"/>
            </a:xfrm>
            <a:custGeom>
              <a:avLst/>
              <a:gdLst>
                <a:gd name="T0" fmla="*/ 112 w 224"/>
                <a:gd name="T1" fmla="*/ 8 h 248"/>
                <a:gd name="T2" fmla="*/ 121 w 224"/>
                <a:gd name="T3" fmla="*/ 10 h 248"/>
                <a:gd name="T4" fmla="*/ 207 w 224"/>
                <a:gd name="T5" fmla="*/ 59 h 248"/>
                <a:gd name="T6" fmla="*/ 216 w 224"/>
                <a:gd name="T7" fmla="*/ 75 h 248"/>
                <a:gd name="T8" fmla="*/ 216 w 224"/>
                <a:gd name="T9" fmla="*/ 173 h 248"/>
                <a:gd name="T10" fmla="*/ 207 w 224"/>
                <a:gd name="T11" fmla="*/ 189 h 248"/>
                <a:gd name="T12" fmla="*/ 121 w 224"/>
                <a:gd name="T13" fmla="*/ 238 h 248"/>
                <a:gd name="T14" fmla="*/ 112 w 224"/>
                <a:gd name="T15" fmla="*/ 240 h 248"/>
                <a:gd name="T16" fmla="*/ 103 w 224"/>
                <a:gd name="T17" fmla="*/ 238 h 248"/>
                <a:gd name="T18" fmla="*/ 17 w 224"/>
                <a:gd name="T19" fmla="*/ 189 h 248"/>
                <a:gd name="T20" fmla="*/ 8 w 224"/>
                <a:gd name="T21" fmla="*/ 173 h 248"/>
                <a:gd name="T22" fmla="*/ 8 w 224"/>
                <a:gd name="T23" fmla="*/ 75 h 248"/>
                <a:gd name="T24" fmla="*/ 17 w 224"/>
                <a:gd name="T25" fmla="*/ 59 h 248"/>
                <a:gd name="T26" fmla="*/ 103 w 224"/>
                <a:gd name="T27" fmla="*/ 10 h 248"/>
                <a:gd name="T28" fmla="*/ 112 w 224"/>
                <a:gd name="T29" fmla="*/ 8 h 248"/>
                <a:gd name="T30" fmla="*/ 112 w 224"/>
                <a:gd name="T31" fmla="*/ 0 h 248"/>
                <a:gd name="T32" fmla="*/ 99 w 224"/>
                <a:gd name="T33" fmla="*/ 3 h 248"/>
                <a:gd name="T34" fmla="*/ 13 w 224"/>
                <a:gd name="T35" fmla="*/ 52 h 248"/>
                <a:gd name="T36" fmla="*/ 0 w 224"/>
                <a:gd name="T37" fmla="*/ 75 h 248"/>
                <a:gd name="T38" fmla="*/ 0 w 224"/>
                <a:gd name="T39" fmla="*/ 173 h 248"/>
                <a:gd name="T40" fmla="*/ 13 w 224"/>
                <a:gd name="T41" fmla="*/ 196 h 248"/>
                <a:gd name="T42" fmla="*/ 99 w 224"/>
                <a:gd name="T43" fmla="*/ 245 h 248"/>
                <a:gd name="T44" fmla="*/ 112 w 224"/>
                <a:gd name="T45" fmla="*/ 248 h 248"/>
                <a:gd name="T46" fmla="*/ 125 w 224"/>
                <a:gd name="T47" fmla="*/ 245 h 248"/>
                <a:gd name="T48" fmla="*/ 211 w 224"/>
                <a:gd name="T49" fmla="*/ 196 h 248"/>
                <a:gd name="T50" fmla="*/ 224 w 224"/>
                <a:gd name="T51" fmla="*/ 173 h 248"/>
                <a:gd name="T52" fmla="*/ 224 w 224"/>
                <a:gd name="T53" fmla="*/ 75 h 248"/>
                <a:gd name="T54" fmla="*/ 211 w 224"/>
                <a:gd name="T55" fmla="*/ 52 h 248"/>
                <a:gd name="T56" fmla="*/ 125 w 224"/>
                <a:gd name="T57" fmla="*/ 3 h 248"/>
                <a:gd name="T58" fmla="*/ 112 w 224"/>
                <a:gd name="T5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8">
                  <a:moveTo>
                    <a:pt x="112" y="8"/>
                  </a:moveTo>
                  <a:cubicBezTo>
                    <a:pt x="115" y="8"/>
                    <a:pt x="118" y="9"/>
                    <a:pt x="121" y="10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12" y="63"/>
                    <a:pt x="216" y="69"/>
                    <a:pt x="216" y="75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9"/>
                    <a:pt x="212" y="185"/>
                    <a:pt x="207" y="189"/>
                  </a:cubicBezTo>
                  <a:cubicBezTo>
                    <a:pt x="121" y="238"/>
                    <a:pt x="121" y="238"/>
                    <a:pt x="121" y="238"/>
                  </a:cubicBezTo>
                  <a:cubicBezTo>
                    <a:pt x="118" y="239"/>
                    <a:pt x="115" y="240"/>
                    <a:pt x="112" y="240"/>
                  </a:cubicBezTo>
                  <a:cubicBezTo>
                    <a:pt x="109" y="240"/>
                    <a:pt x="106" y="239"/>
                    <a:pt x="103" y="23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2" y="185"/>
                    <a:pt x="8" y="179"/>
                    <a:pt x="8" y="1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69"/>
                    <a:pt x="12" y="63"/>
                    <a:pt x="17" y="59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6" y="9"/>
                    <a:pt x="109" y="8"/>
                    <a:pt x="112" y="8"/>
                  </a:cubicBezTo>
                  <a:moveTo>
                    <a:pt x="112" y="0"/>
                  </a:moveTo>
                  <a:cubicBezTo>
                    <a:pt x="107" y="0"/>
                    <a:pt x="103" y="1"/>
                    <a:pt x="99" y="3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5" y="57"/>
                    <a:pt x="0" y="66"/>
                    <a:pt x="0" y="75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2"/>
                    <a:pt x="5" y="191"/>
                    <a:pt x="13" y="196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03" y="247"/>
                    <a:pt x="107" y="248"/>
                    <a:pt x="112" y="248"/>
                  </a:cubicBezTo>
                  <a:cubicBezTo>
                    <a:pt x="117" y="248"/>
                    <a:pt x="121" y="247"/>
                    <a:pt x="125" y="245"/>
                  </a:cubicBezTo>
                  <a:cubicBezTo>
                    <a:pt x="211" y="196"/>
                    <a:pt x="211" y="196"/>
                    <a:pt x="211" y="196"/>
                  </a:cubicBezTo>
                  <a:cubicBezTo>
                    <a:pt x="219" y="191"/>
                    <a:pt x="224" y="182"/>
                    <a:pt x="224" y="173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4" y="66"/>
                    <a:pt x="219" y="57"/>
                    <a:pt x="211" y="52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1" y="1"/>
                    <a:pt x="117" y="0"/>
                    <a:pt x="112" y="0"/>
                  </a:cubicBezTo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41587" tIns="20793" rIns="41587" bIns="20793" numCol="1" anchor="t" anchorCtr="0" compatLnSpc="1">
              <a:prstTxWarp prst="textNoShape">
                <a:avLst/>
              </a:prstTxWarp>
            </a:bodyPr>
            <a:lstStyle/>
            <a:p>
              <a:pPr defTabSz="415849">
                <a:lnSpc>
                  <a:spcPct val="90000"/>
                </a:lnSpc>
                <a:defRPr/>
              </a:pPr>
              <a:endParaRPr lang="ru-RU" sz="819" dirty="0">
                <a:solidFill>
                  <a:srgbClr val="1D1D1B"/>
                </a:solidFill>
                <a:latin typeface="Kaspersky Sans Display" panose="020B0003020000020004" pitchFamily="34" charset="0"/>
              </a:endParaRPr>
            </a:p>
          </p:txBody>
        </p:sp>
        <p:grpSp>
          <p:nvGrpSpPr>
            <p:cNvPr id="2004" name="Рисунок 474">
              <a:extLst>
                <a:ext uri="{FF2B5EF4-FFF2-40B4-BE49-F238E27FC236}">
                  <a16:creationId xmlns:a16="http://schemas.microsoft.com/office/drawing/2014/main" id="{67CB2E49-EE87-CCC4-DFD6-2D4191DEAC4C}"/>
                </a:ext>
              </a:extLst>
            </p:cNvPr>
            <p:cNvGrpSpPr/>
            <p:nvPr/>
          </p:nvGrpSpPr>
          <p:grpSpPr>
            <a:xfrm>
              <a:off x="5137717" y="1322728"/>
              <a:ext cx="305710" cy="227322"/>
              <a:chOff x="5137717" y="1322728"/>
              <a:chExt cx="305710" cy="227322"/>
            </a:xfrm>
            <a:grpFill/>
          </p:grpSpPr>
          <p:sp>
            <p:nvSpPr>
              <p:cNvPr id="2005" name="Полилиния: фигура 2004">
                <a:extLst>
                  <a:ext uri="{FF2B5EF4-FFF2-40B4-BE49-F238E27FC236}">
                    <a16:creationId xmlns:a16="http://schemas.microsoft.com/office/drawing/2014/main" id="{1EC3871F-F650-3892-6055-455B2BB7C73A}"/>
                  </a:ext>
                </a:extLst>
              </p:cNvPr>
              <p:cNvSpPr/>
              <p:nvPr/>
            </p:nvSpPr>
            <p:spPr>
              <a:xfrm>
                <a:off x="5189022" y="1455986"/>
                <a:ext cx="39194" cy="47032"/>
              </a:xfrm>
              <a:custGeom>
                <a:avLst/>
                <a:gdLst>
                  <a:gd name="connsiteX0" fmla="*/ 40369 w 39193"/>
                  <a:gd name="connsiteY0" fmla="*/ 5879 h 47032"/>
                  <a:gd name="connsiteX1" fmla="*/ 40369 w 39193"/>
                  <a:gd name="connsiteY1" fmla="*/ 45073 h 47032"/>
                  <a:gd name="connsiteX2" fmla="*/ 31747 w 39193"/>
                  <a:gd name="connsiteY2" fmla="*/ 45073 h 47032"/>
                  <a:gd name="connsiteX3" fmla="*/ 31747 w 39193"/>
                  <a:gd name="connsiteY3" fmla="*/ 29395 h 47032"/>
                  <a:gd name="connsiteX4" fmla="*/ 14502 w 39193"/>
                  <a:gd name="connsiteY4" fmla="*/ 29395 h 47032"/>
                  <a:gd name="connsiteX5" fmla="*/ 14502 w 39193"/>
                  <a:gd name="connsiteY5" fmla="*/ 45073 h 47032"/>
                  <a:gd name="connsiteX6" fmla="*/ 5879 w 39193"/>
                  <a:gd name="connsiteY6" fmla="*/ 45073 h 47032"/>
                  <a:gd name="connsiteX7" fmla="*/ 5879 w 39193"/>
                  <a:gd name="connsiteY7" fmla="*/ 5879 h 47032"/>
                  <a:gd name="connsiteX8" fmla="*/ 14502 w 39193"/>
                  <a:gd name="connsiteY8" fmla="*/ 5879 h 47032"/>
                  <a:gd name="connsiteX9" fmla="*/ 14502 w 39193"/>
                  <a:gd name="connsiteY9" fmla="*/ 21556 h 47032"/>
                  <a:gd name="connsiteX10" fmla="*/ 31747 w 39193"/>
                  <a:gd name="connsiteY10" fmla="*/ 21556 h 47032"/>
                  <a:gd name="connsiteX11" fmla="*/ 31747 w 39193"/>
                  <a:gd name="connsiteY11" fmla="*/ 5879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47032">
                    <a:moveTo>
                      <a:pt x="40369" y="5879"/>
                    </a:moveTo>
                    <a:lnTo>
                      <a:pt x="40369" y="45073"/>
                    </a:lnTo>
                    <a:lnTo>
                      <a:pt x="31747" y="45073"/>
                    </a:lnTo>
                    <a:lnTo>
                      <a:pt x="31747" y="29395"/>
                    </a:lnTo>
                    <a:lnTo>
                      <a:pt x="14502" y="29395"/>
                    </a:lnTo>
                    <a:lnTo>
                      <a:pt x="14502" y="45073"/>
                    </a:lnTo>
                    <a:lnTo>
                      <a:pt x="5879" y="45073"/>
                    </a:lnTo>
                    <a:lnTo>
                      <a:pt x="5879" y="5879"/>
                    </a:lnTo>
                    <a:lnTo>
                      <a:pt x="14502" y="5879"/>
                    </a:lnTo>
                    <a:lnTo>
                      <a:pt x="14502" y="21556"/>
                    </a:lnTo>
                    <a:lnTo>
                      <a:pt x="31747" y="21556"/>
                    </a:lnTo>
                    <a:lnTo>
                      <a:pt x="31747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6" name="Полилиния: фигура 2005">
                <a:extLst>
                  <a:ext uri="{FF2B5EF4-FFF2-40B4-BE49-F238E27FC236}">
                    <a16:creationId xmlns:a16="http://schemas.microsoft.com/office/drawing/2014/main" id="{0F01FD3A-C6FD-4217-023B-5BCB96BE2770}"/>
                  </a:ext>
                </a:extLst>
              </p:cNvPr>
              <p:cNvSpPr/>
              <p:nvPr/>
            </p:nvSpPr>
            <p:spPr>
              <a:xfrm>
                <a:off x="5226648" y="1455986"/>
                <a:ext cx="47032" cy="47032"/>
              </a:xfrm>
              <a:custGeom>
                <a:avLst/>
                <a:gdLst>
                  <a:gd name="connsiteX0" fmla="*/ 28611 w 47032"/>
                  <a:gd name="connsiteY0" fmla="*/ 30963 h 47032"/>
                  <a:gd name="connsiteX1" fmla="*/ 28611 w 47032"/>
                  <a:gd name="connsiteY1" fmla="*/ 45073 h 47032"/>
                  <a:gd name="connsiteX2" fmla="*/ 19989 w 47032"/>
                  <a:gd name="connsiteY2" fmla="*/ 45073 h 47032"/>
                  <a:gd name="connsiteX3" fmla="*/ 19989 w 47032"/>
                  <a:gd name="connsiteY3" fmla="*/ 31747 h 47032"/>
                  <a:gd name="connsiteX4" fmla="*/ 5879 w 47032"/>
                  <a:gd name="connsiteY4" fmla="*/ 5879 h 47032"/>
                  <a:gd name="connsiteX5" fmla="*/ 15285 w 47032"/>
                  <a:gd name="connsiteY5" fmla="*/ 5879 h 47032"/>
                  <a:gd name="connsiteX6" fmla="*/ 22340 w 47032"/>
                  <a:gd name="connsiteY6" fmla="*/ 18421 h 47032"/>
                  <a:gd name="connsiteX7" fmla="*/ 23908 w 47032"/>
                  <a:gd name="connsiteY7" fmla="*/ 23124 h 47032"/>
                  <a:gd name="connsiteX8" fmla="*/ 24692 w 47032"/>
                  <a:gd name="connsiteY8" fmla="*/ 23124 h 47032"/>
                  <a:gd name="connsiteX9" fmla="*/ 26260 w 47032"/>
                  <a:gd name="connsiteY9" fmla="*/ 18421 h 47032"/>
                  <a:gd name="connsiteX10" fmla="*/ 33315 w 47032"/>
                  <a:gd name="connsiteY10" fmla="*/ 5879 h 47032"/>
                  <a:gd name="connsiteX11" fmla="*/ 42721 w 47032"/>
                  <a:gd name="connsiteY11" fmla="*/ 5879 h 47032"/>
                  <a:gd name="connsiteX12" fmla="*/ 28611 w 47032"/>
                  <a:gd name="connsiteY12" fmla="*/ 3096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32" h="47032">
                    <a:moveTo>
                      <a:pt x="28611" y="30963"/>
                    </a:moveTo>
                    <a:lnTo>
                      <a:pt x="28611" y="45073"/>
                    </a:lnTo>
                    <a:lnTo>
                      <a:pt x="19989" y="45073"/>
                    </a:lnTo>
                    <a:lnTo>
                      <a:pt x="19989" y="31747"/>
                    </a:lnTo>
                    <a:lnTo>
                      <a:pt x="5879" y="5879"/>
                    </a:lnTo>
                    <a:lnTo>
                      <a:pt x="15285" y="5879"/>
                    </a:lnTo>
                    <a:lnTo>
                      <a:pt x="22340" y="18421"/>
                    </a:lnTo>
                    <a:cubicBezTo>
                      <a:pt x="23124" y="19205"/>
                      <a:pt x="23124" y="20773"/>
                      <a:pt x="23908" y="23124"/>
                    </a:cubicBezTo>
                    <a:lnTo>
                      <a:pt x="24692" y="23124"/>
                    </a:lnTo>
                    <a:cubicBezTo>
                      <a:pt x="25476" y="20773"/>
                      <a:pt x="25476" y="19989"/>
                      <a:pt x="26260" y="18421"/>
                    </a:cubicBezTo>
                    <a:lnTo>
                      <a:pt x="33315" y="5879"/>
                    </a:lnTo>
                    <a:lnTo>
                      <a:pt x="42721" y="5879"/>
                    </a:lnTo>
                    <a:lnTo>
                      <a:pt x="28611" y="3096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7" name="Полилиния: фигура 2006">
                <a:extLst>
                  <a:ext uri="{FF2B5EF4-FFF2-40B4-BE49-F238E27FC236}">
                    <a16:creationId xmlns:a16="http://schemas.microsoft.com/office/drawing/2014/main" id="{B3FC594A-64DF-3CA6-11A2-1A4CBB6C22C4}"/>
                  </a:ext>
                </a:extLst>
              </p:cNvPr>
              <p:cNvSpPr/>
              <p:nvPr/>
            </p:nvSpPr>
            <p:spPr>
              <a:xfrm>
                <a:off x="5265841" y="1455986"/>
                <a:ext cx="39194" cy="47032"/>
              </a:xfrm>
              <a:custGeom>
                <a:avLst/>
                <a:gdLst>
                  <a:gd name="connsiteX0" fmla="*/ 5879 w 39193"/>
                  <a:gd name="connsiteY0" fmla="*/ 5879 h 47032"/>
                  <a:gd name="connsiteX1" fmla="*/ 23124 w 39193"/>
                  <a:gd name="connsiteY1" fmla="*/ 5879 h 47032"/>
                  <a:gd name="connsiteX2" fmla="*/ 36450 w 39193"/>
                  <a:gd name="connsiteY2" fmla="*/ 16069 h 47032"/>
                  <a:gd name="connsiteX3" fmla="*/ 32531 w 39193"/>
                  <a:gd name="connsiteY3" fmla="*/ 23124 h 47032"/>
                  <a:gd name="connsiteX4" fmla="*/ 32531 w 39193"/>
                  <a:gd name="connsiteY4" fmla="*/ 23908 h 47032"/>
                  <a:gd name="connsiteX5" fmla="*/ 39586 w 39193"/>
                  <a:gd name="connsiteY5" fmla="*/ 33315 h 47032"/>
                  <a:gd name="connsiteX6" fmla="*/ 26260 w 39193"/>
                  <a:gd name="connsiteY6" fmla="*/ 45073 h 47032"/>
                  <a:gd name="connsiteX7" fmla="*/ 6663 w 39193"/>
                  <a:gd name="connsiteY7" fmla="*/ 45073 h 47032"/>
                  <a:gd name="connsiteX8" fmla="*/ 6663 w 39193"/>
                  <a:gd name="connsiteY8" fmla="*/ 5879 h 47032"/>
                  <a:gd name="connsiteX9" fmla="*/ 23124 w 39193"/>
                  <a:gd name="connsiteY9" fmla="*/ 20773 h 47032"/>
                  <a:gd name="connsiteX10" fmla="*/ 27827 w 39193"/>
                  <a:gd name="connsiteY10" fmla="*/ 16853 h 47032"/>
                  <a:gd name="connsiteX11" fmla="*/ 23124 w 39193"/>
                  <a:gd name="connsiteY11" fmla="*/ 13718 h 47032"/>
                  <a:gd name="connsiteX12" fmla="*/ 14502 w 39193"/>
                  <a:gd name="connsiteY12" fmla="*/ 13718 h 47032"/>
                  <a:gd name="connsiteX13" fmla="*/ 14502 w 39193"/>
                  <a:gd name="connsiteY13" fmla="*/ 20773 h 47032"/>
                  <a:gd name="connsiteX14" fmla="*/ 23124 w 39193"/>
                  <a:gd name="connsiteY14" fmla="*/ 20773 h 47032"/>
                  <a:gd name="connsiteX15" fmla="*/ 25476 w 39193"/>
                  <a:gd name="connsiteY15" fmla="*/ 37234 h 47032"/>
                  <a:gd name="connsiteX16" fmla="*/ 30179 w 39193"/>
                  <a:gd name="connsiteY16" fmla="*/ 33315 h 47032"/>
                  <a:gd name="connsiteX17" fmla="*/ 25476 w 39193"/>
                  <a:gd name="connsiteY17" fmla="*/ 29395 h 47032"/>
                  <a:gd name="connsiteX18" fmla="*/ 15285 w 39193"/>
                  <a:gd name="connsiteY18" fmla="*/ 29395 h 47032"/>
                  <a:gd name="connsiteX19" fmla="*/ 15285 w 39193"/>
                  <a:gd name="connsiteY19" fmla="*/ 37234 h 47032"/>
                  <a:gd name="connsiteX20" fmla="*/ 25476 w 39193"/>
                  <a:gd name="connsiteY20" fmla="*/ 37234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9193" h="47032">
                    <a:moveTo>
                      <a:pt x="5879" y="5879"/>
                    </a:moveTo>
                    <a:lnTo>
                      <a:pt x="23124" y="5879"/>
                    </a:lnTo>
                    <a:cubicBezTo>
                      <a:pt x="31747" y="5879"/>
                      <a:pt x="36450" y="9798"/>
                      <a:pt x="36450" y="16069"/>
                    </a:cubicBezTo>
                    <a:cubicBezTo>
                      <a:pt x="36450" y="18421"/>
                      <a:pt x="35666" y="21556"/>
                      <a:pt x="32531" y="23124"/>
                    </a:cubicBezTo>
                    <a:lnTo>
                      <a:pt x="32531" y="23908"/>
                    </a:lnTo>
                    <a:cubicBezTo>
                      <a:pt x="37234" y="25476"/>
                      <a:pt x="39586" y="28611"/>
                      <a:pt x="39586" y="33315"/>
                    </a:cubicBezTo>
                    <a:cubicBezTo>
                      <a:pt x="39586" y="39585"/>
                      <a:pt x="35666" y="45073"/>
                      <a:pt x="26260" y="45073"/>
                    </a:cubicBezTo>
                    <a:lnTo>
                      <a:pt x="6663" y="45073"/>
                    </a:lnTo>
                    <a:lnTo>
                      <a:pt x="6663" y="5879"/>
                    </a:lnTo>
                    <a:close/>
                    <a:moveTo>
                      <a:pt x="23124" y="20773"/>
                    </a:moveTo>
                    <a:cubicBezTo>
                      <a:pt x="26260" y="20773"/>
                      <a:pt x="27827" y="19205"/>
                      <a:pt x="27827" y="16853"/>
                    </a:cubicBezTo>
                    <a:cubicBezTo>
                      <a:pt x="27827" y="14502"/>
                      <a:pt x="26260" y="13718"/>
                      <a:pt x="23124" y="13718"/>
                    </a:cubicBezTo>
                    <a:lnTo>
                      <a:pt x="14502" y="13718"/>
                    </a:lnTo>
                    <a:lnTo>
                      <a:pt x="14502" y="20773"/>
                    </a:lnTo>
                    <a:lnTo>
                      <a:pt x="23124" y="20773"/>
                    </a:lnTo>
                    <a:close/>
                    <a:moveTo>
                      <a:pt x="25476" y="37234"/>
                    </a:moveTo>
                    <a:cubicBezTo>
                      <a:pt x="28611" y="37234"/>
                      <a:pt x="30179" y="35666"/>
                      <a:pt x="30179" y="33315"/>
                    </a:cubicBezTo>
                    <a:cubicBezTo>
                      <a:pt x="30179" y="30179"/>
                      <a:pt x="27827" y="29395"/>
                      <a:pt x="25476" y="29395"/>
                    </a:cubicBezTo>
                    <a:lnTo>
                      <a:pt x="15285" y="29395"/>
                    </a:lnTo>
                    <a:lnTo>
                      <a:pt x="15285" y="37234"/>
                    </a:lnTo>
                    <a:lnTo>
                      <a:pt x="25476" y="372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8" name="Полилиния: фигура 2007">
                <a:extLst>
                  <a:ext uri="{FF2B5EF4-FFF2-40B4-BE49-F238E27FC236}">
                    <a16:creationId xmlns:a16="http://schemas.microsoft.com/office/drawing/2014/main" id="{DD0B8045-0990-D0F3-8C6C-5F9D63A86B95}"/>
                  </a:ext>
                </a:extLst>
              </p:cNvPr>
              <p:cNvSpPr/>
              <p:nvPr/>
            </p:nvSpPr>
            <p:spPr>
              <a:xfrm>
                <a:off x="5304251" y="1455986"/>
                <a:ext cx="39194" cy="47032"/>
              </a:xfrm>
              <a:custGeom>
                <a:avLst/>
                <a:gdLst>
                  <a:gd name="connsiteX0" fmla="*/ 5879 w 39193"/>
                  <a:gd name="connsiteY0" fmla="*/ 5879 h 47032"/>
                  <a:gd name="connsiteX1" fmla="*/ 23124 w 39193"/>
                  <a:gd name="connsiteY1" fmla="*/ 5879 h 47032"/>
                  <a:gd name="connsiteX2" fmla="*/ 36450 w 39193"/>
                  <a:gd name="connsiteY2" fmla="*/ 18421 h 47032"/>
                  <a:gd name="connsiteX3" fmla="*/ 25476 w 39193"/>
                  <a:gd name="connsiteY3" fmla="*/ 30179 h 47032"/>
                  <a:gd name="connsiteX4" fmla="*/ 25476 w 39193"/>
                  <a:gd name="connsiteY4" fmla="*/ 30963 h 47032"/>
                  <a:gd name="connsiteX5" fmla="*/ 36450 w 39193"/>
                  <a:gd name="connsiteY5" fmla="*/ 44289 h 47032"/>
                  <a:gd name="connsiteX6" fmla="*/ 26260 w 39193"/>
                  <a:gd name="connsiteY6" fmla="*/ 44289 h 47032"/>
                  <a:gd name="connsiteX7" fmla="*/ 16069 w 39193"/>
                  <a:gd name="connsiteY7" fmla="*/ 30179 h 47032"/>
                  <a:gd name="connsiteX8" fmla="*/ 15285 w 39193"/>
                  <a:gd name="connsiteY8" fmla="*/ 30179 h 47032"/>
                  <a:gd name="connsiteX9" fmla="*/ 15285 w 39193"/>
                  <a:gd name="connsiteY9" fmla="*/ 45073 h 47032"/>
                  <a:gd name="connsiteX10" fmla="*/ 6663 w 39193"/>
                  <a:gd name="connsiteY10" fmla="*/ 45073 h 47032"/>
                  <a:gd name="connsiteX11" fmla="*/ 6663 w 39193"/>
                  <a:gd name="connsiteY11" fmla="*/ 5879 h 47032"/>
                  <a:gd name="connsiteX12" fmla="*/ 22340 w 39193"/>
                  <a:gd name="connsiteY12" fmla="*/ 23124 h 47032"/>
                  <a:gd name="connsiteX13" fmla="*/ 27827 w 39193"/>
                  <a:gd name="connsiteY13" fmla="*/ 18421 h 47032"/>
                  <a:gd name="connsiteX14" fmla="*/ 22340 w 39193"/>
                  <a:gd name="connsiteY14" fmla="*/ 13718 h 47032"/>
                  <a:gd name="connsiteX15" fmla="*/ 14502 w 39193"/>
                  <a:gd name="connsiteY15" fmla="*/ 13718 h 47032"/>
                  <a:gd name="connsiteX16" fmla="*/ 14502 w 39193"/>
                  <a:gd name="connsiteY16" fmla="*/ 23908 h 47032"/>
                  <a:gd name="connsiteX17" fmla="*/ 22340 w 39193"/>
                  <a:gd name="connsiteY17" fmla="*/ 23908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193" h="47032">
                    <a:moveTo>
                      <a:pt x="5879" y="5879"/>
                    </a:moveTo>
                    <a:lnTo>
                      <a:pt x="23124" y="5879"/>
                    </a:lnTo>
                    <a:cubicBezTo>
                      <a:pt x="31747" y="5879"/>
                      <a:pt x="36450" y="12150"/>
                      <a:pt x="36450" y="18421"/>
                    </a:cubicBezTo>
                    <a:cubicBezTo>
                      <a:pt x="36450" y="24692"/>
                      <a:pt x="32531" y="29395"/>
                      <a:pt x="25476" y="30179"/>
                    </a:cubicBezTo>
                    <a:lnTo>
                      <a:pt x="25476" y="30963"/>
                    </a:lnTo>
                    <a:lnTo>
                      <a:pt x="36450" y="44289"/>
                    </a:lnTo>
                    <a:lnTo>
                      <a:pt x="26260" y="44289"/>
                    </a:lnTo>
                    <a:lnTo>
                      <a:pt x="16069" y="30179"/>
                    </a:lnTo>
                    <a:lnTo>
                      <a:pt x="15285" y="30179"/>
                    </a:lnTo>
                    <a:lnTo>
                      <a:pt x="15285" y="45073"/>
                    </a:lnTo>
                    <a:lnTo>
                      <a:pt x="6663" y="45073"/>
                    </a:lnTo>
                    <a:lnTo>
                      <a:pt x="6663" y="5879"/>
                    </a:lnTo>
                    <a:close/>
                    <a:moveTo>
                      <a:pt x="22340" y="23124"/>
                    </a:moveTo>
                    <a:cubicBezTo>
                      <a:pt x="25476" y="23124"/>
                      <a:pt x="27827" y="20773"/>
                      <a:pt x="27827" y="18421"/>
                    </a:cubicBezTo>
                    <a:cubicBezTo>
                      <a:pt x="27827" y="15285"/>
                      <a:pt x="25476" y="13718"/>
                      <a:pt x="22340" y="13718"/>
                    </a:cubicBezTo>
                    <a:lnTo>
                      <a:pt x="14502" y="13718"/>
                    </a:lnTo>
                    <a:lnTo>
                      <a:pt x="14502" y="23908"/>
                    </a:lnTo>
                    <a:lnTo>
                      <a:pt x="22340" y="239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09" name="Полилиния: фигура 2008">
                <a:extLst>
                  <a:ext uri="{FF2B5EF4-FFF2-40B4-BE49-F238E27FC236}">
                    <a16:creationId xmlns:a16="http://schemas.microsoft.com/office/drawing/2014/main" id="{72A0CB7E-FD17-B8FD-C77D-72F75BD6D7C8}"/>
                  </a:ext>
                </a:extLst>
              </p:cNvPr>
              <p:cNvSpPr/>
              <p:nvPr/>
            </p:nvSpPr>
            <p:spPr>
              <a:xfrm>
                <a:off x="5340309" y="1455986"/>
                <a:ext cx="15677" cy="47032"/>
              </a:xfrm>
              <a:custGeom>
                <a:avLst/>
                <a:gdLst>
                  <a:gd name="connsiteX0" fmla="*/ 5879 w 15677"/>
                  <a:gd name="connsiteY0" fmla="*/ 5879 h 47032"/>
                  <a:gd name="connsiteX1" fmla="*/ 14502 w 15677"/>
                  <a:gd name="connsiteY1" fmla="*/ 5879 h 47032"/>
                  <a:gd name="connsiteX2" fmla="*/ 14502 w 15677"/>
                  <a:gd name="connsiteY2" fmla="*/ 45073 h 47032"/>
                  <a:gd name="connsiteX3" fmla="*/ 5879 w 15677"/>
                  <a:gd name="connsiteY3" fmla="*/ 45073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7" h="47032">
                    <a:moveTo>
                      <a:pt x="5879" y="5879"/>
                    </a:moveTo>
                    <a:lnTo>
                      <a:pt x="14502" y="5879"/>
                    </a:lnTo>
                    <a:lnTo>
                      <a:pt x="14502" y="45073"/>
                    </a:lnTo>
                    <a:lnTo>
                      <a:pt x="5879" y="450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0" name="Полилиния: фигура 2009">
                <a:extLst>
                  <a:ext uri="{FF2B5EF4-FFF2-40B4-BE49-F238E27FC236}">
                    <a16:creationId xmlns:a16="http://schemas.microsoft.com/office/drawing/2014/main" id="{ECF8AD49-A759-19FF-C30C-9D1F4B595EFA}"/>
                  </a:ext>
                </a:extLst>
              </p:cNvPr>
              <p:cNvSpPr/>
              <p:nvPr/>
            </p:nvSpPr>
            <p:spPr>
              <a:xfrm>
                <a:off x="5356771" y="1455986"/>
                <a:ext cx="39194" cy="47032"/>
              </a:xfrm>
              <a:custGeom>
                <a:avLst/>
                <a:gdLst>
                  <a:gd name="connsiteX0" fmla="*/ 39586 w 39193"/>
                  <a:gd name="connsiteY0" fmla="*/ 25476 h 47032"/>
                  <a:gd name="connsiteX1" fmla="*/ 21556 w 39193"/>
                  <a:gd name="connsiteY1" fmla="*/ 45073 h 47032"/>
                  <a:gd name="connsiteX2" fmla="*/ 5879 w 39193"/>
                  <a:gd name="connsiteY2" fmla="*/ 45073 h 47032"/>
                  <a:gd name="connsiteX3" fmla="*/ 5879 w 39193"/>
                  <a:gd name="connsiteY3" fmla="*/ 5879 h 47032"/>
                  <a:gd name="connsiteX4" fmla="*/ 21556 w 39193"/>
                  <a:gd name="connsiteY4" fmla="*/ 5879 h 47032"/>
                  <a:gd name="connsiteX5" fmla="*/ 39586 w 39193"/>
                  <a:gd name="connsiteY5" fmla="*/ 25476 h 47032"/>
                  <a:gd name="connsiteX6" fmla="*/ 30963 w 39193"/>
                  <a:gd name="connsiteY6" fmla="*/ 25476 h 47032"/>
                  <a:gd name="connsiteX7" fmla="*/ 20773 w 39193"/>
                  <a:gd name="connsiteY7" fmla="*/ 13718 h 47032"/>
                  <a:gd name="connsiteX8" fmla="*/ 13718 w 39193"/>
                  <a:gd name="connsiteY8" fmla="*/ 13718 h 47032"/>
                  <a:gd name="connsiteX9" fmla="*/ 13718 w 39193"/>
                  <a:gd name="connsiteY9" fmla="*/ 37234 h 47032"/>
                  <a:gd name="connsiteX10" fmla="*/ 20773 w 39193"/>
                  <a:gd name="connsiteY10" fmla="*/ 37234 h 47032"/>
                  <a:gd name="connsiteX11" fmla="*/ 30963 w 39193"/>
                  <a:gd name="connsiteY11" fmla="*/ 25476 h 4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193" h="47032">
                    <a:moveTo>
                      <a:pt x="39586" y="25476"/>
                    </a:moveTo>
                    <a:cubicBezTo>
                      <a:pt x="39586" y="37234"/>
                      <a:pt x="32531" y="45073"/>
                      <a:pt x="21556" y="45073"/>
                    </a:cubicBezTo>
                    <a:lnTo>
                      <a:pt x="5879" y="45073"/>
                    </a:lnTo>
                    <a:lnTo>
                      <a:pt x="5879" y="5879"/>
                    </a:lnTo>
                    <a:lnTo>
                      <a:pt x="21556" y="5879"/>
                    </a:lnTo>
                    <a:cubicBezTo>
                      <a:pt x="31747" y="5879"/>
                      <a:pt x="39586" y="13718"/>
                      <a:pt x="39586" y="25476"/>
                    </a:cubicBezTo>
                    <a:moveTo>
                      <a:pt x="30963" y="25476"/>
                    </a:moveTo>
                    <a:cubicBezTo>
                      <a:pt x="30963" y="19205"/>
                      <a:pt x="28611" y="13718"/>
                      <a:pt x="20773" y="13718"/>
                    </a:cubicBezTo>
                    <a:lnTo>
                      <a:pt x="13718" y="13718"/>
                    </a:lnTo>
                    <a:lnTo>
                      <a:pt x="13718" y="37234"/>
                    </a:lnTo>
                    <a:lnTo>
                      <a:pt x="20773" y="37234"/>
                    </a:lnTo>
                    <a:cubicBezTo>
                      <a:pt x="27827" y="37234"/>
                      <a:pt x="30963" y="30963"/>
                      <a:pt x="30963" y="2547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1" name="Полилиния: фигура 2010">
                <a:extLst>
                  <a:ext uri="{FF2B5EF4-FFF2-40B4-BE49-F238E27FC236}">
                    <a16:creationId xmlns:a16="http://schemas.microsoft.com/office/drawing/2014/main" id="{E7C4C236-512E-6407-C11F-B77260943F14}"/>
                  </a:ext>
                </a:extLst>
              </p:cNvPr>
              <p:cNvSpPr/>
              <p:nvPr/>
            </p:nvSpPr>
            <p:spPr>
              <a:xfrm>
                <a:off x="5137717" y="1338405"/>
                <a:ext cx="305710" cy="211645"/>
              </a:xfrm>
              <a:custGeom>
                <a:avLst/>
                <a:gdLst>
                  <a:gd name="connsiteX0" fmla="*/ 261774 w 305709"/>
                  <a:gd name="connsiteY0" fmla="*/ 81131 h 211645"/>
                  <a:gd name="connsiteX1" fmla="*/ 182603 w 305709"/>
                  <a:gd name="connsiteY1" fmla="*/ 5879 h 211645"/>
                  <a:gd name="connsiteX2" fmla="*/ 155168 w 305709"/>
                  <a:gd name="connsiteY2" fmla="*/ 10582 h 211645"/>
                  <a:gd name="connsiteX3" fmla="*/ 155168 w 305709"/>
                  <a:gd name="connsiteY3" fmla="*/ 27827 h 211645"/>
                  <a:gd name="connsiteX4" fmla="*/ 182603 w 305709"/>
                  <a:gd name="connsiteY4" fmla="*/ 21556 h 211645"/>
                  <a:gd name="connsiteX5" fmla="*/ 246097 w 305709"/>
                  <a:gd name="connsiteY5" fmla="*/ 81915 h 211645"/>
                  <a:gd name="connsiteX6" fmla="*/ 246881 w 305709"/>
                  <a:gd name="connsiteY6" fmla="*/ 92105 h 211645"/>
                  <a:gd name="connsiteX7" fmla="*/ 256287 w 305709"/>
                  <a:gd name="connsiteY7" fmla="*/ 96024 h 211645"/>
                  <a:gd name="connsiteX8" fmla="*/ 287642 w 305709"/>
                  <a:gd name="connsiteY8" fmla="*/ 150111 h 211645"/>
                  <a:gd name="connsiteX9" fmla="*/ 235122 w 305709"/>
                  <a:gd name="connsiteY9" fmla="*/ 194792 h 211645"/>
                  <a:gd name="connsiteX10" fmla="*/ 74429 w 305709"/>
                  <a:gd name="connsiteY10" fmla="*/ 194792 h 211645"/>
                  <a:gd name="connsiteX11" fmla="*/ 21909 w 305709"/>
                  <a:gd name="connsiteY11" fmla="*/ 149327 h 211645"/>
                  <a:gd name="connsiteX12" fmla="*/ 54832 w 305709"/>
                  <a:gd name="connsiteY12" fmla="*/ 96024 h 211645"/>
                  <a:gd name="connsiteX13" fmla="*/ 60319 w 305709"/>
                  <a:gd name="connsiteY13" fmla="*/ 94456 h 211645"/>
                  <a:gd name="connsiteX14" fmla="*/ 50913 w 305709"/>
                  <a:gd name="connsiteY14" fmla="*/ 81131 h 211645"/>
                  <a:gd name="connsiteX15" fmla="*/ 49345 w 305709"/>
                  <a:gd name="connsiteY15" fmla="*/ 81131 h 211645"/>
                  <a:gd name="connsiteX16" fmla="*/ 6232 w 305709"/>
                  <a:gd name="connsiteY16" fmla="*/ 150895 h 211645"/>
                  <a:gd name="connsiteX17" fmla="*/ 74429 w 305709"/>
                  <a:gd name="connsiteY17" fmla="*/ 210469 h 211645"/>
                  <a:gd name="connsiteX18" fmla="*/ 235906 w 305709"/>
                  <a:gd name="connsiteY18" fmla="*/ 210469 h 211645"/>
                  <a:gd name="connsiteX19" fmla="*/ 303319 w 305709"/>
                  <a:gd name="connsiteY19" fmla="*/ 151679 h 211645"/>
                  <a:gd name="connsiteX20" fmla="*/ 261774 w 305709"/>
                  <a:gd name="connsiteY20" fmla="*/ 81131 h 21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709" h="211645">
                    <a:moveTo>
                      <a:pt x="261774" y="81131"/>
                    </a:moveTo>
                    <a:cubicBezTo>
                      <a:pt x="259422" y="39585"/>
                      <a:pt x="224932" y="5879"/>
                      <a:pt x="182603" y="5879"/>
                    </a:cubicBezTo>
                    <a:cubicBezTo>
                      <a:pt x="173197" y="5879"/>
                      <a:pt x="163790" y="7447"/>
                      <a:pt x="155168" y="10582"/>
                    </a:cubicBezTo>
                    <a:lnTo>
                      <a:pt x="155168" y="27827"/>
                    </a:lnTo>
                    <a:cubicBezTo>
                      <a:pt x="163790" y="23908"/>
                      <a:pt x="173197" y="21556"/>
                      <a:pt x="182603" y="21556"/>
                    </a:cubicBezTo>
                    <a:cubicBezTo>
                      <a:pt x="216310" y="21556"/>
                      <a:pt x="244529" y="48208"/>
                      <a:pt x="246097" y="81915"/>
                    </a:cubicBezTo>
                    <a:lnTo>
                      <a:pt x="246881" y="92105"/>
                    </a:lnTo>
                    <a:lnTo>
                      <a:pt x="256287" y="96024"/>
                    </a:lnTo>
                    <a:cubicBezTo>
                      <a:pt x="277452" y="104647"/>
                      <a:pt x="290777" y="126595"/>
                      <a:pt x="287642" y="150111"/>
                    </a:cubicBezTo>
                    <a:cubicBezTo>
                      <a:pt x="284506" y="175979"/>
                      <a:pt x="261774" y="194792"/>
                      <a:pt x="235122" y="194792"/>
                    </a:cubicBezTo>
                    <a:lnTo>
                      <a:pt x="74429" y="194792"/>
                    </a:lnTo>
                    <a:cubicBezTo>
                      <a:pt x="46993" y="194792"/>
                      <a:pt x="25045" y="175195"/>
                      <a:pt x="21909" y="149327"/>
                    </a:cubicBezTo>
                    <a:cubicBezTo>
                      <a:pt x="19558" y="125811"/>
                      <a:pt x="32884" y="103863"/>
                      <a:pt x="54832" y="96024"/>
                    </a:cubicBezTo>
                    <a:lnTo>
                      <a:pt x="60319" y="94456"/>
                    </a:lnTo>
                    <a:cubicBezTo>
                      <a:pt x="56400" y="90537"/>
                      <a:pt x="53264" y="85834"/>
                      <a:pt x="50913" y="81131"/>
                    </a:cubicBezTo>
                    <a:cubicBezTo>
                      <a:pt x="50913" y="81131"/>
                      <a:pt x="50129" y="81131"/>
                      <a:pt x="49345" y="81131"/>
                    </a:cubicBezTo>
                    <a:cubicBezTo>
                      <a:pt x="21126" y="91321"/>
                      <a:pt x="3097" y="119540"/>
                      <a:pt x="6232" y="150895"/>
                    </a:cubicBezTo>
                    <a:cubicBezTo>
                      <a:pt x="10151" y="184602"/>
                      <a:pt x="39155" y="210469"/>
                      <a:pt x="74429" y="210469"/>
                    </a:cubicBezTo>
                    <a:lnTo>
                      <a:pt x="235906" y="210469"/>
                    </a:lnTo>
                    <a:cubicBezTo>
                      <a:pt x="270397" y="210469"/>
                      <a:pt x="299400" y="185386"/>
                      <a:pt x="303319" y="151679"/>
                    </a:cubicBezTo>
                    <a:cubicBezTo>
                      <a:pt x="307239" y="120324"/>
                      <a:pt x="289993" y="92105"/>
                      <a:pt x="261774" y="811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  <p:sp>
            <p:nvSpPr>
              <p:cNvPr id="2012" name="Полилиния: фигура 2011">
                <a:extLst>
                  <a:ext uri="{FF2B5EF4-FFF2-40B4-BE49-F238E27FC236}">
                    <a16:creationId xmlns:a16="http://schemas.microsoft.com/office/drawing/2014/main" id="{D56F1746-A6D7-5818-64B8-20B1AF98CCF4}"/>
                  </a:ext>
                </a:extLst>
              </p:cNvPr>
              <p:cNvSpPr/>
              <p:nvPr/>
            </p:nvSpPr>
            <p:spPr>
              <a:xfrm>
                <a:off x="5192941" y="1322728"/>
                <a:ext cx="86226" cy="117581"/>
              </a:xfrm>
              <a:custGeom>
                <a:avLst/>
                <a:gdLst>
                  <a:gd name="connsiteX0" fmla="*/ 45073 w 86225"/>
                  <a:gd name="connsiteY0" fmla="*/ 23908 h 117580"/>
                  <a:gd name="connsiteX1" fmla="*/ 68589 w 86225"/>
                  <a:gd name="connsiteY1" fmla="*/ 38018 h 117580"/>
                  <a:gd name="connsiteX2" fmla="*/ 68589 w 86225"/>
                  <a:gd name="connsiteY2" fmla="*/ 74076 h 117580"/>
                  <a:gd name="connsiteX3" fmla="*/ 45073 w 86225"/>
                  <a:gd name="connsiteY3" fmla="*/ 98376 h 117580"/>
                  <a:gd name="connsiteX4" fmla="*/ 21556 w 86225"/>
                  <a:gd name="connsiteY4" fmla="*/ 74076 h 117580"/>
                  <a:gd name="connsiteX5" fmla="*/ 21556 w 86225"/>
                  <a:gd name="connsiteY5" fmla="*/ 38018 h 117580"/>
                  <a:gd name="connsiteX6" fmla="*/ 45073 w 86225"/>
                  <a:gd name="connsiteY6" fmla="*/ 23908 h 117580"/>
                  <a:gd name="connsiteX7" fmla="*/ 45073 w 86225"/>
                  <a:gd name="connsiteY7" fmla="*/ 5879 h 117580"/>
                  <a:gd name="connsiteX8" fmla="*/ 5879 w 86225"/>
                  <a:gd name="connsiteY8" fmla="*/ 29395 h 117580"/>
                  <a:gd name="connsiteX9" fmla="*/ 5879 w 86225"/>
                  <a:gd name="connsiteY9" fmla="*/ 74860 h 117580"/>
                  <a:gd name="connsiteX10" fmla="*/ 45073 w 86225"/>
                  <a:gd name="connsiteY10" fmla="*/ 116405 h 117580"/>
                  <a:gd name="connsiteX11" fmla="*/ 84266 w 86225"/>
                  <a:gd name="connsiteY11" fmla="*/ 74860 h 117580"/>
                  <a:gd name="connsiteX12" fmla="*/ 84266 w 86225"/>
                  <a:gd name="connsiteY12" fmla="*/ 29395 h 117580"/>
                  <a:gd name="connsiteX13" fmla="*/ 45073 w 86225"/>
                  <a:gd name="connsiteY13" fmla="*/ 5879 h 11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6225" h="117580">
                    <a:moveTo>
                      <a:pt x="45073" y="23908"/>
                    </a:moveTo>
                    <a:lnTo>
                      <a:pt x="68589" y="38018"/>
                    </a:lnTo>
                    <a:lnTo>
                      <a:pt x="68589" y="74076"/>
                    </a:lnTo>
                    <a:cubicBezTo>
                      <a:pt x="68589" y="85050"/>
                      <a:pt x="54479" y="94456"/>
                      <a:pt x="45073" y="98376"/>
                    </a:cubicBezTo>
                    <a:cubicBezTo>
                      <a:pt x="36450" y="94456"/>
                      <a:pt x="21556" y="85050"/>
                      <a:pt x="21556" y="74076"/>
                    </a:cubicBezTo>
                    <a:lnTo>
                      <a:pt x="21556" y="38018"/>
                    </a:lnTo>
                    <a:lnTo>
                      <a:pt x="45073" y="23908"/>
                    </a:lnTo>
                    <a:moveTo>
                      <a:pt x="45073" y="5879"/>
                    </a:moveTo>
                    <a:lnTo>
                      <a:pt x="5879" y="29395"/>
                    </a:lnTo>
                    <a:lnTo>
                      <a:pt x="5879" y="74860"/>
                    </a:lnTo>
                    <a:cubicBezTo>
                      <a:pt x="5879" y="103079"/>
                      <a:pt x="45073" y="116405"/>
                      <a:pt x="45073" y="116405"/>
                    </a:cubicBezTo>
                    <a:cubicBezTo>
                      <a:pt x="45073" y="116405"/>
                      <a:pt x="84266" y="103079"/>
                      <a:pt x="84266" y="74860"/>
                    </a:cubicBezTo>
                    <a:lnTo>
                      <a:pt x="84266" y="29395"/>
                    </a:lnTo>
                    <a:lnTo>
                      <a:pt x="45073" y="587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endParaRPr lang="ru-RU" sz="819" dirty="0">
                  <a:latin typeface="Kaspersky Sans Display" panose="020B0003020000020004" pitchFamily="34" charset="0"/>
                </a:endParaRPr>
              </a:p>
            </p:txBody>
          </p:sp>
        </p:grpSp>
      </p:grpSp>
      <p:grpSp>
        <p:nvGrpSpPr>
          <p:cNvPr id="1396" name="Группа 1395">
            <a:extLst>
              <a:ext uri="{FF2B5EF4-FFF2-40B4-BE49-F238E27FC236}">
                <a16:creationId xmlns:a16="http://schemas.microsoft.com/office/drawing/2014/main" id="{D2FED896-C019-DEF4-EAB6-309D7393F16A}"/>
              </a:ext>
            </a:extLst>
          </p:cNvPr>
          <p:cNvGrpSpPr/>
          <p:nvPr/>
        </p:nvGrpSpPr>
        <p:grpSpPr>
          <a:xfrm>
            <a:off x="3884512" y="4124151"/>
            <a:ext cx="290624" cy="322043"/>
            <a:chOff x="3222000" y="2719311"/>
            <a:chExt cx="290624" cy="322043"/>
          </a:xfrm>
        </p:grpSpPr>
        <p:grpSp>
          <p:nvGrpSpPr>
            <p:cNvPr id="1379" name="Группа 1378">
              <a:extLst>
                <a:ext uri="{FF2B5EF4-FFF2-40B4-BE49-F238E27FC236}">
                  <a16:creationId xmlns:a16="http://schemas.microsoft.com/office/drawing/2014/main" id="{4882C4A6-EC7C-3DA8-D015-6F13597EB119}"/>
                </a:ext>
              </a:extLst>
            </p:cNvPr>
            <p:cNvGrpSpPr/>
            <p:nvPr/>
          </p:nvGrpSpPr>
          <p:grpSpPr>
            <a:xfrm>
              <a:off x="3276187" y="2799332"/>
              <a:ext cx="182251" cy="162000"/>
              <a:chOff x="-629426" y="2837194"/>
              <a:chExt cx="192870" cy="171440"/>
            </a:xfrm>
            <a:solidFill>
              <a:srgbClr val="1D1D1B"/>
            </a:solidFill>
          </p:grpSpPr>
          <p:sp>
            <p:nvSpPr>
              <p:cNvPr id="6" name="Полилиния: фигура 5">
                <a:extLst>
                  <a:ext uri="{FF2B5EF4-FFF2-40B4-BE49-F238E27FC236}">
                    <a16:creationId xmlns:a16="http://schemas.microsoft.com/office/drawing/2014/main" id="{442CCDD3-860A-CBC8-989F-01EA79A62E96}"/>
                  </a:ext>
                </a:extLst>
              </p:cNvPr>
              <p:cNvSpPr/>
              <p:nvPr/>
            </p:nvSpPr>
            <p:spPr>
              <a:xfrm>
                <a:off x="-559778" y="2886242"/>
                <a:ext cx="53575" cy="70704"/>
              </a:xfrm>
              <a:custGeom>
                <a:avLst/>
                <a:gdLst>
                  <a:gd name="connsiteX0" fmla="*/ 176174 w 381000"/>
                  <a:gd name="connsiteY0" fmla="*/ 500011 h 502814"/>
                  <a:gd name="connsiteX1" fmla="*/ 204864 w 381000"/>
                  <a:gd name="connsiteY1" fmla="*/ 500097 h 502814"/>
                  <a:gd name="connsiteX2" fmla="*/ 220218 w 381000"/>
                  <a:gd name="connsiteY2" fmla="*/ 493581 h 502814"/>
                  <a:gd name="connsiteX3" fmla="*/ 285750 w 381000"/>
                  <a:gd name="connsiteY3" fmla="*/ 457387 h 502814"/>
                  <a:gd name="connsiteX4" fmla="*/ 381000 w 381000"/>
                  <a:gd name="connsiteY4" fmla="*/ 311844 h 502814"/>
                  <a:gd name="connsiteX5" fmla="*/ 381000 w 381000"/>
                  <a:gd name="connsiteY5" fmla="*/ 121773 h 502814"/>
                  <a:gd name="connsiteX6" fmla="*/ 361264 w 381000"/>
                  <a:gd name="connsiteY6" fmla="*/ 88388 h 502814"/>
                  <a:gd name="connsiteX7" fmla="*/ 209131 w 381000"/>
                  <a:gd name="connsiteY7" fmla="*/ 4720 h 502814"/>
                  <a:gd name="connsiteX8" fmla="*/ 172002 w 381000"/>
                  <a:gd name="connsiteY8" fmla="*/ 4939 h 502814"/>
                  <a:gd name="connsiteX9" fmla="*/ 19336 w 381000"/>
                  <a:gd name="connsiteY9" fmla="*/ 91350 h 502814"/>
                  <a:gd name="connsiteX10" fmla="*/ 0 w 381000"/>
                  <a:gd name="connsiteY10" fmla="*/ 124507 h 502814"/>
                  <a:gd name="connsiteX11" fmla="*/ 0 w 381000"/>
                  <a:gd name="connsiteY11" fmla="*/ 311844 h 502814"/>
                  <a:gd name="connsiteX12" fmla="*/ 95250 w 381000"/>
                  <a:gd name="connsiteY12" fmla="*/ 457387 h 502814"/>
                  <a:gd name="connsiteX13" fmla="*/ 160782 w 381000"/>
                  <a:gd name="connsiteY13" fmla="*/ 493581 h 502814"/>
                  <a:gd name="connsiteX14" fmla="*/ 176174 w 381000"/>
                  <a:gd name="connsiteY14" fmla="*/ 500011 h 502814"/>
                  <a:gd name="connsiteX15" fmla="*/ 76200 w 381000"/>
                  <a:gd name="connsiteY15" fmla="*/ 311463 h 502814"/>
                  <a:gd name="connsiteX16" fmla="*/ 76200 w 381000"/>
                  <a:gd name="connsiteY16" fmla="*/ 146490 h 502814"/>
                  <a:gd name="connsiteX17" fmla="*/ 190881 w 381000"/>
                  <a:gd name="connsiteY17" fmla="*/ 81339 h 502814"/>
                  <a:gd name="connsiteX18" fmla="*/ 304800 w 381000"/>
                  <a:gd name="connsiteY18" fmla="*/ 143823 h 502814"/>
                  <a:gd name="connsiteX19" fmla="*/ 304800 w 381000"/>
                  <a:gd name="connsiteY19" fmla="*/ 311463 h 502814"/>
                  <a:gd name="connsiteX20" fmla="*/ 243078 w 381000"/>
                  <a:gd name="connsiteY20" fmla="*/ 394140 h 502814"/>
                  <a:gd name="connsiteX21" fmla="*/ 190500 w 381000"/>
                  <a:gd name="connsiteY21" fmla="*/ 423096 h 502814"/>
                  <a:gd name="connsiteX22" fmla="*/ 137922 w 381000"/>
                  <a:gd name="connsiteY22" fmla="*/ 394140 h 502814"/>
                  <a:gd name="connsiteX23" fmla="*/ 76200 w 381000"/>
                  <a:gd name="connsiteY23" fmla="*/ 311463 h 502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81000" h="502814">
                    <a:moveTo>
                      <a:pt x="176174" y="500011"/>
                    </a:moveTo>
                    <a:cubicBezTo>
                      <a:pt x="185356" y="503726"/>
                      <a:pt x="195653" y="503745"/>
                      <a:pt x="204864" y="500097"/>
                    </a:cubicBezTo>
                    <a:cubicBezTo>
                      <a:pt x="210036" y="498049"/>
                      <a:pt x="215179" y="495934"/>
                      <a:pt x="220218" y="493581"/>
                    </a:cubicBezTo>
                    <a:cubicBezTo>
                      <a:pt x="244221" y="482913"/>
                      <a:pt x="265938" y="470721"/>
                      <a:pt x="285750" y="457387"/>
                    </a:cubicBezTo>
                    <a:cubicBezTo>
                      <a:pt x="364617" y="404427"/>
                      <a:pt x="381000" y="348801"/>
                      <a:pt x="381000" y="311844"/>
                    </a:cubicBezTo>
                    <a:lnTo>
                      <a:pt x="381000" y="121773"/>
                    </a:lnTo>
                    <a:cubicBezTo>
                      <a:pt x="381000" y="107876"/>
                      <a:pt x="373437" y="95084"/>
                      <a:pt x="361264" y="88388"/>
                    </a:cubicBezTo>
                    <a:lnTo>
                      <a:pt x="209131" y="4720"/>
                    </a:lnTo>
                    <a:cubicBezTo>
                      <a:pt x="197549" y="-1652"/>
                      <a:pt x="183499" y="-1566"/>
                      <a:pt x="172002" y="4939"/>
                    </a:cubicBezTo>
                    <a:lnTo>
                      <a:pt x="19336" y="91350"/>
                    </a:lnTo>
                    <a:cubicBezTo>
                      <a:pt x="7382" y="98113"/>
                      <a:pt x="0" y="110781"/>
                      <a:pt x="0" y="124507"/>
                    </a:cubicBezTo>
                    <a:lnTo>
                      <a:pt x="0" y="311844"/>
                    </a:lnTo>
                    <a:cubicBezTo>
                      <a:pt x="0" y="348801"/>
                      <a:pt x="16383" y="404427"/>
                      <a:pt x="95250" y="457387"/>
                    </a:cubicBezTo>
                    <a:cubicBezTo>
                      <a:pt x="115062" y="470721"/>
                      <a:pt x="137160" y="482913"/>
                      <a:pt x="160782" y="493581"/>
                    </a:cubicBezTo>
                    <a:cubicBezTo>
                      <a:pt x="165868" y="495810"/>
                      <a:pt x="171012" y="497925"/>
                      <a:pt x="176174" y="500011"/>
                    </a:cubicBezTo>
                    <a:close/>
                    <a:moveTo>
                      <a:pt x="76200" y="311463"/>
                    </a:moveTo>
                    <a:lnTo>
                      <a:pt x="76200" y="146490"/>
                    </a:lnTo>
                    <a:lnTo>
                      <a:pt x="190881" y="81339"/>
                    </a:lnTo>
                    <a:lnTo>
                      <a:pt x="304800" y="143823"/>
                    </a:lnTo>
                    <a:lnTo>
                      <a:pt x="304800" y="311463"/>
                    </a:lnTo>
                    <a:cubicBezTo>
                      <a:pt x="304800" y="345372"/>
                      <a:pt x="271272" y="375090"/>
                      <a:pt x="243078" y="394140"/>
                    </a:cubicBezTo>
                    <a:cubicBezTo>
                      <a:pt x="224028" y="407094"/>
                      <a:pt x="204216" y="417000"/>
                      <a:pt x="190500" y="423096"/>
                    </a:cubicBezTo>
                    <a:cubicBezTo>
                      <a:pt x="176784" y="417000"/>
                      <a:pt x="157353" y="407094"/>
                      <a:pt x="137922" y="394140"/>
                    </a:cubicBezTo>
                    <a:cubicBezTo>
                      <a:pt x="109728" y="375090"/>
                      <a:pt x="76200" y="345372"/>
                      <a:pt x="76200" y="3114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: фигура 7">
                <a:extLst>
                  <a:ext uri="{FF2B5EF4-FFF2-40B4-BE49-F238E27FC236}">
                    <a16:creationId xmlns:a16="http://schemas.microsoft.com/office/drawing/2014/main" id="{EADE3A18-B51B-F3D7-5AD5-5A749475B8EA}"/>
                  </a:ext>
                </a:extLst>
              </p:cNvPr>
              <p:cNvSpPr/>
              <p:nvPr/>
            </p:nvSpPr>
            <p:spPr>
              <a:xfrm>
                <a:off x="-538348" y="2853267"/>
                <a:ext cx="10715" cy="10715"/>
              </a:xfrm>
              <a:custGeom>
                <a:avLst/>
                <a:gdLst>
                  <a:gd name="connsiteX0" fmla="*/ 38100 w 76200"/>
                  <a:gd name="connsiteY0" fmla="*/ 76200 h 76200"/>
                  <a:gd name="connsiteX1" fmla="*/ 76200 w 76200"/>
                  <a:gd name="connsiteY1" fmla="*/ 38100 h 76200"/>
                  <a:gd name="connsiteX2" fmla="*/ 38100 w 76200"/>
                  <a:gd name="connsiteY2" fmla="*/ 0 h 76200"/>
                  <a:gd name="connsiteX3" fmla="*/ 0 w 76200"/>
                  <a:gd name="connsiteY3" fmla="*/ 38100 h 76200"/>
                  <a:gd name="connsiteX4" fmla="*/ 38100 w 76200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76200">
                    <a:moveTo>
                      <a:pt x="38100" y="76200"/>
                    </a:moveTo>
                    <a:cubicBezTo>
                      <a:pt x="59141" y="76200"/>
                      <a:pt x="76200" y="59142"/>
                      <a:pt x="76200" y="38100"/>
                    </a:cubicBezTo>
                    <a:cubicBezTo>
                      <a:pt x="76200" y="17058"/>
                      <a:pt x="59141" y="0"/>
                      <a:pt x="38100" y="0"/>
                    </a:cubicBezTo>
                    <a:cubicBezTo>
                      <a:pt x="17059" y="0"/>
                      <a:pt x="0" y="17058"/>
                      <a:pt x="0" y="38100"/>
                    </a:cubicBezTo>
                    <a:cubicBezTo>
                      <a:pt x="0" y="59142"/>
                      <a:pt x="17059" y="76200"/>
                      <a:pt x="38100" y="76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: фигура 8">
                <a:extLst>
                  <a:ext uri="{FF2B5EF4-FFF2-40B4-BE49-F238E27FC236}">
                    <a16:creationId xmlns:a16="http://schemas.microsoft.com/office/drawing/2014/main" id="{253C6255-C697-FBD2-83AE-AA968B28017D}"/>
                  </a:ext>
                </a:extLst>
              </p:cNvPr>
              <p:cNvSpPr/>
              <p:nvPr/>
            </p:nvSpPr>
            <p:spPr>
              <a:xfrm>
                <a:off x="-570493" y="2981847"/>
                <a:ext cx="21430" cy="10715"/>
              </a:xfrm>
              <a:custGeom>
                <a:avLst/>
                <a:gdLst>
                  <a:gd name="connsiteX0" fmla="*/ 38100 w 152400"/>
                  <a:gd name="connsiteY0" fmla="*/ 0 h 76200"/>
                  <a:gd name="connsiteX1" fmla="*/ 0 w 152400"/>
                  <a:gd name="connsiteY1" fmla="*/ 38100 h 76200"/>
                  <a:gd name="connsiteX2" fmla="*/ 38100 w 152400"/>
                  <a:gd name="connsiteY2" fmla="*/ 76200 h 76200"/>
                  <a:gd name="connsiteX3" fmla="*/ 114300 w 152400"/>
                  <a:gd name="connsiteY3" fmla="*/ 76200 h 76200"/>
                  <a:gd name="connsiteX4" fmla="*/ 152400 w 152400"/>
                  <a:gd name="connsiteY4" fmla="*/ 38100 h 76200"/>
                  <a:gd name="connsiteX5" fmla="*/ 114300 w 152400"/>
                  <a:gd name="connsiteY5" fmla="*/ 0 h 76200"/>
                  <a:gd name="connsiteX6" fmla="*/ 38100 w 152400"/>
                  <a:gd name="connsiteY6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38100" y="0"/>
                    </a:move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cubicBezTo>
                      <a:pt x="135255" y="76200"/>
                      <a:pt x="152400" y="59055"/>
                      <a:pt x="152400" y="38100"/>
                    </a:cubicBezTo>
                    <a:cubicBezTo>
                      <a:pt x="152400" y="17145"/>
                      <a:pt x="135255" y="0"/>
                      <a:pt x="114300" y="0"/>
                    </a:cubicBezTo>
                    <a:lnTo>
                      <a:pt x="381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: фигура 9">
                <a:extLst>
                  <a:ext uri="{FF2B5EF4-FFF2-40B4-BE49-F238E27FC236}">
                    <a16:creationId xmlns:a16="http://schemas.microsoft.com/office/drawing/2014/main" id="{069055CF-B122-05C1-7200-B906AFEC6D0B}"/>
                  </a:ext>
                </a:extLst>
              </p:cNvPr>
              <p:cNvSpPr/>
              <p:nvPr/>
            </p:nvSpPr>
            <p:spPr>
              <a:xfrm>
                <a:off x="-543706" y="2981847"/>
                <a:ext cx="21430" cy="10715"/>
              </a:xfrm>
              <a:custGeom>
                <a:avLst/>
                <a:gdLst>
                  <a:gd name="connsiteX0" fmla="*/ 0 w 152400"/>
                  <a:gd name="connsiteY0" fmla="*/ 38100 h 76200"/>
                  <a:gd name="connsiteX1" fmla="*/ 38100 w 152400"/>
                  <a:gd name="connsiteY1" fmla="*/ 0 h 76200"/>
                  <a:gd name="connsiteX2" fmla="*/ 114300 w 152400"/>
                  <a:gd name="connsiteY2" fmla="*/ 0 h 76200"/>
                  <a:gd name="connsiteX3" fmla="*/ 152400 w 152400"/>
                  <a:gd name="connsiteY3" fmla="*/ 38100 h 76200"/>
                  <a:gd name="connsiteX4" fmla="*/ 114300 w 152400"/>
                  <a:gd name="connsiteY4" fmla="*/ 76200 h 76200"/>
                  <a:gd name="connsiteX5" fmla="*/ 38100 w 152400"/>
                  <a:gd name="connsiteY5" fmla="*/ 76200 h 76200"/>
                  <a:gd name="connsiteX6" fmla="*/ 0 w 152400"/>
                  <a:gd name="connsiteY6" fmla="*/ 381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0" y="38100"/>
                    </a:moveTo>
                    <a:cubicBezTo>
                      <a:pt x="0" y="17145"/>
                      <a:pt x="17145" y="0"/>
                      <a:pt x="38100" y="0"/>
                    </a:cubicBezTo>
                    <a:lnTo>
                      <a:pt x="114300" y="0"/>
                    </a:lnTo>
                    <a:cubicBezTo>
                      <a:pt x="135255" y="0"/>
                      <a:pt x="152400" y="17145"/>
                      <a:pt x="152400" y="38100"/>
                    </a:cubicBezTo>
                    <a:cubicBezTo>
                      <a:pt x="152400" y="59055"/>
                      <a:pt x="135255" y="76200"/>
                      <a:pt x="114300" y="76200"/>
                    </a:cubicBezTo>
                    <a:lnTo>
                      <a:pt x="38100" y="76200"/>
                    </a:lnTo>
                    <a:cubicBezTo>
                      <a:pt x="17145" y="76200"/>
                      <a:pt x="0" y="59055"/>
                      <a:pt x="0" y="381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: фигура 10">
                <a:extLst>
                  <a:ext uri="{FF2B5EF4-FFF2-40B4-BE49-F238E27FC236}">
                    <a16:creationId xmlns:a16="http://schemas.microsoft.com/office/drawing/2014/main" id="{7C4F97FF-41FA-8C33-65D2-02EDC5104FD6}"/>
                  </a:ext>
                </a:extLst>
              </p:cNvPr>
              <p:cNvSpPr/>
              <p:nvPr/>
            </p:nvSpPr>
            <p:spPr>
              <a:xfrm>
                <a:off x="-516919" y="2981847"/>
                <a:ext cx="21430" cy="10715"/>
              </a:xfrm>
              <a:custGeom>
                <a:avLst/>
                <a:gdLst>
                  <a:gd name="connsiteX0" fmla="*/ 38100 w 152400"/>
                  <a:gd name="connsiteY0" fmla="*/ 0 h 76200"/>
                  <a:gd name="connsiteX1" fmla="*/ 0 w 152400"/>
                  <a:gd name="connsiteY1" fmla="*/ 38100 h 76200"/>
                  <a:gd name="connsiteX2" fmla="*/ 38100 w 152400"/>
                  <a:gd name="connsiteY2" fmla="*/ 76200 h 76200"/>
                  <a:gd name="connsiteX3" fmla="*/ 114300 w 152400"/>
                  <a:gd name="connsiteY3" fmla="*/ 76200 h 76200"/>
                  <a:gd name="connsiteX4" fmla="*/ 152400 w 152400"/>
                  <a:gd name="connsiteY4" fmla="*/ 38100 h 76200"/>
                  <a:gd name="connsiteX5" fmla="*/ 114300 w 152400"/>
                  <a:gd name="connsiteY5" fmla="*/ 0 h 76200"/>
                  <a:gd name="connsiteX6" fmla="*/ 38100 w 152400"/>
                  <a:gd name="connsiteY6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400" h="76200">
                    <a:moveTo>
                      <a:pt x="38100" y="0"/>
                    </a:move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cubicBezTo>
                      <a:pt x="135255" y="76200"/>
                      <a:pt x="152400" y="59055"/>
                      <a:pt x="152400" y="38100"/>
                    </a:cubicBezTo>
                    <a:cubicBezTo>
                      <a:pt x="152400" y="17145"/>
                      <a:pt x="135255" y="0"/>
                      <a:pt x="114300" y="0"/>
                    </a:cubicBezTo>
                    <a:lnTo>
                      <a:pt x="381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987A7FBE-7C1F-0F84-C4AA-8722C3BD6958}"/>
                  </a:ext>
                </a:extLst>
              </p:cNvPr>
              <p:cNvSpPr/>
              <p:nvPr/>
            </p:nvSpPr>
            <p:spPr>
              <a:xfrm>
                <a:off x="-586566" y="2837194"/>
                <a:ext cx="107150" cy="171440"/>
              </a:xfrm>
              <a:custGeom>
                <a:avLst/>
                <a:gdLst>
                  <a:gd name="connsiteX0" fmla="*/ 762000 w 762000"/>
                  <a:gd name="connsiteY0" fmla="*/ 1143000 h 1219200"/>
                  <a:gd name="connsiteX1" fmla="*/ 685800 w 762000"/>
                  <a:gd name="connsiteY1" fmla="*/ 1219200 h 1219200"/>
                  <a:gd name="connsiteX2" fmla="*/ 76200 w 762000"/>
                  <a:gd name="connsiteY2" fmla="*/ 1219200 h 1219200"/>
                  <a:gd name="connsiteX3" fmla="*/ 0 w 762000"/>
                  <a:gd name="connsiteY3" fmla="*/ 1143000 h 1219200"/>
                  <a:gd name="connsiteX4" fmla="*/ 0 w 762000"/>
                  <a:gd name="connsiteY4" fmla="*/ 76200 h 1219200"/>
                  <a:gd name="connsiteX5" fmla="*/ 76200 w 762000"/>
                  <a:gd name="connsiteY5" fmla="*/ 0 h 1219200"/>
                  <a:gd name="connsiteX6" fmla="*/ 685800 w 762000"/>
                  <a:gd name="connsiteY6" fmla="*/ 0 h 1219200"/>
                  <a:gd name="connsiteX7" fmla="*/ 762000 w 762000"/>
                  <a:gd name="connsiteY7" fmla="*/ 76200 h 1219200"/>
                  <a:gd name="connsiteX8" fmla="*/ 762000 w 762000"/>
                  <a:gd name="connsiteY8" fmla="*/ 1143000 h 1219200"/>
                  <a:gd name="connsiteX9" fmla="*/ 76200 w 762000"/>
                  <a:gd name="connsiteY9" fmla="*/ 76200 h 1219200"/>
                  <a:gd name="connsiteX10" fmla="*/ 76200 w 762000"/>
                  <a:gd name="connsiteY10" fmla="*/ 1143000 h 1219200"/>
                  <a:gd name="connsiteX11" fmla="*/ 685800 w 762000"/>
                  <a:gd name="connsiteY11" fmla="*/ 1143000 h 1219200"/>
                  <a:gd name="connsiteX12" fmla="*/ 685800 w 762000"/>
                  <a:gd name="connsiteY12" fmla="*/ 76200 h 1219200"/>
                  <a:gd name="connsiteX13" fmla="*/ 76200 w 762000"/>
                  <a:gd name="connsiteY13" fmla="*/ 76200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000" h="1219200">
                    <a:moveTo>
                      <a:pt x="762000" y="1143000"/>
                    </a:moveTo>
                    <a:cubicBezTo>
                      <a:pt x="762000" y="1184910"/>
                      <a:pt x="727710" y="1219200"/>
                      <a:pt x="685800" y="1219200"/>
                    </a:cubicBezTo>
                    <a:lnTo>
                      <a:pt x="76200" y="1219200"/>
                    </a:lnTo>
                    <a:cubicBezTo>
                      <a:pt x="34290" y="1219200"/>
                      <a:pt x="0" y="1184910"/>
                      <a:pt x="0" y="1143000"/>
                    </a:cubicBezTo>
                    <a:lnTo>
                      <a:pt x="0" y="76200"/>
                    </a:lnTo>
                    <a:cubicBezTo>
                      <a:pt x="0" y="34290"/>
                      <a:pt x="34290" y="0"/>
                      <a:pt x="76200" y="0"/>
                    </a:cubicBezTo>
                    <a:lnTo>
                      <a:pt x="685800" y="0"/>
                    </a:lnTo>
                    <a:cubicBezTo>
                      <a:pt x="727710" y="0"/>
                      <a:pt x="762000" y="34290"/>
                      <a:pt x="762000" y="76200"/>
                    </a:cubicBezTo>
                    <a:lnTo>
                      <a:pt x="762000" y="1143000"/>
                    </a:lnTo>
                    <a:close/>
                    <a:moveTo>
                      <a:pt x="76200" y="76200"/>
                    </a:moveTo>
                    <a:lnTo>
                      <a:pt x="76200" y="1143000"/>
                    </a:lnTo>
                    <a:lnTo>
                      <a:pt x="685800" y="1143000"/>
                    </a:lnTo>
                    <a:lnTo>
                      <a:pt x="685800" y="76200"/>
                    </a:lnTo>
                    <a:lnTo>
                      <a:pt x="7620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862E6385-3294-771D-C447-B49689464311}"/>
                  </a:ext>
                </a:extLst>
              </p:cNvPr>
              <p:cNvSpPr/>
              <p:nvPr/>
            </p:nvSpPr>
            <p:spPr>
              <a:xfrm>
                <a:off x="-468701" y="2863982"/>
                <a:ext cx="32145" cy="117865"/>
              </a:xfrm>
              <a:custGeom>
                <a:avLst/>
                <a:gdLst>
                  <a:gd name="connsiteX0" fmla="*/ 152400 w 228600"/>
                  <a:gd name="connsiteY0" fmla="*/ 838200 h 838200"/>
                  <a:gd name="connsiteX1" fmla="*/ 228600 w 228600"/>
                  <a:gd name="connsiteY1" fmla="*/ 762000 h 838200"/>
                  <a:gd name="connsiteX2" fmla="*/ 228600 w 228600"/>
                  <a:gd name="connsiteY2" fmla="*/ 76200 h 838200"/>
                  <a:gd name="connsiteX3" fmla="*/ 152400 w 228600"/>
                  <a:gd name="connsiteY3" fmla="*/ 0 h 838200"/>
                  <a:gd name="connsiteX4" fmla="*/ 0 w 228600"/>
                  <a:gd name="connsiteY4" fmla="*/ 0 h 838200"/>
                  <a:gd name="connsiteX5" fmla="*/ 0 w 228600"/>
                  <a:gd name="connsiteY5" fmla="*/ 76200 h 838200"/>
                  <a:gd name="connsiteX6" fmla="*/ 152400 w 228600"/>
                  <a:gd name="connsiteY6" fmla="*/ 76200 h 838200"/>
                  <a:gd name="connsiteX7" fmla="*/ 152400 w 228600"/>
                  <a:gd name="connsiteY7" fmla="*/ 762000 h 838200"/>
                  <a:gd name="connsiteX8" fmla="*/ 0 w 228600"/>
                  <a:gd name="connsiteY8" fmla="*/ 762000 h 838200"/>
                  <a:gd name="connsiteX9" fmla="*/ 0 w 228600"/>
                  <a:gd name="connsiteY9" fmla="*/ 838200 h 838200"/>
                  <a:gd name="connsiteX10" fmla="*/ 152400 w 228600"/>
                  <a:gd name="connsiteY10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838200">
                    <a:moveTo>
                      <a:pt x="152400" y="838200"/>
                    </a:moveTo>
                    <a:cubicBezTo>
                      <a:pt x="194310" y="838200"/>
                      <a:pt x="228600" y="803910"/>
                      <a:pt x="228600" y="762000"/>
                    </a:cubicBezTo>
                    <a:lnTo>
                      <a:pt x="228600" y="76200"/>
                    </a:lnTo>
                    <a:cubicBezTo>
                      <a:pt x="228600" y="34290"/>
                      <a:pt x="194310" y="0"/>
                      <a:pt x="152400" y="0"/>
                    </a:cubicBezTo>
                    <a:lnTo>
                      <a:pt x="0" y="0"/>
                    </a:lnTo>
                    <a:lnTo>
                      <a:pt x="0" y="76200"/>
                    </a:lnTo>
                    <a:lnTo>
                      <a:pt x="152400" y="76200"/>
                    </a:lnTo>
                    <a:lnTo>
                      <a:pt x="152400" y="762000"/>
                    </a:lnTo>
                    <a:lnTo>
                      <a:pt x="0" y="762000"/>
                    </a:lnTo>
                    <a:lnTo>
                      <a:pt x="0" y="838200"/>
                    </a:lnTo>
                    <a:lnTo>
                      <a:pt x="152400" y="838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24FA0A94-EF66-B942-5C89-AF4927E1627A}"/>
                  </a:ext>
                </a:extLst>
              </p:cNvPr>
              <p:cNvSpPr/>
              <p:nvPr/>
            </p:nvSpPr>
            <p:spPr>
              <a:xfrm>
                <a:off x="-468701" y="2955059"/>
                <a:ext cx="16072" cy="10715"/>
              </a:xfrm>
              <a:custGeom>
                <a:avLst/>
                <a:gdLst>
                  <a:gd name="connsiteX0" fmla="*/ 0 w 114300"/>
                  <a:gd name="connsiteY0" fmla="*/ 76200 h 76200"/>
                  <a:gd name="connsiteX1" fmla="*/ 76200 w 114300"/>
                  <a:gd name="connsiteY1" fmla="*/ 76200 h 76200"/>
                  <a:gd name="connsiteX2" fmla="*/ 114300 w 114300"/>
                  <a:gd name="connsiteY2" fmla="*/ 38100 h 76200"/>
                  <a:gd name="connsiteX3" fmla="*/ 76200 w 114300"/>
                  <a:gd name="connsiteY3" fmla="*/ 0 h 76200"/>
                  <a:gd name="connsiteX4" fmla="*/ 0 w 114300"/>
                  <a:gd name="connsiteY4" fmla="*/ 0 h 76200"/>
                  <a:gd name="connsiteX5" fmla="*/ 0 w 114300"/>
                  <a:gd name="connsiteY5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76200">
                    <a:moveTo>
                      <a:pt x="0" y="76200"/>
                    </a:moveTo>
                    <a:lnTo>
                      <a:pt x="76200" y="76200"/>
                    </a:lnTo>
                    <a:cubicBezTo>
                      <a:pt x="97155" y="76200"/>
                      <a:pt x="114300" y="59055"/>
                      <a:pt x="114300" y="38100"/>
                    </a:cubicBezTo>
                    <a:cubicBezTo>
                      <a:pt x="114300" y="17145"/>
                      <a:pt x="97155" y="0"/>
                      <a:pt x="76200" y="0"/>
                    </a:cubicBezTo>
                    <a:lnTo>
                      <a:pt x="0" y="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2CC59C51-9EEF-E842-5505-99B6414E5D0E}"/>
                  </a:ext>
                </a:extLst>
              </p:cNvPr>
              <p:cNvSpPr/>
              <p:nvPr/>
            </p:nvSpPr>
            <p:spPr>
              <a:xfrm>
                <a:off x="-629426" y="2863982"/>
                <a:ext cx="32145" cy="117865"/>
              </a:xfrm>
              <a:custGeom>
                <a:avLst/>
                <a:gdLst>
                  <a:gd name="connsiteX0" fmla="*/ 228600 w 228600"/>
                  <a:gd name="connsiteY0" fmla="*/ 0 h 838200"/>
                  <a:gd name="connsiteX1" fmla="*/ 76200 w 228600"/>
                  <a:gd name="connsiteY1" fmla="*/ 0 h 838200"/>
                  <a:gd name="connsiteX2" fmla="*/ 0 w 228600"/>
                  <a:gd name="connsiteY2" fmla="*/ 76200 h 838200"/>
                  <a:gd name="connsiteX3" fmla="*/ 0 w 228600"/>
                  <a:gd name="connsiteY3" fmla="*/ 762000 h 838200"/>
                  <a:gd name="connsiteX4" fmla="*/ 76200 w 228600"/>
                  <a:gd name="connsiteY4" fmla="*/ 838200 h 838200"/>
                  <a:gd name="connsiteX5" fmla="*/ 228600 w 228600"/>
                  <a:gd name="connsiteY5" fmla="*/ 838200 h 838200"/>
                  <a:gd name="connsiteX6" fmla="*/ 228600 w 228600"/>
                  <a:gd name="connsiteY6" fmla="*/ 762000 h 838200"/>
                  <a:gd name="connsiteX7" fmla="*/ 76200 w 228600"/>
                  <a:gd name="connsiteY7" fmla="*/ 762000 h 838200"/>
                  <a:gd name="connsiteX8" fmla="*/ 76200 w 228600"/>
                  <a:gd name="connsiteY8" fmla="*/ 76200 h 838200"/>
                  <a:gd name="connsiteX9" fmla="*/ 228600 w 228600"/>
                  <a:gd name="connsiteY9" fmla="*/ 76200 h 838200"/>
                  <a:gd name="connsiteX10" fmla="*/ 228600 w 228600"/>
                  <a:gd name="connsiteY10" fmla="*/ 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600" h="838200">
                    <a:moveTo>
                      <a:pt x="228600" y="0"/>
                    </a:moveTo>
                    <a:lnTo>
                      <a:pt x="76200" y="0"/>
                    </a:lnTo>
                    <a:cubicBezTo>
                      <a:pt x="34290" y="0"/>
                      <a:pt x="0" y="34290"/>
                      <a:pt x="0" y="76200"/>
                    </a:cubicBezTo>
                    <a:lnTo>
                      <a:pt x="0" y="762000"/>
                    </a:lnTo>
                    <a:cubicBezTo>
                      <a:pt x="0" y="803910"/>
                      <a:pt x="34290" y="838200"/>
                      <a:pt x="76200" y="838200"/>
                    </a:cubicBezTo>
                    <a:lnTo>
                      <a:pt x="228600" y="838200"/>
                    </a:lnTo>
                    <a:lnTo>
                      <a:pt x="228600" y="762000"/>
                    </a:lnTo>
                    <a:lnTo>
                      <a:pt x="76200" y="762000"/>
                    </a:lnTo>
                    <a:lnTo>
                      <a:pt x="76200" y="76200"/>
                    </a:lnTo>
                    <a:lnTo>
                      <a:pt x="228600" y="76200"/>
                    </a:lnTo>
                    <a:lnTo>
                      <a:pt x="2286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69A64FFF-0014-DD9F-6E10-E02E277BAAF2}"/>
                  </a:ext>
                </a:extLst>
              </p:cNvPr>
              <p:cNvSpPr/>
              <p:nvPr/>
            </p:nvSpPr>
            <p:spPr>
              <a:xfrm>
                <a:off x="-613353" y="2955059"/>
                <a:ext cx="16072" cy="10715"/>
              </a:xfrm>
              <a:custGeom>
                <a:avLst/>
                <a:gdLst>
                  <a:gd name="connsiteX0" fmla="*/ 114300 w 114300"/>
                  <a:gd name="connsiteY0" fmla="*/ 0 h 76200"/>
                  <a:gd name="connsiteX1" fmla="*/ 38100 w 114300"/>
                  <a:gd name="connsiteY1" fmla="*/ 0 h 76200"/>
                  <a:gd name="connsiteX2" fmla="*/ 0 w 114300"/>
                  <a:gd name="connsiteY2" fmla="*/ 38100 h 76200"/>
                  <a:gd name="connsiteX3" fmla="*/ 38100 w 114300"/>
                  <a:gd name="connsiteY3" fmla="*/ 76200 h 76200"/>
                  <a:gd name="connsiteX4" fmla="*/ 114300 w 114300"/>
                  <a:gd name="connsiteY4" fmla="*/ 76200 h 76200"/>
                  <a:gd name="connsiteX5" fmla="*/ 114300 w 114300"/>
                  <a:gd name="connsiteY5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76200">
                    <a:moveTo>
                      <a:pt x="114300" y="0"/>
                    </a:moveTo>
                    <a:lnTo>
                      <a:pt x="38100" y="0"/>
                    </a:lnTo>
                    <a:cubicBezTo>
                      <a:pt x="17145" y="0"/>
                      <a:pt x="0" y="17145"/>
                      <a:pt x="0" y="38100"/>
                    </a:cubicBezTo>
                    <a:cubicBezTo>
                      <a:pt x="0" y="59055"/>
                      <a:pt x="17145" y="76200"/>
                      <a:pt x="38100" y="76200"/>
                    </a:cubicBezTo>
                    <a:lnTo>
                      <a:pt x="114300" y="76200"/>
                    </a:lnTo>
                    <a:lnTo>
                      <a:pt x="1143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</p:grpSp>
        <p:sp>
          <p:nvSpPr>
            <p:cNvPr id="1394" name="Полилиния: фигура 1393">
              <a:extLst>
                <a:ext uri="{FF2B5EF4-FFF2-40B4-BE49-F238E27FC236}">
                  <a16:creationId xmlns:a16="http://schemas.microsoft.com/office/drawing/2014/main" id="{BEF0FB15-77B7-CC7B-151D-CCCA097586D2}"/>
                </a:ext>
              </a:extLst>
            </p:cNvPr>
            <p:cNvSpPr/>
            <p:nvPr/>
          </p:nvSpPr>
          <p:spPr>
            <a:xfrm>
              <a:off x="3222000" y="2719311"/>
              <a:ext cx="290624" cy="322043"/>
            </a:xfrm>
            <a:custGeom>
              <a:avLst/>
              <a:gdLst>
                <a:gd name="connsiteX0" fmla="*/ 414026 w 440117"/>
                <a:gd name="connsiteY0" fmla="*/ 103046 h 487698"/>
                <a:gd name="connsiteX1" fmla="*/ 245758 w 440117"/>
                <a:gd name="connsiteY1" fmla="*/ 6844 h 487698"/>
                <a:gd name="connsiteX2" fmla="*/ 194360 w 440117"/>
                <a:gd name="connsiteY2" fmla="*/ 6844 h 487698"/>
                <a:gd name="connsiteX3" fmla="*/ 26093 w 440117"/>
                <a:gd name="connsiteY3" fmla="*/ 103046 h 487698"/>
                <a:gd name="connsiteX4" fmla="*/ 0 w 440117"/>
                <a:gd name="connsiteY4" fmla="*/ 148040 h 487698"/>
                <a:gd name="connsiteX5" fmla="*/ 0 w 440117"/>
                <a:gd name="connsiteY5" fmla="*/ 339579 h 487698"/>
                <a:gd name="connsiteX6" fmla="*/ 26093 w 440117"/>
                <a:gd name="connsiteY6" fmla="*/ 384653 h 487698"/>
                <a:gd name="connsiteX7" fmla="*/ 194360 w 440117"/>
                <a:gd name="connsiteY7" fmla="*/ 480854 h 487698"/>
                <a:gd name="connsiteX8" fmla="*/ 245758 w 440117"/>
                <a:gd name="connsiteY8" fmla="*/ 480854 h 487698"/>
                <a:gd name="connsiteX9" fmla="*/ 414026 w 440117"/>
                <a:gd name="connsiteY9" fmla="*/ 384653 h 487698"/>
                <a:gd name="connsiteX10" fmla="*/ 440118 w 440117"/>
                <a:gd name="connsiteY10" fmla="*/ 339579 h 487698"/>
                <a:gd name="connsiteX11" fmla="*/ 440118 w 440117"/>
                <a:gd name="connsiteY11" fmla="*/ 148040 h 487698"/>
                <a:gd name="connsiteX12" fmla="*/ 414026 w 440117"/>
                <a:gd name="connsiteY12" fmla="*/ 103046 h 487698"/>
                <a:gd name="connsiteX13" fmla="*/ 33913 w 440117"/>
                <a:gd name="connsiteY13" fmla="*/ 371005 h 487698"/>
                <a:gd name="connsiteX14" fmla="*/ 15719 w 440117"/>
                <a:gd name="connsiteY14" fmla="*/ 339579 h 487698"/>
                <a:gd name="connsiteX15" fmla="*/ 15719 w 440117"/>
                <a:gd name="connsiteY15" fmla="*/ 148040 h 487698"/>
                <a:gd name="connsiteX16" fmla="*/ 33884 w 440117"/>
                <a:gd name="connsiteY16" fmla="*/ 116709 h 487698"/>
                <a:gd name="connsiteX17" fmla="*/ 202155 w 440117"/>
                <a:gd name="connsiteY17" fmla="*/ 20504 h 487698"/>
                <a:gd name="connsiteX18" fmla="*/ 237961 w 440117"/>
                <a:gd name="connsiteY18" fmla="*/ 20503 h 487698"/>
                <a:gd name="connsiteX19" fmla="*/ 406229 w 440117"/>
                <a:gd name="connsiteY19" fmla="*/ 116706 h 487698"/>
                <a:gd name="connsiteX20" fmla="*/ 424398 w 440117"/>
                <a:gd name="connsiteY20" fmla="*/ 148040 h 487698"/>
                <a:gd name="connsiteX21" fmla="*/ 424398 w 440117"/>
                <a:gd name="connsiteY21" fmla="*/ 339579 h 487698"/>
                <a:gd name="connsiteX22" fmla="*/ 406235 w 440117"/>
                <a:gd name="connsiteY22" fmla="*/ 370989 h 487698"/>
                <a:gd name="connsiteX23" fmla="*/ 237963 w 440117"/>
                <a:gd name="connsiteY23" fmla="*/ 467195 h 487698"/>
                <a:gd name="connsiteX24" fmla="*/ 202157 w 440117"/>
                <a:gd name="connsiteY24" fmla="*/ 467195 h 487698"/>
                <a:gd name="connsiteX25" fmla="*/ 33934 w 440117"/>
                <a:gd name="connsiteY25" fmla="*/ 371017 h 487698"/>
                <a:gd name="connsiteX26" fmla="*/ 33913 w 440117"/>
                <a:gd name="connsiteY26" fmla="*/ 371005 h 48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0117" h="487698">
                  <a:moveTo>
                    <a:pt x="414026" y="103046"/>
                  </a:moveTo>
                  <a:lnTo>
                    <a:pt x="245758" y="6844"/>
                  </a:lnTo>
                  <a:cubicBezTo>
                    <a:pt x="229805" y="-2281"/>
                    <a:pt x="210313" y="-2281"/>
                    <a:pt x="194360" y="6844"/>
                  </a:cubicBezTo>
                  <a:lnTo>
                    <a:pt x="26093" y="103046"/>
                  </a:lnTo>
                  <a:cubicBezTo>
                    <a:pt x="9981" y="112249"/>
                    <a:pt x="0" y="129476"/>
                    <a:pt x="0" y="148040"/>
                  </a:cubicBezTo>
                  <a:lnTo>
                    <a:pt x="0" y="339579"/>
                  </a:lnTo>
                  <a:cubicBezTo>
                    <a:pt x="0" y="358222"/>
                    <a:pt x="9981" y="375371"/>
                    <a:pt x="26093" y="384653"/>
                  </a:cubicBezTo>
                  <a:lnTo>
                    <a:pt x="194360" y="480854"/>
                  </a:lnTo>
                  <a:cubicBezTo>
                    <a:pt x="210313" y="489980"/>
                    <a:pt x="229805" y="489980"/>
                    <a:pt x="245758" y="480854"/>
                  </a:cubicBezTo>
                  <a:lnTo>
                    <a:pt x="414026" y="384653"/>
                  </a:lnTo>
                  <a:cubicBezTo>
                    <a:pt x="430136" y="375448"/>
                    <a:pt x="440118" y="358222"/>
                    <a:pt x="440118" y="339579"/>
                  </a:cubicBezTo>
                  <a:lnTo>
                    <a:pt x="440118" y="148040"/>
                  </a:lnTo>
                  <a:cubicBezTo>
                    <a:pt x="440118" y="129397"/>
                    <a:pt x="430136" y="112249"/>
                    <a:pt x="414026" y="103046"/>
                  </a:cubicBezTo>
                  <a:close/>
                  <a:moveTo>
                    <a:pt x="33913" y="371005"/>
                  </a:moveTo>
                  <a:cubicBezTo>
                    <a:pt x="22655" y="364509"/>
                    <a:pt x="15719" y="352548"/>
                    <a:pt x="15719" y="339579"/>
                  </a:cubicBezTo>
                  <a:lnTo>
                    <a:pt x="15719" y="148040"/>
                  </a:lnTo>
                  <a:cubicBezTo>
                    <a:pt x="15719" y="135117"/>
                    <a:pt x="22680" y="123109"/>
                    <a:pt x="33884" y="116709"/>
                  </a:cubicBezTo>
                  <a:lnTo>
                    <a:pt x="202155" y="20504"/>
                  </a:lnTo>
                  <a:cubicBezTo>
                    <a:pt x="213277" y="14143"/>
                    <a:pt x="226839" y="14142"/>
                    <a:pt x="237961" y="20503"/>
                  </a:cubicBezTo>
                  <a:lnTo>
                    <a:pt x="406229" y="116706"/>
                  </a:lnTo>
                  <a:cubicBezTo>
                    <a:pt x="417444" y="123113"/>
                    <a:pt x="424398" y="135052"/>
                    <a:pt x="424398" y="148040"/>
                  </a:cubicBezTo>
                  <a:lnTo>
                    <a:pt x="424398" y="339579"/>
                  </a:lnTo>
                  <a:cubicBezTo>
                    <a:pt x="424398" y="352594"/>
                    <a:pt x="417426" y="364596"/>
                    <a:pt x="406235" y="370989"/>
                  </a:cubicBezTo>
                  <a:lnTo>
                    <a:pt x="237963" y="467195"/>
                  </a:lnTo>
                  <a:cubicBezTo>
                    <a:pt x="226841" y="473555"/>
                    <a:pt x="213279" y="473557"/>
                    <a:pt x="202157" y="467195"/>
                  </a:cubicBezTo>
                  <a:lnTo>
                    <a:pt x="33934" y="371017"/>
                  </a:lnTo>
                  <a:cubicBezTo>
                    <a:pt x="33927" y="371013"/>
                    <a:pt x="33920" y="371009"/>
                    <a:pt x="33913" y="371005"/>
                  </a:cubicBezTo>
                  <a:close/>
                </a:path>
              </a:pathLst>
            </a:custGeom>
            <a:solidFill>
              <a:srgbClr val="00A88E"/>
            </a:solidFill>
            <a:ln w="19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450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1399" name="TextBox 1398">
            <a:extLst>
              <a:ext uri="{FF2B5EF4-FFF2-40B4-BE49-F238E27FC236}">
                <a16:creationId xmlns:a16="http://schemas.microsoft.com/office/drawing/2014/main" id="{77CCD574-3FCF-F6C3-1919-6E46BA22FDF6}"/>
              </a:ext>
            </a:extLst>
          </p:cNvPr>
          <p:cNvSpPr txBox="1"/>
          <p:nvPr/>
        </p:nvSpPr>
        <p:spPr>
          <a:xfrm>
            <a:off x="3759823" y="4522300"/>
            <a:ext cx="540000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Secure Mobility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Management</a:t>
            </a:r>
          </a:p>
        </p:txBody>
      </p:sp>
      <p:grpSp>
        <p:nvGrpSpPr>
          <p:cNvPr id="1775" name="Группа 1774">
            <a:extLst>
              <a:ext uri="{FF2B5EF4-FFF2-40B4-BE49-F238E27FC236}">
                <a16:creationId xmlns:a16="http://schemas.microsoft.com/office/drawing/2014/main" id="{3F3585A9-94F2-291A-7B88-ABAEC0E16209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1521208"/>
            <a:ext cx="314438" cy="349500"/>
            <a:chOff x="-784124" y="1595592"/>
            <a:chExt cx="262032" cy="291250"/>
          </a:xfrm>
        </p:grpSpPr>
        <p:sp>
          <p:nvSpPr>
            <p:cNvPr id="1533" name="Полилиния: фигура 1532">
              <a:extLst>
                <a:ext uri="{FF2B5EF4-FFF2-40B4-BE49-F238E27FC236}">
                  <a16:creationId xmlns:a16="http://schemas.microsoft.com/office/drawing/2014/main" id="{96D6194D-B3CD-4AE7-3AB5-3718A6A56F2C}"/>
                </a:ext>
              </a:extLst>
            </p:cNvPr>
            <p:cNvSpPr/>
            <p:nvPr/>
          </p:nvSpPr>
          <p:spPr>
            <a:xfrm>
              <a:off x="-784124" y="1595592"/>
              <a:ext cx="262032" cy="291250"/>
            </a:xfrm>
            <a:custGeom>
              <a:avLst/>
              <a:gdLst>
                <a:gd name="connsiteX0" fmla="*/ 130969 w 262032"/>
                <a:gd name="connsiteY0" fmla="*/ 0 h 291250"/>
                <a:gd name="connsiteX1" fmla="*/ 115634 w 262032"/>
                <a:gd name="connsiteY1" fmla="*/ 4096 h 291250"/>
                <a:gd name="connsiteX2" fmla="*/ 15526 w 262032"/>
                <a:gd name="connsiteY2" fmla="*/ 61532 h 291250"/>
                <a:gd name="connsiteX3" fmla="*/ 0 w 262032"/>
                <a:gd name="connsiteY3" fmla="*/ 88392 h 291250"/>
                <a:gd name="connsiteX4" fmla="*/ 0 w 262032"/>
                <a:gd name="connsiteY4" fmla="*/ 202883 h 291250"/>
                <a:gd name="connsiteX5" fmla="*/ 15526 w 262032"/>
                <a:gd name="connsiteY5" fmla="*/ 229743 h 291250"/>
                <a:gd name="connsiteX6" fmla="*/ 115729 w 262032"/>
                <a:gd name="connsiteY6" fmla="*/ 287179 h 291250"/>
                <a:gd name="connsiteX7" fmla="*/ 146304 w 262032"/>
                <a:gd name="connsiteY7" fmla="*/ 287179 h 291250"/>
                <a:gd name="connsiteX8" fmla="*/ 246507 w 262032"/>
                <a:gd name="connsiteY8" fmla="*/ 229743 h 291250"/>
                <a:gd name="connsiteX9" fmla="*/ 262033 w 262032"/>
                <a:gd name="connsiteY9" fmla="*/ 202883 h 291250"/>
                <a:gd name="connsiteX10" fmla="*/ 262033 w 262032"/>
                <a:gd name="connsiteY10" fmla="*/ 88392 h 291250"/>
                <a:gd name="connsiteX11" fmla="*/ 246507 w 262032"/>
                <a:gd name="connsiteY11" fmla="*/ 61532 h 291250"/>
                <a:gd name="connsiteX12" fmla="*/ 146304 w 262032"/>
                <a:gd name="connsiteY12" fmla="*/ 4096 h 291250"/>
                <a:gd name="connsiteX13" fmla="*/ 130969 w 262032"/>
                <a:gd name="connsiteY13" fmla="*/ 0 h 291250"/>
                <a:gd name="connsiteX14" fmla="*/ 130969 w 262032"/>
                <a:gd name="connsiteY14" fmla="*/ 9335 h 291250"/>
                <a:gd name="connsiteX15" fmla="*/ 141637 w 262032"/>
                <a:gd name="connsiteY15" fmla="*/ 12192 h 291250"/>
                <a:gd name="connsiteX16" fmla="*/ 241840 w 262032"/>
                <a:gd name="connsiteY16" fmla="*/ 69723 h 291250"/>
                <a:gd name="connsiteX17" fmla="*/ 252603 w 262032"/>
                <a:gd name="connsiteY17" fmla="*/ 88487 h 291250"/>
                <a:gd name="connsiteX18" fmla="*/ 252603 w 262032"/>
                <a:gd name="connsiteY18" fmla="*/ 202787 h 291250"/>
                <a:gd name="connsiteX19" fmla="*/ 241840 w 262032"/>
                <a:gd name="connsiteY19" fmla="*/ 221552 h 291250"/>
                <a:gd name="connsiteX20" fmla="*/ 141637 w 262032"/>
                <a:gd name="connsiteY20" fmla="*/ 278987 h 291250"/>
                <a:gd name="connsiteX21" fmla="*/ 120396 w 262032"/>
                <a:gd name="connsiteY21" fmla="*/ 278987 h 291250"/>
                <a:gd name="connsiteX22" fmla="*/ 20193 w 262032"/>
                <a:gd name="connsiteY22" fmla="*/ 221456 h 291250"/>
                <a:gd name="connsiteX23" fmla="*/ 9430 w 262032"/>
                <a:gd name="connsiteY23" fmla="*/ 202692 h 291250"/>
                <a:gd name="connsiteX24" fmla="*/ 9430 w 262032"/>
                <a:gd name="connsiteY24" fmla="*/ 88297 h 291250"/>
                <a:gd name="connsiteX25" fmla="*/ 20193 w 262032"/>
                <a:gd name="connsiteY25" fmla="*/ 69533 h 291250"/>
                <a:gd name="connsiteX26" fmla="*/ 120396 w 262032"/>
                <a:gd name="connsiteY26" fmla="*/ 12192 h 291250"/>
                <a:gd name="connsiteX27" fmla="*/ 130969 w 262032"/>
                <a:gd name="connsiteY27" fmla="*/ 9335 h 2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250">
                  <a:moveTo>
                    <a:pt x="130969" y="0"/>
                  </a:moveTo>
                  <a:cubicBezTo>
                    <a:pt x="125635" y="0"/>
                    <a:pt x="120301" y="1429"/>
                    <a:pt x="115634" y="4096"/>
                  </a:cubicBezTo>
                  <a:lnTo>
                    <a:pt x="15526" y="61532"/>
                  </a:lnTo>
                  <a:cubicBezTo>
                    <a:pt x="5906" y="67056"/>
                    <a:pt x="0" y="77343"/>
                    <a:pt x="0" y="88392"/>
                  </a:cubicBezTo>
                  <a:lnTo>
                    <a:pt x="0" y="202883"/>
                  </a:lnTo>
                  <a:cubicBezTo>
                    <a:pt x="0" y="214027"/>
                    <a:pt x="5906" y="224219"/>
                    <a:pt x="15526" y="229743"/>
                  </a:cubicBezTo>
                  <a:lnTo>
                    <a:pt x="115729" y="287179"/>
                  </a:lnTo>
                  <a:cubicBezTo>
                    <a:pt x="125254" y="292608"/>
                    <a:pt x="136874" y="292608"/>
                    <a:pt x="146304" y="287179"/>
                  </a:cubicBezTo>
                  <a:lnTo>
                    <a:pt x="246507" y="229743"/>
                  </a:lnTo>
                  <a:cubicBezTo>
                    <a:pt x="256127" y="224219"/>
                    <a:pt x="262033" y="213931"/>
                    <a:pt x="262033" y="202883"/>
                  </a:cubicBezTo>
                  <a:lnTo>
                    <a:pt x="262033" y="88392"/>
                  </a:lnTo>
                  <a:cubicBezTo>
                    <a:pt x="262033" y="77248"/>
                    <a:pt x="256127" y="67056"/>
                    <a:pt x="246507" y="61532"/>
                  </a:cubicBezTo>
                  <a:lnTo>
                    <a:pt x="146304" y="4096"/>
                  </a:lnTo>
                  <a:cubicBezTo>
                    <a:pt x="141637" y="1429"/>
                    <a:pt x="136398" y="0"/>
                    <a:pt x="130969" y="0"/>
                  </a:cubicBezTo>
                  <a:moveTo>
                    <a:pt x="130969" y="9335"/>
                  </a:moveTo>
                  <a:cubicBezTo>
                    <a:pt x="134684" y="9335"/>
                    <a:pt x="138398" y="10287"/>
                    <a:pt x="141637" y="12192"/>
                  </a:cubicBezTo>
                  <a:lnTo>
                    <a:pt x="241840" y="69723"/>
                  </a:lnTo>
                  <a:cubicBezTo>
                    <a:pt x="248603" y="73533"/>
                    <a:pt x="252698" y="80772"/>
                    <a:pt x="252603" y="88487"/>
                  </a:cubicBezTo>
                  <a:lnTo>
                    <a:pt x="252603" y="202787"/>
                  </a:lnTo>
                  <a:cubicBezTo>
                    <a:pt x="252603" y="210503"/>
                    <a:pt x="248507" y="217742"/>
                    <a:pt x="241840" y="221552"/>
                  </a:cubicBezTo>
                  <a:lnTo>
                    <a:pt x="141637" y="278987"/>
                  </a:lnTo>
                  <a:cubicBezTo>
                    <a:pt x="135065" y="282702"/>
                    <a:pt x="126968" y="282702"/>
                    <a:pt x="120396" y="278987"/>
                  </a:cubicBezTo>
                  <a:lnTo>
                    <a:pt x="20193" y="221456"/>
                  </a:lnTo>
                  <a:cubicBezTo>
                    <a:pt x="13526" y="217551"/>
                    <a:pt x="9335" y="210407"/>
                    <a:pt x="9430" y="202692"/>
                  </a:cubicBezTo>
                  <a:lnTo>
                    <a:pt x="9430" y="88297"/>
                  </a:lnTo>
                  <a:cubicBezTo>
                    <a:pt x="9430" y="80486"/>
                    <a:pt x="13526" y="73343"/>
                    <a:pt x="20193" y="69533"/>
                  </a:cubicBezTo>
                  <a:lnTo>
                    <a:pt x="120396" y="12192"/>
                  </a:lnTo>
                  <a:cubicBezTo>
                    <a:pt x="123635" y="10382"/>
                    <a:pt x="127254" y="9335"/>
                    <a:pt x="130969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4" name="Полилиния: фигура 1533">
              <a:extLst>
                <a:ext uri="{FF2B5EF4-FFF2-40B4-BE49-F238E27FC236}">
                  <a16:creationId xmlns:a16="http://schemas.microsoft.com/office/drawing/2014/main" id="{5B8A9F5A-4177-76CB-E049-4A5D38F344CD}"/>
                </a:ext>
              </a:extLst>
            </p:cNvPr>
            <p:cNvSpPr/>
            <p:nvPr/>
          </p:nvSpPr>
          <p:spPr>
            <a:xfrm>
              <a:off x="-671443" y="1814191"/>
              <a:ext cx="36766" cy="16287"/>
            </a:xfrm>
            <a:custGeom>
              <a:avLst/>
              <a:gdLst>
                <a:gd name="connsiteX0" fmla="*/ 32099 w 36766"/>
                <a:gd name="connsiteY0" fmla="*/ 0 h 16287"/>
                <a:gd name="connsiteX1" fmla="*/ 18383 w 36766"/>
                <a:gd name="connsiteY1" fmla="*/ 6286 h 16287"/>
                <a:gd name="connsiteX2" fmla="*/ 4667 w 36766"/>
                <a:gd name="connsiteY2" fmla="*/ 0 h 16287"/>
                <a:gd name="connsiteX3" fmla="*/ 0 w 36766"/>
                <a:gd name="connsiteY3" fmla="*/ 8096 h 16287"/>
                <a:gd name="connsiteX4" fmla="*/ 18383 w 36766"/>
                <a:gd name="connsiteY4" fmla="*/ 16288 h 16287"/>
                <a:gd name="connsiteX5" fmla="*/ 36767 w 36766"/>
                <a:gd name="connsiteY5" fmla="*/ 8191 h 16287"/>
                <a:gd name="connsiteX6" fmla="*/ 32099 w 36766"/>
                <a:gd name="connsiteY6" fmla="*/ 0 h 1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766" h="16287">
                  <a:moveTo>
                    <a:pt x="32099" y="0"/>
                  </a:moveTo>
                  <a:cubicBezTo>
                    <a:pt x="26289" y="2953"/>
                    <a:pt x="21336" y="5048"/>
                    <a:pt x="18383" y="6286"/>
                  </a:cubicBezTo>
                  <a:cubicBezTo>
                    <a:pt x="15430" y="5143"/>
                    <a:pt x="10478" y="2953"/>
                    <a:pt x="4667" y="0"/>
                  </a:cubicBezTo>
                  <a:lnTo>
                    <a:pt x="0" y="8096"/>
                  </a:lnTo>
                  <a:cubicBezTo>
                    <a:pt x="5905" y="11239"/>
                    <a:pt x="12097" y="14002"/>
                    <a:pt x="18383" y="16288"/>
                  </a:cubicBezTo>
                  <a:cubicBezTo>
                    <a:pt x="24670" y="14002"/>
                    <a:pt x="30861" y="11335"/>
                    <a:pt x="36767" y="8191"/>
                  </a:cubicBezTo>
                  <a:lnTo>
                    <a:pt x="32099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5" name="Полилиния: фигура 1534">
              <a:extLst>
                <a:ext uri="{FF2B5EF4-FFF2-40B4-BE49-F238E27FC236}">
                  <a16:creationId xmlns:a16="http://schemas.microsoft.com/office/drawing/2014/main" id="{7D538EC1-AAD8-6D60-4DD2-9E85DA4A7B84}"/>
                </a:ext>
              </a:extLst>
            </p:cNvPr>
            <p:cNvSpPr/>
            <p:nvPr/>
          </p:nvSpPr>
          <p:spPr>
            <a:xfrm>
              <a:off x="-718592" y="1651980"/>
              <a:ext cx="131063" cy="140398"/>
            </a:xfrm>
            <a:custGeom>
              <a:avLst/>
              <a:gdLst>
                <a:gd name="connsiteX0" fmla="*/ 15526 w 131063"/>
                <a:gd name="connsiteY0" fmla="*/ 131540 h 140398"/>
                <a:gd name="connsiteX1" fmla="*/ 9334 w 131063"/>
                <a:gd name="connsiteY1" fmla="*/ 110585 h 140398"/>
                <a:gd name="connsiteX2" fmla="*/ 9334 w 131063"/>
                <a:gd name="connsiteY2" fmla="*/ 42863 h 140398"/>
                <a:gd name="connsiteX3" fmla="*/ 65437 w 131063"/>
                <a:gd name="connsiteY3" fmla="*/ 10763 h 140398"/>
                <a:gd name="connsiteX4" fmla="*/ 121539 w 131063"/>
                <a:gd name="connsiteY4" fmla="*/ 42863 h 140398"/>
                <a:gd name="connsiteX5" fmla="*/ 121539 w 131063"/>
                <a:gd name="connsiteY5" fmla="*/ 110300 h 140398"/>
                <a:gd name="connsiteX6" fmla="*/ 115443 w 131063"/>
                <a:gd name="connsiteY6" fmla="*/ 131445 h 140398"/>
                <a:gd name="connsiteX7" fmla="*/ 120777 w 131063"/>
                <a:gd name="connsiteY7" fmla="*/ 140399 h 140398"/>
                <a:gd name="connsiteX8" fmla="*/ 131064 w 131063"/>
                <a:gd name="connsiteY8" fmla="*/ 110300 h 140398"/>
                <a:gd name="connsiteX9" fmla="*/ 131064 w 131063"/>
                <a:gd name="connsiteY9" fmla="*/ 37528 h 140398"/>
                <a:gd name="connsiteX10" fmla="*/ 65532 w 131063"/>
                <a:gd name="connsiteY10" fmla="*/ 0 h 140398"/>
                <a:gd name="connsiteX11" fmla="*/ 0 w 131063"/>
                <a:gd name="connsiteY11" fmla="*/ 37528 h 140398"/>
                <a:gd name="connsiteX12" fmla="*/ 0 w 131063"/>
                <a:gd name="connsiteY12" fmla="*/ 110300 h 140398"/>
                <a:gd name="connsiteX13" fmla="*/ 10287 w 131063"/>
                <a:gd name="connsiteY13" fmla="*/ 140399 h 140398"/>
                <a:gd name="connsiteX14" fmla="*/ 15526 w 131063"/>
                <a:gd name="connsiteY14" fmla="*/ 131445 h 14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063" h="140398">
                  <a:moveTo>
                    <a:pt x="15526" y="131540"/>
                  </a:moveTo>
                  <a:cubicBezTo>
                    <a:pt x="11620" y="125254"/>
                    <a:pt x="9430" y="118015"/>
                    <a:pt x="9334" y="110585"/>
                  </a:cubicBezTo>
                  <a:lnTo>
                    <a:pt x="9334" y="42863"/>
                  </a:lnTo>
                  <a:lnTo>
                    <a:pt x="65437" y="10763"/>
                  </a:lnTo>
                  <a:lnTo>
                    <a:pt x="121539" y="42863"/>
                  </a:lnTo>
                  <a:lnTo>
                    <a:pt x="121539" y="110300"/>
                  </a:lnTo>
                  <a:cubicBezTo>
                    <a:pt x="121539" y="117824"/>
                    <a:pt x="119348" y="125158"/>
                    <a:pt x="115443" y="131445"/>
                  </a:cubicBezTo>
                  <a:lnTo>
                    <a:pt x="120777" y="140399"/>
                  </a:lnTo>
                  <a:cubicBezTo>
                    <a:pt x="127349" y="131731"/>
                    <a:pt x="130873" y="121158"/>
                    <a:pt x="131064" y="110300"/>
                  </a:cubicBezTo>
                  <a:lnTo>
                    <a:pt x="131064" y="37528"/>
                  </a:lnTo>
                  <a:cubicBezTo>
                    <a:pt x="131064" y="37528"/>
                    <a:pt x="65532" y="0"/>
                    <a:pt x="65532" y="0"/>
                  </a:cubicBezTo>
                  <a:lnTo>
                    <a:pt x="0" y="37528"/>
                  </a:lnTo>
                  <a:lnTo>
                    <a:pt x="0" y="110300"/>
                  </a:lnTo>
                  <a:cubicBezTo>
                    <a:pt x="95" y="121158"/>
                    <a:pt x="3715" y="131731"/>
                    <a:pt x="10287" y="140399"/>
                  </a:cubicBezTo>
                  <a:lnTo>
                    <a:pt x="15526" y="131445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8" name="Полилиния: фигура 1567">
              <a:extLst>
                <a:ext uri="{FF2B5EF4-FFF2-40B4-BE49-F238E27FC236}">
                  <a16:creationId xmlns:a16="http://schemas.microsoft.com/office/drawing/2014/main" id="{BF00A3A6-162A-7EEE-B092-2D3CC206264B}"/>
                </a:ext>
              </a:extLst>
            </p:cNvPr>
            <p:cNvSpPr/>
            <p:nvPr/>
          </p:nvSpPr>
          <p:spPr>
            <a:xfrm>
              <a:off x="-713924" y="1765613"/>
              <a:ext cx="59436" cy="64865"/>
            </a:xfrm>
            <a:custGeom>
              <a:avLst/>
              <a:gdLst>
                <a:gd name="connsiteX0" fmla="*/ 49435 w 59436"/>
                <a:gd name="connsiteY0" fmla="*/ 16288 h 64865"/>
                <a:gd name="connsiteX1" fmla="*/ 32385 w 59436"/>
                <a:gd name="connsiteY1" fmla="*/ 46101 h 64865"/>
                <a:gd name="connsiteX2" fmla="*/ 27051 w 59436"/>
                <a:gd name="connsiteY2" fmla="*/ 36671 h 64865"/>
                <a:gd name="connsiteX3" fmla="*/ 16192 w 59436"/>
                <a:gd name="connsiteY3" fmla="*/ 36671 h 64865"/>
                <a:gd name="connsiteX4" fmla="*/ 33052 w 59436"/>
                <a:gd name="connsiteY4" fmla="*/ 7334 h 64865"/>
                <a:gd name="connsiteX5" fmla="*/ 26479 w 59436"/>
                <a:gd name="connsiteY5" fmla="*/ 0 h 64865"/>
                <a:gd name="connsiteX6" fmla="*/ 0 w 59436"/>
                <a:gd name="connsiteY6" fmla="*/ 46101 h 64865"/>
                <a:gd name="connsiteX7" fmla="*/ 21622 w 59436"/>
                <a:gd name="connsiteY7" fmla="*/ 46101 h 64865"/>
                <a:gd name="connsiteX8" fmla="*/ 32385 w 59436"/>
                <a:gd name="connsiteY8" fmla="*/ 64865 h 64865"/>
                <a:gd name="connsiteX9" fmla="*/ 59436 w 59436"/>
                <a:gd name="connsiteY9" fmla="*/ 17907 h 64865"/>
                <a:gd name="connsiteX10" fmla="*/ 49530 w 59436"/>
                <a:gd name="connsiteY10" fmla="*/ 16383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436" h="64865">
                  <a:moveTo>
                    <a:pt x="49435" y="16288"/>
                  </a:moveTo>
                  <a:lnTo>
                    <a:pt x="32385" y="46101"/>
                  </a:lnTo>
                  <a:lnTo>
                    <a:pt x="27051" y="36671"/>
                  </a:lnTo>
                  <a:lnTo>
                    <a:pt x="16192" y="36671"/>
                  </a:lnTo>
                  <a:lnTo>
                    <a:pt x="33052" y="7334"/>
                  </a:lnTo>
                  <a:cubicBezTo>
                    <a:pt x="30575" y="5143"/>
                    <a:pt x="28384" y="2667"/>
                    <a:pt x="26479" y="0"/>
                  </a:cubicBezTo>
                  <a:lnTo>
                    <a:pt x="0" y="46101"/>
                  </a:lnTo>
                  <a:lnTo>
                    <a:pt x="21622" y="46101"/>
                  </a:lnTo>
                  <a:lnTo>
                    <a:pt x="32385" y="64865"/>
                  </a:lnTo>
                  <a:lnTo>
                    <a:pt x="59436" y="17907"/>
                  </a:lnTo>
                  <a:cubicBezTo>
                    <a:pt x="56102" y="17907"/>
                    <a:pt x="52769" y="17335"/>
                    <a:pt x="49530" y="16383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9" name="Полилиния: фигура 1568">
              <a:extLst>
                <a:ext uri="{FF2B5EF4-FFF2-40B4-BE49-F238E27FC236}">
                  <a16:creationId xmlns:a16="http://schemas.microsoft.com/office/drawing/2014/main" id="{60F32ADF-DCF1-C6AB-BAFA-5A30E94F38DF}"/>
                </a:ext>
              </a:extLst>
            </p:cNvPr>
            <p:cNvSpPr/>
            <p:nvPr/>
          </p:nvSpPr>
          <p:spPr>
            <a:xfrm>
              <a:off x="-651631" y="1765613"/>
              <a:ext cx="59340" cy="64865"/>
            </a:xfrm>
            <a:custGeom>
              <a:avLst/>
              <a:gdLst>
                <a:gd name="connsiteX0" fmla="*/ 32861 w 59340"/>
                <a:gd name="connsiteY0" fmla="*/ 0 h 64865"/>
                <a:gd name="connsiteX1" fmla="*/ 26289 w 59340"/>
                <a:gd name="connsiteY1" fmla="*/ 7334 h 64865"/>
                <a:gd name="connsiteX2" fmla="*/ 43148 w 59340"/>
                <a:gd name="connsiteY2" fmla="*/ 36671 h 64865"/>
                <a:gd name="connsiteX3" fmla="*/ 32385 w 59340"/>
                <a:gd name="connsiteY3" fmla="*/ 36671 h 64865"/>
                <a:gd name="connsiteX4" fmla="*/ 27051 w 59340"/>
                <a:gd name="connsiteY4" fmla="*/ 46101 h 64865"/>
                <a:gd name="connsiteX5" fmla="*/ 9906 w 59340"/>
                <a:gd name="connsiteY5" fmla="*/ 16383 h 64865"/>
                <a:gd name="connsiteX6" fmla="*/ 0 w 59340"/>
                <a:gd name="connsiteY6" fmla="*/ 17907 h 64865"/>
                <a:gd name="connsiteX7" fmla="*/ 27051 w 59340"/>
                <a:gd name="connsiteY7" fmla="*/ 64865 h 64865"/>
                <a:gd name="connsiteX8" fmla="*/ 37719 w 59340"/>
                <a:gd name="connsiteY8" fmla="*/ 46101 h 64865"/>
                <a:gd name="connsiteX9" fmla="*/ 59341 w 59340"/>
                <a:gd name="connsiteY9" fmla="*/ 46101 h 64865"/>
                <a:gd name="connsiteX10" fmla="*/ 32861 w 59340"/>
                <a:gd name="connsiteY10" fmla="*/ 95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40" h="64865">
                  <a:moveTo>
                    <a:pt x="32861" y="0"/>
                  </a:moveTo>
                  <a:cubicBezTo>
                    <a:pt x="30956" y="2667"/>
                    <a:pt x="28766" y="5143"/>
                    <a:pt x="26289" y="7334"/>
                  </a:cubicBezTo>
                  <a:lnTo>
                    <a:pt x="43148" y="36671"/>
                  </a:lnTo>
                  <a:lnTo>
                    <a:pt x="32385" y="36671"/>
                  </a:lnTo>
                  <a:lnTo>
                    <a:pt x="27051" y="46101"/>
                  </a:lnTo>
                  <a:lnTo>
                    <a:pt x="9906" y="16383"/>
                  </a:lnTo>
                  <a:cubicBezTo>
                    <a:pt x="6668" y="17335"/>
                    <a:pt x="3334" y="17812"/>
                    <a:pt x="0" y="17907"/>
                  </a:cubicBezTo>
                  <a:lnTo>
                    <a:pt x="27051" y="64865"/>
                  </a:lnTo>
                  <a:lnTo>
                    <a:pt x="37719" y="46101"/>
                  </a:lnTo>
                  <a:lnTo>
                    <a:pt x="59341" y="46101"/>
                  </a:lnTo>
                  <a:lnTo>
                    <a:pt x="32861" y="95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0" name="Полилиния: фигура 1569">
              <a:extLst>
                <a:ext uri="{FF2B5EF4-FFF2-40B4-BE49-F238E27FC236}">
                  <a16:creationId xmlns:a16="http://schemas.microsoft.com/office/drawing/2014/main" id="{25DC5667-47EE-FA43-DB18-956D1D152152}"/>
                </a:ext>
              </a:extLst>
            </p:cNvPr>
            <p:cNvSpPr/>
            <p:nvPr/>
          </p:nvSpPr>
          <p:spPr>
            <a:xfrm>
              <a:off x="-713924" y="1738848"/>
              <a:ext cx="18669" cy="4667"/>
            </a:xfrm>
            <a:custGeom>
              <a:avLst/>
              <a:gdLst>
                <a:gd name="connsiteX0" fmla="*/ 18669 w 18669"/>
                <a:gd name="connsiteY0" fmla="*/ 2381 h 4667"/>
                <a:gd name="connsiteX1" fmla="*/ 18669 w 18669"/>
                <a:gd name="connsiteY1" fmla="*/ 0 h 4667"/>
                <a:gd name="connsiteX2" fmla="*/ 0 w 18669"/>
                <a:gd name="connsiteY2" fmla="*/ 0 h 4667"/>
                <a:gd name="connsiteX3" fmla="*/ 0 w 18669"/>
                <a:gd name="connsiteY3" fmla="*/ 4667 h 4667"/>
                <a:gd name="connsiteX4" fmla="*/ 18669 w 18669"/>
                <a:gd name="connsiteY4" fmla="*/ 4667 h 4667"/>
                <a:gd name="connsiteX5" fmla="*/ 18669 w 18669"/>
                <a:gd name="connsiteY5" fmla="*/ 2381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69" h="4667">
                  <a:moveTo>
                    <a:pt x="18669" y="2381"/>
                  </a:moveTo>
                  <a:lnTo>
                    <a:pt x="18669" y="0"/>
                  </a:lnTo>
                  <a:lnTo>
                    <a:pt x="0" y="0"/>
                  </a:lnTo>
                  <a:lnTo>
                    <a:pt x="0" y="4667"/>
                  </a:lnTo>
                  <a:lnTo>
                    <a:pt x="18669" y="4667"/>
                  </a:lnTo>
                  <a:lnTo>
                    <a:pt x="18669" y="238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1" name="Полилиния: фигура 1570">
              <a:extLst>
                <a:ext uri="{FF2B5EF4-FFF2-40B4-BE49-F238E27FC236}">
                  <a16:creationId xmlns:a16="http://schemas.microsoft.com/office/drawing/2014/main" id="{F71F4EEA-E549-9EEB-1E34-6E6CA51ED95D}"/>
                </a:ext>
              </a:extLst>
            </p:cNvPr>
            <p:cNvSpPr/>
            <p:nvPr/>
          </p:nvSpPr>
          <p:spPr>
            <a:xfrm>
              <a:off x="-706209" y="1687889"/>
              <a:ext cx="25050" cy="25050"/>
            </a:xfrm>
            <a:custGeom>
              <a:avLst/>
              <a:gdLst>
                <a:gd name="connsiteX0" fmla="*/ 25051 w 25050"/>
                <a:gd name="connsiteY0" fmla="*/ 21812 h 25050"/>
                <a:gd name="connsiteX1" fmla="*/ 3334 w 25050"/>
                <a:gd name="connsiteY1" fmla="*/ 0 h 25050"/>
                <a:gd name="connsiteX2" fmla="*/ 0 w 25050"/>
                <a:gd name="connsiteY2" fmla="*/ 3239 h 25050"/>
                <a:gd name="connsiteX3" fmla="*/ 21717 w 25050"/>
                <a:gd name="connsiteY3" fmla="*/ 25051 h 25050"/>
                <a:gd name="connsiteX4" fmla="*/ 25051 w 25050"/>
                <a:gd name="connsiteY4" fmla="*/ 21717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050">
                  <a:moveTo>
                    <a:pt x="25051" y="21812"/>
                  </a:moveTo>
                  <a:lnTo>
                    <a:pt x="3334" y="0"/>
                  </a:lnTo>
                  <a:lnTo>
                    <a:pt x="0" y="3239"/>
                  </a:lnTo>
                  <a:lnTo>
                    <a:pt x="21717" y="25051"/>
                  </a:lnTo>
                  <a:cubicBezTo>
                    <a:pt x="22765" y="23908"/>
                    <a:pt x="23908" y="22765"/>
                    <a:pt x="25051" y="21717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2" name="Полилиния: фигура 1571">
              <a:extLst>
                <a:ext uri="{FF2B5EF4-FFF2-40B4-BE49-F238E27FC236}">
                  <a16:creationId xmlns:a16="http://schemas.microsoft.com/office/drawing/2014/main" id="{1B252CBD-146A-C48A-1BF5-8341915C8059}"/>
                </a:ext>
              </a:extLst>
            </p:cNvPr>
            <p:cNvSpPr/>
            <p:nvPr/>
          </p:nvSpPr>
          <p:spPr>
            <a:xfrm>
              <a:off x="-625056" y="1687794"/>
              <a:ext cx="24955" cy="25241"/>
            </a:xfrm>
            <a:custGeom>
              <a:avLst/>
              <a:gdLst>
                <a:gd name="connsiteX0" fmla="*/ 3239 w 24955"/>
                <a:gd name="connsiteY0" fmla="*/ 25241 h 25241"/>
                <a:gd name="connsiteX1" fmla="*/ 24956 w 24955"/>
                <a:gd name="connsiteY1" fmla="*/ 3334 h 25241"/>
                <a:gd name="connsiteX2" fmla="*/ 21717 w 24955"/>
                <a:gd name="connsiteY2" fmla="*/ 0 h 25241"/>
                <a:gd name="connsiteX3" fmla="*/ 0 w 24955"/>
                <a:gd name="connsiteY3" fmla="*/ 21907 h 25241"/>
                <a:gd name="connsiteX4" fmla="*/ 3239 w 24955"/>
                <a:gd name="connsiteY4" fmla="*/ 25241 h 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55" h="25241">
                  <a:moveTo>
                    <a:pt x="3239" y="25241"/>
                  </a:moveTo>
                  <a:lnTo>
                    <a:pt x="24956" y="3334"/>
                  </a:lnTo>
                  <a:lnTo>
                    <a:pt x="21717" y="0"/>
                  </a:lnTo>
                  <a:lnTo>
                    <a:pt x="0" y="21907"/>
                  </a:lnTo>
                  <a:cubicBezTo>
                    <a:pt x="1143" y="22955"/>
                    <a:pt x="2286" y="24098"/>
                    <a:pt x="3239" y="25241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3" name="Полилиния: фигура 1572">
              <a:extLst>
                <a:ext uri="{FF2B5EF4-FFF2-40B4-BE49-F238E27FC236}">
                  <a16:creationId xmlns:a16="http://schemas.microsoft.com/office/drawing/2014/main" id="{FA74810F-CEEE-B81A-3BBF-60DF10FBE0BC}"/>
                </a:ext>
              </a:extLst>
            </p:cNvPr>
            <p:cNvSpPr/>
            <p:nvPr/>
          </p:nvSpPr>
          <p:spPr>
            <a:xfrm>
              <a:off x="-655441" y="1656647"/>
              <a:ext cx="4667" cy="42291"/>
            </a:xfrm>
            <a:custGeom>
              <a:avLst/>
              <a:gdLst>
                <a:gd name="connsiteX0" fmla="*/ 2286 w 4667"/>
                <a:gd name="connsiteY0" fmla="*/ 42291 h 42291"/>
                <a:gd name="connsiteX1" fmla="*/ 4667 w 4667"/>
                <a:gd name="connsiteY1" fmla="*/ 42291 h 42291"/>
                <a:gd name="connsiteX2" fmla="*/ 4667 w 4667"/>
                <a:gd name="connsiteY2" fmla="*/ 0 h 42291"/>
                <a:gd name="connsiteX3" fmla="*/ 0 w 4667"/>
                <a:gd name="connsiteY3" fmla="*/ 0 h 42291"/>
                <a:gd name="connsiteX4" fmla="*/ 0 w 4667"/>
                <a:gd name="connsiteY4" fmla="*/ 42291 h 42291"/>
                <a:gd name="connsiteX5" fmla="*/ 2286 w 4667"/>
                <a:gd name="connsiteY5" fmla="*/ 42291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42291">
                  <a:moveTo>
                    <a:pt x="2286" y="42291"/>
                  </a:moveTo>
                  <a:lnTo>
                    <a:pt x="4667" y="42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42291"/>
                  </a:lnTo>
                  <a:lnTo>
                    <a:pt x="2286" y="42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4" name="Полилиния: фигура 1573">
              <a:extLst>
                <a:ext uri="{FF2B5EF4-FFF2-40B4-BE49-F238E27FC236}">
                  <a16:creationId xmlns:a16="http://schemas.microsoft.com/office/drawing/2014/main" id="{2A17E053-5EB2-ED38-90C3-AA557831CFE8}"/>
                </a:ext>
              </a:extLst>
            </p:cNvPr>
            <p:cNvSpPr/>
            <p:nvPr/>
          </p:nvSpPr>
          <p:spPr>
            <a:xfrm>
              <a:off x="-655441" y="1790283"/>
              <a:ext cx="4667" cy="35432"/>
            </a:xfrm>
            <a:custGeom>
              <a:avLst/>
              <a:gdLst>
                <a:gd name="connsiteX0" fmla="*/ 2286 w 4667"/>
                <a:gd name="connsiteY0" fmla="*/ 0 h 35432"/>
                <a:gd name="connsiteX1" fmla="*/ 0 w 4667"/>
                <a:gd name="connsiteY1" fmla="*/ 4096 h 35432"/>
                <a:gd name="connsiteX2" fmla="*/ 0 w 4667"/>
                <a:gd name="connsiteY2" fmla="*/ 35433 h 35432"/>
                <a:gd name="connsiteX3" fmla="*/ 4667 w 4667"/>
                <a:gd name="connsiteY3" fmla="*/ 35433 h 35432"/>
                <a:gd name="connsiteX4" fmla="*/ 4667 w 4667"/>
                <a:gd name="connsiteY4" fmla="*/ 4096 h 35432"/>
                <a:gd name="connsiteX5" fmla="*/ 2286 w 4667"/>
                <a:gd name="connsiteY5" fmla="*/ 0 h 3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5432">
                  <a:moveTo>
                    <a:pt x="2286" y="0"/>
                  </a:moveTo>
                  <a:lnTo>
                    <a:pt x="0" y="4096"/>
                  </a:lnTo>
                  <a:lnTo>
                    <a:pt x="0" y="35433"/>
                  </a:lnTo>
                  <a:lnTo>
                    <a:pt x="4667" y="35433"/>
                  </a:lnTo>
                  <a:lnTo>
                    <a:pt x="4667" y="409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5" name="Полилиния: фигура 1574">
              <a:extLst>
                <a:ext uri="{FF2B5EF4-FFF2-40B4-BE49-F238E27FC236}">
                  <a16:creationId xmlns:a16="http://schemas.microsoft.com/office/drawing/2014/main" id="{694B824E-9478-A24D-4A9C-A85D1F18E03D}"/>
                </a:ext>
              </a:extLst>
            </p:cNvPr>
            <p:cNvSpPr/>
            <p:nvPr/>
          </p:nvSpPr>
          <p:spPr>
            <a:xfrm>
              <a:off x="-611150" y="1738848"/>
              <a:ext cx="18668" cy="4667"/>
            </a:xfrm>
            <a:custGeom>
              <a:avLst/>
              <a:gdLst>
                <a:gd name="connsiteX0" fmla="*/ 0 w 18668"/>
                <a:gd name="connsiteY0" fmla="*/ 0 h 4667"/>
                <a:gd name="connsiteX1" fmla="*/ 0 w 18668"/>
                <a:gd name="connsiteY1" fmla="*/ 4667 h 4667"/>
                <a:gd name="connsiteX2" fmla="*/ 18669 w 18668"/>
                <a:gd name="connsiteY2" fmla="*/ 4667 h 4667"/>
                <a:gd name="connsiteX3" fmla="*/ 18669 w 18668"/>
                <a:gd name="connsiteY3" fmla="*/ 0 h 4667"/>
                <a:gd name="connsiteX4" fmla="*/ 0 w 18668"/>
                <a:gd name="connsiteY4" fmla="*/ 0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8" h="4667">
                  <a:moveTo>
                    <a:pt x="0" y="0"/>
                  </a:moveTo>
                  <a:lnTo>
                    <a:pt x="0" y="4667"/>
                  </a:lnTo>
                  <a:lnTo>
                    <a:pt x="18669" y="4667"/>
                  </a:lnTo>
                  <a:lnTo>
                    <a:pt x="186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6" name="Полилиния: фигура 1575">
              <a:extLst>
                <a:ext uri="{FF2B5EF4-FFF2-40B4-BE49-F238E27FC236}">
                  <a16:creationId xmlns:a16="http://schemas.microsoft.com/office/drawing/2014/main" id="{5D1335BF-22F9-5370-C02A-8A7C0D25C5AA}"/>
                </a:ext>
              </a:extLst>
            </p:cNvPr>
            <p:cNvSpPr/>
            <p:nvPr/>
          </p:nvSpPr>
          <p:spPr>
            <a:xfrm>
              <a:off x="-690588" y="1703606"/>
              <a:ext cx="74866" cy="75152"/>
            </a:xfrm>
            <a:custGeom>
              <a:avLst/>
              <a:gdLst>
                <a:gd name="connsiteX0" fmla="*/ 32766 w 74866"/>
                <a:gd name="connsiteY0" fmla="*/ 52673 h 75152"/>
                <a:gd name="connsiteX1" fmla="*/ 21622 w 74866"/>
                <a:gd name="connsiteY1" fmla="*/ 41529 h 75152"/>
                <a:gd name="connsiteX2" fmla="*/ 24956 w 74866"/>
                <a:gd name="connsiteY2" fmla="*/ 38195 h 75152"/>
                <a:gd name="connsiteX3" fmla="*/ 32766 w 74866"/>
                <a:gd name="connsiteY3" fmla="*/ 46006 h 75152"/>
                <a:gd name="connsiteX4" fmla="*/ 54483 w 74866"/>
                <a:gd name="connsiteY4" fmla="*/ 24194 h 75152"/>
                <a:gd name="connsiteX5" fmla="*/ 57817 w 74866"/>
                <a:gd name="connsiteY5" fmla="*/ 27527 h 75152"/>
                <a:gd name="connsiteX6" fmla="*/ 32766 w 74866"/>
                <a:gd name="connsiteY6" fmla="*/ 52673 h 75152"/>
                <a:gd name="connsiteX7" fmla="*/ 37433 w 74866"/>
                <a:gd name="connsiteY7" fmla="*/ 0 h 75152"/>
                <a:gd name="connsiteX8" fmla="*/ 0 w 74866"/>
                <a:gd name="connsiteY8" fmla="*/ 37624 h 75152"/>
                <a:gd name="connsiteX9" fmla="*/ 37433 w 74866"/>
                <a:gd name="connsiteY9" fmla="*/ 75152 h 75152"/>
                <a:gd name="connsiteX10" fmla="*/ 74867 w 74866"/>
                <a:gd name="connsiteY10" fmla="*/ 37624 h 75152"/>
                <a:gd name="connsiteX11" fmla="*/ 37433 w 74866"/>
                <a:gd name="connsiteY11" fmla="*/ 0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152">
                  <a:moveTo>
                    <a:pt x="32766" y="52673"/>
                  </a:moveTo>
                  <a:lnTo>
                    <a:pt x="21622" y="41529"/>
                  </a:lnTo>
                  <a:lnTo>
                    <a:pt x="24956" y="38195"/>
                  </a:lnTo>
                  <a:lnTo>
                    <a:pt x="32766" y="46006"/>
                  </a:lnTo>
                  <a:lnTo>
                    <a:pt x="54483" y="24194"/>
                  </a:lnTo>
                  <a:lnTo>
                    <a:pt x="57817" y="27527"/>
                  </a:lnTo>
                  <a:lnTo>
                    <a:pt x="32766" y="52673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152"/>
                    <a:pt x="37433" y="75152"/>
                  </a:cubicBezTo>
                  <a:cubicBezTo>
                    <a:pt x="58103" y="75152"/>
                    <a:pt x="74867" y="58388"/>
                    <a:pt x="74867" y="37624"/>
                  </a:cubicBezTo>
                  <a:cubicBezTo>
                    <a:pt x="74867" y="16859"/>
                    <a:pt x="58103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76" name="Группа 1775">
            <a:extLst>
              <a:ext uri="{FF2B5EF4-FFF2-40B4-BE49-F238E27FC236}">
                <a16:creationId xmlns:a16="http://schemas.microsoft.com/office/drawing/2014/main" id="{F64C1E3C-CFBE-936A-581C-541A66511A8B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2944582"/>
            <a:ext cx="314438" cy="349500"/>
            <a:chOff x="-614324" y="2682533"/>
            <a:chExt cx="262032" cy="291250"/>
          </a:xfrm>
        </p:grpSpPr>
        <p:sp>
          <p:nvSpPr>
            <p:cNvPr id="1638" name="Полилиния: фигура 1637">
              <a:extLst>
                <a:ext uri="{FF2B5EF4-FFF2-40B4-BE49-F238E27FC236}">
                  <a16:creationId xmlns:a16="http://schemas.microsoft.com/office/drawing/2014/main" id="{C1B2CC51-34A4-82DD-6E38-D76BEFA8F24B}"/>
                </a:ext>
              </a:extLst>
            </p:cNvPr>
            <p:cNvSpPr/>
            <p:nvPr/>
          </p:nvSpPr>
          <p:spPr>
            <a:xfrm>
              <a:off x="-614324" y="2682533"/>
              <a:ext cx="262032" cy="291250"/>
            </a:xfrm>
            <a:custGeom>
              <a:avLst/>
              <a:gdLst>
                <a:gd name="connsiteX0" fmla="*/ 130969 w 262032"/>
                <a:gd name="connsiteY0" fmla="*/ 0 h 291250"/>
                <a:gd name="connsiteX1" fmla="*/ 115634 w 262032"/>
                <a:gd name="connsiteY1" fmla="*/ 4096 h 291250"/>
                <a:gd name="connsiteX2" fmla="*/ 15526 w 262032"/>
                <a:gd name="connsiteY2" fmla="*/ 61532 h 291250"/>
                <a:gd name="connsiteX3" fmla="*/ 0 w 262032"/>
                <a:gd name="connsiteY3" fmla="*/ 88392 h 291250"/>
                <a:gd name="connsiteX4" fmla="*/ 0 w 262032"/>
                <a:gd name="connsiteY4" fmla="*/ 202883 h 291250"/>
                <a:gd name="connsiteX5" fmla="*/ 15526 w 262032"/>
                <a:gd name="connsiteY5" fmla="*/ 229743 h 291250"/>
                <a:gd name="connsiteX6" fmla="*/ 115729 w 262032"/>
                <a:gd name="connsiteY6" fmla="*/ 287179 h 291250"/>
                <a:gd name="connsiteX7" fmla="*/ 146304 w 262032"/>
                <a:gd name="connsiteY7" fmla="*/ 287179 h 291250"/>
                <a:gd name="connsiteX8" fmla="*/ 246507 w 262032"/>
                <a:gd name="connsiteY8" fmla="*/ 229743 h 291250"/>
                <a:gd name="connsiteX9" fmla="*/ 262033 w 262032"/>
                <a:gd name="connsiteY9" fmla="*/ 202883 h 291250"/>
                <a:gd name="connsiteX10" fmla="*/ 262033 w 262032"/>
                <a:gd name="connsiteY10" fmla="*/ 88392 h 291250"/>
                <a:gd name="connsiteX11" fmla="*/ 246507 w 262032"/>
                <a:gd name="connsiteY11" fmla="*/ 61532 h 291250"/>
                <a:gd name="connsiteX12" fmla="*/ 146304 w 262032"/>
                <a:gd name="connsiteY12" fmla="*/ 4096 h 291250"/>
                <a:gd name="connsiteX13" fmla="*/ 130969 w 262032"/>
                <a:gd name="connsiteY13" fmla="*/ 0 h 291250"/>
                <a:gd name="connsiteX14" fmla="*/ 130969 w 262032"/>
                <a:gd name="connsiteY14" fmla="*/ 9335 h 291250"/>
                <a:gd name="connsiteX15" fmla="*/ 141637 w 262032"/>
                <a:gd name="connsiteY15" fmla="*/ 12192 h 291250"/>
                <a:gd name="connsiteX16" fmla="*/ 241840 w 262032"/>
                <a:gd name="connsiteY16" fmla="*/ 69723 h 291250"/>
                <a:gd name="connsiteX17" fmla="*/ 252603 w 262032"/>
                <a:gd name="connsiteY17" fmla="*/ 88487 h 291250"/>
                <a:gd name="connsiteX18" fmla="*/ 252603 w 262032"/>
                <a:gd name="connsiteY18" fmla="*/ 202787 h 291250"/>
                <a:gd name="connsiteX19" fmla="*/ 241840 w 262032"/>
                <a:gd name="connsiteY19" fmla="*/ 221552 h 291250"/>
                <a:gd name="connsiteX20" fmla="*/ 141637 w 262032"/>
                <a:gd name="connsiteY20" fmla="*/ 278892 h 291250"/>
                <a:gd name="connsiteX21" fmla="*/ 120301 w 262032"/>
                <a:gd name="connsiteY21" fmla="*/ 278892 h 291250"/>
                <a:gd name="connsiteX22" fmla="*/ 20098 w 262032"/>
                <a:gd name="connsiteY22" fmla="*/ 221456 h 291250"/>
                <a:gd name="connsiteX23" fmla="*/ 9335 w 262032"/>
                <a:gd name="connsiteY23" fmla="*/ 202692 h 291250"/>
                <a:gd name="connsiteX24" fmla="*/ 9335 w 262032"/>
                <a:gd name="connsiteY24" fmla="*/ 88297 h 291250"/>
                <a:gd name="connsiteX25" fmla="*/ 20098 w 262032"/>
                <a:gd name="connsiteY25" fmla="*/ 69533 h 291250"/>
                <a:gd name="connsiteX26" fmla="*/ 120301 w 262032"/>
                <a:gd name="connsiteY26" fmla="*/ 12192 h 291250"/>
                <a:gd name="connsiteX27" fmla="*/ 130969 w 262032"/>
                <a:gd name="connsiteY27" fmla="*/ 9335 h 29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250">
                  <a:moveTo>
                    <a:pt x="130969" y="0"/>
                  </a:moveTo>
                  <a:cubicBezTo>
                    <a:pt x="125635" y="0"/>
                    <a:pt x="120301" y="1429"/>
                    <a:pt x="115634" y="4096"/>
                  </a:cubicBezTo>
                  <a:lnTo>
                    <a:pt x="15526" y="61532"/>
                  </a:lnTo>
                  <a:cubicBezTo>
                    <a:pt x="5906" y="67056"/>
                    <a:pt x="0" y="77343"/>
                    <a:pt x="0" y="88392"/>
                  </a:cubicBezTo>
                  <a:lnTo>
                    <a:pt x="0" y="202883"/>
                  </a:lnTo>
                  <a:cubicBezTo>
                    <a:pt x="0" y="214027"/>
                    <a:pt x="5906" y="224219"/>
                    <a:pt x="15526" y="229743"/>
                  </a:cubicBezTo>
                  <a:lnTo>
                    <a:pt x="115729" y="287179"/>
                  </a:lnTo>
                  <a:cubicBezTo>
                    <a:pt x="125254" y="292608"/>
                    <a:pt x="136874" y="292608"/>
                    <a:pt x="146304" y="287179"/>
                  </a:cubicBezTo>
                  <a:lnTo>
                    <a:pt x="246507" y="229743"/>
                  </a:lnTo>
                  <a:cubicBezTo>
                    <a:pt x="256127" y="224219"/>
                    <a:pt x="262033" y="213931"/>
                    <a:pt x="262033" y="202883"/>
                  </a:cubicBezTo>
                  <a:lnTo>
                    <a:pt x="262033" y="88392"/>
                  </a:lnTo>
                  <a:cubicBezTo>
                    <a:pt x="262033" y="77248"/>
                    <a:pt x="256127" y="67056"/>
                    <a:pt x="246507" y="61532"/>
                  </a:cubicBezTo>
                  <a:lnTo>
                    <a:pt x="146304" y="4096"/>
                  </a:lnTo>
                  <a:cubicBezTo>
                    <a:pt x="141637" y="1429"/>
                    <a:pt x="136398" y="0"/>
                    <a:pt x="130969" y="0"/>
                  </a:cubicBezTo>
                  <a:moveTo>
                    <a:pt x="130969" y="9335"/>
                  </a:moveTo>
                  <a:cubicBezTo>
                    <a:pt x="134684" y="9335"/>
                    <a:pt x="138398" y="10287"/>
                    <a:pt x="141637" y="12192"/>
                  </a:cubicBezTo>
                  <a:lnTo>
                    <a:pt x="241840" y="69723"/>
                  </a:lnTo>
                  <a:cubicBezTo>
                    <a:pt x="248507" y="73533"/>
                    <a:pt x="252698" y="80772"/>
                    <a:pt x="252603" y="88487"/>
                  </a:cubicBezTo>
                  <a:lnTo>
                    <a:pt x="252603" y="202787"/>
                  </a:lnTo>
                  <a:cubicBezTo>
                    <a:pt x="252603" y="210503"/>
                    <a:pt x="248507" y="217742"/>
                    <a:pt x="241840" y="221552"/>
                  </a:cubicBezTo>
                  <a:lnTo>
                    <a:pt x="141637" y="278892"/>
                  </a:lnTo>
                  <a:cubicBezTo>
                    <a:pt x="135065" y="282702"/>
                    <a:pt x="126873" y="282702"/>
                    <a:pt x="120301" y="278892"/>
                  </a:cubicBezTo>
                  <a:lnTo>
                    <a:pt x="20098" y="221456"/>
                  </a:lnTo>
                  <a:cubicBezTo>
                    <a:pt x="13430" y="217551"/>
                    <a:pt x="9239" y="210407"/>
                    <a:pt x="9335" y="202692"/>
                  </a:cubicBezTo>
                  <a:lnTo>
                    <a:pt x="9335" y="88297"/>
                  </a:lnTo>
                  <a:cubicBezTo>
                    <a:pt x="9335" y="80486"/>
                    <a:pt x="13430" y="73343"/>
                    <a:pt x="20098" y="69533"/>
                  </a:cubicBezTo>
                  <a:lnTo>
                    <a:pt x="120301" y="12192"/>
                  </a:lnTo>
                  <a:cubicBezTo>
                    <a:pt x="123539" y="10382"/>
                    <a:pt x="127254" y="9335"/>
                    <a:pt x="130969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9" name="Полилиния: фигура 1638">
              <a:extLst>
                <a:ext uri="{FF2B5EF4-FFF2-40B4-BE49-F238E27FC236}">
                  <a16:creationId xmlns:a16="http://schemas.microsoft.com/office/drawing/2014/main" id="{B0B534C4-884A-3576-C43B-502E72B96A64}"/>
                </a:ext>
              </a:extLst>
            </p:cNvPr>
            <p:cNvSpPr/>
            <p:nvPr/>
          </p:nvSpPr>
          <p:spPr>
            <a:xfrm>
              <a:off x="-548792" y="2738921"/>
              <a:ext cx="131063" cy="178403"/>
            </a:xfrm>
            <a:custGeom>
              <a:avLst/>
              <a:gdLst>
                <a:gd name="connsiteX0" fmla="*/ 121634 w 131063"/>
                <a:gd name="connsiteY0" fmla="*/ 110395 h 178403"/>
                <a:gd name="connsiteX1" fmla="*/ 65532 w 131063"/>
                <a:gd name="connsiteY1" fmla="*/ 168497 h 178403"/>
                <a:gd name="connsiteX2" fmla="*/ 9430 w 131063"/>
                <a:gd name="connsiteY2" fmla="*/ 110395 h 178403"/>
                <a:gd name="connsiteX3" fmla="*/ 9430 w 131063"/>
                <a:gd name="connsiteY3" fmla="*/ 42863 h 178403"/>
                <a:gd name="connsiteX4" fmla="*/ 65532 w 131063"/>
                <a:gd name="connsiteY4" fmla="*/ 10763 h 178403"/>
                <a:gd name="connsiteX5" fmla="*/ 121634 w 131063"/>
                <a:gd name="connsiteY5" fmla="*/ 42863 h 178403"/>
                <a:gd name="connsiteX6" fmla="*/ 121634 w 131063"/>
                <a:gd name="connsiteY6" fmla="*/ 110395 h 178403"/>
                <a:gd name="connsiteX7" fmla="*/ 65532 w 131063"/>
                <a:gd name="connsiteY7" fmla="*/ 0 h 178403"/>
                <a:gd name="connsiteX8" fmla="*/ 0 w 131063"/>
                <a:gd name="connsiteY8" fmla="*/ 37528 h 178403"/>
                <a:gd name="connsiteX9" fmla="*/ 0 w 131063"/>
                <a:gd name="connsiteY9" fmla="*/ 110300 h 178403"/>
                <a:gd name="connsiteX10" fmla="*/ 65532 w 131063"/>
                <a:gd name="connsiteY10" fmla="*/ 178403 h 178403"/>
                <a:gd name="connsiteX11" fmla="*/ 131064 w 131063"/>
                <a:gd name="connsiteY11" fmla="*/ 110300 h 178403"/>
                <a:gd name="connsiteX12" fmla="*/ 131064 w 131063"/>
                <a:gd name="connsiteY12" fmla="*/ 37528 h 178403"/>
                <a:gd name="connsiteX13" fmla="*/ 65532 w 131063"/>
                <a:gd name="connsiteY13" fmla="*/ 0 h 17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3" h="178403">
                  <a:moveTo>
                    <a:pt x="121634" y="110395"/>
                  </a:moveTo>
                  <a:cubicBezTo>
                    <a:pt x="121634" y="144209"/>
                    <a:pt x="77534" y="163830"/>
                    <a:pt x="65532" y="168497"/>
                  </a:cubicBezTo>
                  <a:cubicBezTo>
                    <a:pt x="53531" y="163830"/>
                    <a:pt x="9430" y="144113"/>
                    <a:pt x="9430" y="110395"/>
                  </a:cubicBezTo>
                  <a:lnTo>
                    <a:pt x="9430" y="42863"/>
                  </a:lnTo>
                  <a:lnTo>
                    <a:pt x="65532" y="10763"/>
                  </a:lnTo>
                  <a:lnTo>
                    <a:pt x="121634" y="42863"/>
                  </a:lnTo>
                  <a:lnTo>
                    <a:pt x="121634" y="110395"/>
                  </a:lnTo>
                  <a:close/>
                  <a:moveTo>
                    <a:pt x="65532" y="0"/>
                  </a:moveTo>
                  <a:lnTo>
                    <a:pt x="0" y="37528"/>
                  </a:lnTo>
                  <a:lnTo>
                    <a:pt x="0" y="110300"/>
                  </a:lnTo>
                  <a:cubicBezTo>
                    <a:pt x="0" y="156401"/>
                    <a:pt x="65532" y="178403"/>
                    <a:pt x="65532" y="178403"/>
                  </a:cubicBezTo>
                  <a:cubicBezTo>
                    <a:pt x="65532" y="178403"/>
                    <a:pt x="131064" y="156401"/>
                    <a:pt x="131064" y="110300"/>
                  </a:cubicBezTo>
                  <a:lnTo>
                    <a:pt x="131064" y="37528"/>
                  </a:lnTo>
                  <a:cubicBezTo>
                    <a:pt x="131064" y="37528"/>
                    <a:pt x="65532" y="0"/>
                    <a:pt x="65532" y="0"/>
                  </a:cubicBez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0" name="Полилиния: фигура 1639">
              <a:extLst>
                <a:ext uri="{FF2B5EF4-FFF2-40B4-BE49-F238E27FC236}">
                  <a16:creationId xmlns:a16="http://schemas.microsoft.com/office/drawing/2014/main" id="{679BF245-DFC9-25F6-1AE3-419C343D7E3D}"/>
                </a:ext>
              </a:extLst>
            </p:cNvPr>
            <p:cNvSpPr/>
            <p:nvPr/>
          </p:nvSpPr>
          <p:spPr>
            <a:xfrm>
              <a:off x="-455351" y="2774925"/>
              <a:ext cx="25050" cy="25146"/>
            </a:xfrm>
            <a:custGeom>
              <a:avLst/>
              <a:gdLst>
                <a:gd name="connsiteX0" fmla="*/ 3334 w 25050"/>
                <a:gd name="connsiteY0" fmla="*/ 25051 h 25146"/>
                <a:gd name="connsiteX1" fmla="*/ 25051 w 25050"/>
                <a:gd name="connsiteY1" fmla="*/ 3239 h 25146"/>
                <a:gd name="connsiteX2" fmla="*/ 21812 w 25050"/>
                <a:gd name="connsiteY2" fmla="*/ 0 h 25146"/>
                <a:gd name="connsiteX3" fmla="*/ 0 w 25050"/>
                <a:gd name="connsiteY3" fmla="*/ 21812 h 25146"/>
                <a:gd name="connsiteX4" fmla="*/ 3334 w 25050"/>
                <a:gd name="connsiteY4" fmla="*/ 25146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146">
                  <a:moveTo>
                    <a:pt x="3334" y="25051"/>
                  </a:moveTo>
                  <a:lnTo>
                    <a:pt x="25051" y="3239"/>
                  </a:lnTo>
                  <a:lnTo>
                    <a:pt x="21812" y="0"/>
                  </a:lnTo>
                  <a:lnTo>
                    <a:pt x="0" y="21812"/>
                  </a:lnTo>
                  <a:cubicBezTo>
                    <a:pt x="1143" y="22860"/>
                    <a:pt x="2286" y="24003"/>
                    <a:pt x="3334" y="25146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1" name="Полилиния: фигура 1640">
              <a:extLst>
                <a:ext uri="{FF2B5EF4-FFF2-40B4-BE49-F238E27FC236}">
                  <a16:creationId xmlns:a16="http://schemas.microsoft.com/office/drawing/2014/main" id="{38170EE6-1058-4AE5-9809-06E132547BCD}"/>
                </a:ext>
              </a:extLst>
            </p:cNvPr>
            <p:cNvSpPr/>
            <p:nvPr/>
          </p:nvSpPr>
          <p:spPr>
            <a:xfrm>
              <a:off x="-536409" y="2774830"/>
              <a:ext cx="25050" cy="25050"/>
            </a:xfrm>
            <a:custGeom>
              <a:avLst/>
              <a:gdLst>
                <a:gd name="connsiteX0" fmla="*/ 25051 w 25050"/>
                <a:gd name="connsiteY0" fmla="*/ 21812 h 25050"/>
                <a:gd name="connsiteX1" fmla="*/ 3239 w 25050"/>
                <a:gd name="connsiteY1" fmla="*/ 0 h 25050"/>
                <a:gd name="connsiteX2" fmla="*/ 0 w 25050"/>
                <a:gd name="connsiteY2" fmla="*/ 3239 h 25050"/>
                <a:gd name="connsiteX3" fmla="*/ 21717 w 25050"/>
                <a:gd name="connsiteY3" fmla="*/ 25051 h 25050"/>
                <a:gd name="connsiteX4" fmla="*/ 25051 w 25050"/>
                <a:gd name="connsiteY4" fmla="*/ 21717 h 2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050">
                  <a:moveTo>
                    <a:pt x="25051" y="21812"/>
                  </a:moveTo>
                  <a:lnTo>
                    <a:pt x="3239" y="0"/>
                  </a:lnTo>
                  <a:lnTo>
                    <a:pt x="0" y="3239"/>
                  </a:lnTo>
                  <a:lnTo>
                    <a:pt x="21717" y="25051"/>
                  </a:lnTo>
                  <a:cubicBezTo>
                    <a:pt x="22765" y="23908"/>
                    <a:pt x="23908" y="22860"/>
                    <a:pt x="25051" y="21717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2" name="Полилиния: фигура 1641">
              <a:extLst>
                <a:ext uri="{FF2B5EF4-FFF2-40B4-BE49-F238E27FC236}">
                  <a16:creationId xmlns:a16="http://schemas.microsoft.com/office/drawing/2014/main" id="{ED9C6C35-FC39-E282-388C-DACE5723F041}"/>
                </a:ext>
              </a:extLst>
            </p:cNvPr>
            <p:cNvSpPr/>
            <p:nvPr/>
          </p:nvSpPr>
          <p:spPr>
            <a:xfrm>
              <a:off x="-455256" y="2856364"/>
              <a:ext cx="25050" cy="25145"/>
            </a:xfrm>
            <a:custGeom>
              <a:avLst/>
              <a:gdLst>
                <a:gd name="connsiteX0" fmla="*/ 0 w 25050"/>
                <a:gd name="connsiteY0" fmla="*/ 3334 h 25145"/>
                <a:gd name="connsiteX1" fmla="*/ 21812 w 25050"/>
                <a:gd name="connsiteY1" fmla="*/ 25146 h 25145"/>
                <a:gd name="connsiteX2" fmla="*/ 25051 w 25050"/>
                <a:gd name="connsiteY2" fmla="*/ 21812 h 25145"/>
                <a:gd name="connsiteX3" fmla="*/ 3334 w 25050"/>
                <a:gd name="connsiteY3" fmla="*/ 0 h 25145"/>
                <a:gd name="connsiteX4" fmla="*/ 0 w 25050"/>
                <a:gd name="connsiteY4" fmla="*/ 3334 h 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145">
                  <a:moveTo>
                    <a:pt x="0" y="3334"/>
                  </a:moveTo>
                  <a:lnTo>
                    <a:pt x="21812" y="25146"/>
                  </a:lnTo>
                  <a:lnTo>
                    <a:pt x="25051" y="21812"/>
                  </a:lnTo>
                  <a:lnTo>
                    <a:pt x="3334" y="0"/>
                  </a:lnTo>
                  <a:cubicBezTo>
                    <a:pt x="2286" y="1143"/>
                    <a:pt x="1143" y="2286"/>
                    <a:pt x="0" y="3334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3" name="Полилиния: фигура 1642">
              <a:extLst>
                <a:ext uri="{FF2B5EF4-FFF2-40B4-BE49-F238E27FC236}">
                  <a16:creationId xmlns:a16="http://schemas.microsoft.com/office/drawing/2014/main" id="{BE6A7269-ACFF-C635-15AB-1E8D8DE8BEA6}"/>
                </a:ext>
              </a:extLst>
            </p:cNvPr>
            <p:cNvSpPr/>
            <p:nvPr/>
          </p:nvSpPr>
          <p:spPr>
            <a:xfrm>
              <a:off x="-536409" y="2856364"/>
              <a:ext cx="25050" cy="25241"/>
            </a:xfrm>
            <a:custGeom>
              <a:avLst/>
              <a:gdLst>
                <a:gd name="connsiteX0" fmla="*/ 21717 w 25050"/>
                <a:gd name="connsiteY0" fmla="*/ 0 h 25241"/>
                <a:gd name="connsiteX1" fmla="*/ 0 w 25050"/>
                <a:gd name="connsiteY1" fmla="*/ 21907 h 25241"/>
                <a:gd name="connsiteX2" fmla="*/ 3239 w 25050"/>
                <a:gd name="connsiteY2" fmla="*/ 25241 h 25241"/>
                <a:gd name="connsiteX3" fmla="*/ 25051 w 25050"/>
                <a:gd name="connsiteY3" fmla="*/ 3429 h 25241"/>
                <a:gd name="connsiteX4" fmla="*/ 21717 w 25050"/>
                <a:gd name="connsiteY4" fmla="*/ 95 h 2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50" h="25241">
                  <a:moveTo>
                    <a:pt x="21717" y="0"/>
                  </a:moveTo>
                  <a:lnTo>
                    <a:pt x="0" y="21907"/>
                  </a:lnTo>
                  <a:lnTo>
                    <a:pt x="3239" y="25241"/>
                  </a:lnTo>
                  <a:lnTo>
                    <a:pt x="25051" y="3429"/>
                  </a:lnTo>
                  <a:cubicBezTo>
                    <a:pt x="23908" y="2381"/>
                    <a:pt x="22765" y="1238"/>
                    <a:pt x="21717" y="9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4" name="Полилиния: фигура 1643">
              <a:extLst>
                <a:ext uri="{FF2B5EF4-FFF2-40B4-BE49-F238E27FC236}">
                  <a16:creationId xmlns:a16="http://schemas.microsoft.com/office/drawing/2014/main" id="{1E2864EF-88AC-DD1A-6832-AAD5BE8AE348}"/>
                </a:ext>
              </a:extLst>
            </p:cNvPr>
            <p:cNvSpPr/>
            <p:nvPr/>
          </p:nvSpPr>
          <p:spPr>
            <a:xfrm>
              <a:off x="-520788" y="2790547"/>
              <a:ext cx="74866" cy="75152"/>
            </a:xfrm>
            <a:custGeom>
              <a:avLst/>
              <a:gdLst>
                <a:gd name="connsiteX0" fmla="*/ 32766 w 74866"/>
                <a:gd name="connsiteY0" fmla="*/ 52673 h 75152"/>
                <a:gd name="connsiteX1" fmla="*/ 21717 w 74866"/>
                <a:gd name="connsiteY1" fmla="*/ 41529 h 75152"/>
                <a:gd name="connsiteX2" fmla="*/ 24956 w 74866"/>
                <a:gd name="connsiteY2" fmla="*/ 38195 h 75152"/>
                <a:gd name="connsiteX3" fmla="*/ 32766 w 74866"/>
                <a:gd name="connsiteY3" fmla="*/ 46006 h 75152"/>
                <a:gd name="connsiteX4" fmla="*/ 54483 w 74866"/>
                <a:gd name="connsiteY4" fmla="*/ 24194 h 75152"/>
                <a:gd name="connsiteX5" fmla="*/ 57817 w 74866"/>
                <a:gd name="connsiteY5" fmla="*/ 27527 h 75152"/>
                <a:gd name="connsiteX6" fmla="*/ 32766 w 74866"/>
                <a:gd name="connsiteY6" fmla="*/ 52673 h 75152"/>
                <a:gd name="connsiteX7" fmla="*/ 37433 w 74866"/>
                <a:gd name="connsiteY7" fmla="*/ 0 h 75152"/>
                <a:gd name="connsiteX8" fmla="*/ 0 w 74866"/>
                <a:gd name="connsiteY8" fmla="*/ 37624 h 75152"/>
                <a:gd name="connsiteX9" fmla="*/ 37433 w 74866"/>
                <a:gd name="connsiteY9" fmla="*/ 75152 h 75152"/>
                <a:gd name="connsiteX10" fmla="*/ 74867 w 74866"/>
                <a:gd name="connsiteY10" fmla="*/ 37624 h 75152"/>
                <a:gd name="connsiteX11" fmla="*/ 37433 w 74866"/>
                <a:gd name="connsiteY11" fmla="*/ 0 h 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152">
                  <a:moveTo>
                    <a:pt x="32766" y="52673"/>
                  </a:moveTo>
                  <a:lnTo>
                    <a:pt x="21717" y="41529"/>
                  </a:lnTo>
                  <a:lnTo>
                    <a:pt x="24956" y="38195"/>
                  </a:lnTo>
                  <a:lnTo>
                    <a:pt x="32766" y="46006"/>
                  </a:lnTo>
                  <a:lnTo>
                    <a:pt x="54483" y="24194"/>
                  </a:lnTo>
                  <a:lnTo>
                    <a:pt x="57817" y="27527"/>
                  </a:lnTo>
                  <a:lnTo>
                    <a:pt x="32766" y="52673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152"/>
                    <a:pt x="37433" y="75152"/>
                  </a:cubicBezTo>
                  <a:cubicBezTo>
                    <a:pt x="58103" y="75152"/>
                    <a:pt x="74867" y="58388"/>
                    <a:pt x="74867" y="37624"/>
                  </a:cubicBezTo>
                  <a:cubicBezTo>
                    <a:pt x="74867" y="16859"/>
                    <a:pt x="58103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9" name="Полилиния: фигура 1648">
              <a:extLst>
                <a:ext uri="{FF2B5EF4-FFF2-40B4-BE49-F238E27FC236}">
                  <a16:creationId xmlns:a16="http://schemas.microsoft.com/office/drawing/2014/main" id="{478DBA57-EE01-D297-02FE-E271653AD20E}"/>
                </a:ext>
              </a:extLst>
            </p:cNvPr>
            <p:cNvSpPr/>
            <p:nvPr/>
          </p:nvSpPr>
          <p:spPr>
            <a:xfrm>
              <a:off x="-485641" y="2743588"/>
              <a:ext cx="4667" cy="42291"/>
            </a:xfrm>
            <a:custGeom>
              <a:avLst/>
              <a:gdLst>
                <a:gd name="connsiteX0" fmla="*/ 2286 w 4667"/>
                <a:gd name="connsiteY0" fmla="*/ 42291 h 42291"/>
                <a:gd name="connsiteX1" fmla="*/ 4667 w 4667"/>
                <a:gd name="connsiteY1" fmla="*/ 42291 h 42291"/>
                <a:gd name="connsiteX2" fmla="*/ 4667 w 4667"/>
                <a:gd name="connsiteY2" fmla="*/ 0 h 42291"/>
                <a:gd name="connsiteX3" fmla="*/ 0 w 4667"/>
                <a:gd name="connsiteY3" fmla="*/ 0 h 42291"/>
                <a:gd name="connsiteX4" fmla="*/ 0 w 4667"/>
                <a:gd name="connsiteY4" fmla="*/ 42291 h 42291"/>
                <a:gd name="connsiteX5" fmla="*/ 2286 w 4667"/>
                <a:gd name="connsiteY5" fmla="*/ 42291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42291">
                  <a:moveTo>
                    <a:pt x="2286" y="42291"/>
                  </a:moveTo>
                  <a:lnTo>
                    <a:pt x="4667" y="42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42291"/>
                  </a:lnTo>
                  <a:lnTo>
                    <a:pt x="2286" y="42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0" name="Полилиния: фигура 1649">
              <a:extLst>
                <a:ext uri="{FF2B5EF4-FFF2-40B4-BE49-F238E27FC236}">
                  <a16:creationId xmlns:a16="http://schemas.microsoft.com/office/drawing/2014/main" id="{65BF2666-4CB0-D5B8-E13E-84BAE2402635}"/>
                </a:ext>
              </a:extLst>
            </p:cNvPr>
            <p:cNvSpPr/>
            <p:nvPr/>
          </p:nvSpPr>
          <p:spPr>
            <a:xfrm>
              <a:off x="-485641" y="2870461"/>
              <a:ext cx="4667" cy="38957"/>
            </a:xfrm>
            <a:custGeom>
              <a:avLst/>
              <a:gdLst>
                <a:gd name="connsiteX0" fmla="*/ 4667 w 4667"/>
                <a:gd name="connsiteY0" fmla="*/ 0 h 38957"/>
                <a:gd name="connsiteX1" fmla="*/ 2286 w 4667"/>
                <a:gd name="connsiteY1" fmla="*/ 0 h 38957"/>
                <a:gd name="connsiteX2" fmla="*/ 0 w 4667"/>
                <a:gd name="connsiteY2" fmla="*/ 0 h 38957"/>
                <a:gd name="connsiteX3" fmla="*/ 0 w 4667"/>
                <a:gd name="connsiteY3" fmla="*/ 38957 h 38957"/>
                <a:gd name="connsiteX4" fmla="*/ 4667 w 4667"/>
                <a:gd name="connsiteY4" fmla="*/ 38957 h 38957"/>
                <a:gd name="connsiteX5" fmla="*/ 4667 w 4667"/>
                <a:gd name="connsiteY5" fmla="*/ 0 h 3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8957">
                  <a:moveTo>
                    <a:pt x="4667" y="0"/>
                  </a:moveTo>
                  <a:lnTo>
                    <a:pt x="2286" y="0"/>
                  </a:lnTo>
                  <a:lnTo>
                    <a:pt x="0" y="0"/>
                  </a:lnTo>
                  <a:lnTo>
                    <a:pt x="0" y="38957"/>
                  </a:lnTo>
                  <a:lnTo>
                    <a:pt x="4667" y="38957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77" name="Группа 1776">
            <a:extLst>
              <a:ext uri="{FF2B5EF4-FFF2-40B4-BE49-F238E27FC236}">
                <a16:creationId xmlns:a16="http://schemas.microsoft.com/office/drawing/2014/main" id="{CF1EAE3F-8540-420B-4115-46E59AF31DD6}"/>
              </a:ext>
            </a:extLst>
          </p:cNvPr>
          <p:cNvGrpSpPr>
            <a:grpSpLocks noChangeAspect="1"/>
          </p:cNvGrpSpPr>
          <p:nvPr/>
        </p:nvGrpSpPr>
        <p:grpSpPr>
          <a:xfrm>
            <a:off x="1319598" y="4304167"/>
            <a:ext cx="314438" cy="349843"/>
            <a:chOff x="-565624" y="4018721"/>
            <a:chExt cx="262032" cy="291536"/>
          </a:xfrm>
        </p:grpSpPr>
        <p:sp>
          <p:nvSpPr>
            <p:cNvPr id="1769" name="Полилиния: фигура 1768">
              <a:extLst>
                <a:ext uri="{FF2B5EF4-FFF2-40B4-BE49-F238E27FC236}">
                  <a16:creationId xmlns:a16="http://schemas.microsoft.com/office/drawing/2014/main" id="{0A72F505-7293-B814-6176-174818BA99F0}"/>
                </a:ext>
              </a:extLst>
            </p:cNvPr>
            <p:cNvSpPr/>
            <p:nvPr/>
          </p:nvSpPr>
          <p:spPr>
            <a:xfrm>
              <a:off x="-565624" y="4018721"/>
              <a:ext cx="262032" cy="291536"/>
            </a:xfrm>
            <a:custGeom>
              <a:avLst/>
              <a:gdLst>
                <a:gd name="connsiteX0" fmla="*/ 131064 w 262032"/>
                <a:gd name="connsiteY0" fmla="*/ 0 h 291536"/>
                <a:gd name="connsiteX1" fmla="*/ 115729 w 262032"/>
                <a:gd name="connsiteY1" fmla="*/ 4096 h 291536"/>
                <a:gd name="connsiteX2" fmla="*/ 15526 w 262032"/>
                <a:gd name="connsiteY2" fmla="*/ 61627 h 291536"/>
                <a:gd name="connsiteX3" fmla="*/ 0 w 262032"/>
                <a:gd name="connsiteY3" fmla="*/ 88487 h 291536"/>
                <a:gd name="connsiteX4" fmla="*/ 0 w 262032"/>
                <a:gd name="connsiteY4" fmla="*/ 203073 h 291536"/>
                <a:gd name="connsiteX5" fmla="*/ 15526 w 262032"/>
                <a:gd name="connsiteY5" fmla="*/ 229934 h 291536"/>
                <a:gd name="connsiteX6" fmla="*/ 115729 w 262032"/>
                <a:gd name="connsiteY6" fmla="*/ 287465 h 291536"/>
                <a:gd name="connsiteX7" fmla="*/ 146304 w 262032"/>
                <a:gd name="connsiteY7" fmla="*/ 287465 h 291536"/>
                <a:gd name="connsiteX8" fmla="*/ 246507 w 262032"/>
                <a:gd name="connsiteY8" fmla="*/ 229934 h 291536"/>
                <a:gd name="connsiteX9" fmla="*/ 262033 w 262032"/>
                <a:gd name="connsiteY9" fmla="*/ 203073 h 291536"/>
                <a:gd name="connsiteX10" fmla="*/ 262033 w 262032"/>
                <a:gd name="connsiteY10" fmla="*/ 88487 h 291536"/>
                <a:gd name="connsiteX11" fmla="*/ 246507 w 262032"/>
                <a:gd name="connsiteY11" fmla="*/ 61627 h 291536"/>
                <a:gd name="connsiteX12" fmla="*/ 146399 w 262032"/>
                <a:gd name="connsiteY12" fmla="*/ 4096 h 291536"/>
                <a:gd name="connsiteX13" fmla="*/ 131064 w 262032"/>
                <a:gd name="connsiteY13" fmla="*/ 0 h 291536"/>
                <a:gd name="connsiteX14" fmla="*/ 131064 w 262032"/>
                <a:gd name="connsiteY14" fmla="*/ 9430 h 291536"/>
                <a:gd name="connsiteX15" fmla="*/ 141732 w 262032"/>
                <a:gd name="connsiteY15" fmla="*/ 12287 h 291536"/>
                <a:gd name="connsiteX16" fmla="*/ 241935 w 262032"/>
                <a:gd name="connsiteY16" fmla="*/ 69914 h 291536"/>
                <a:gd name="connsiteX17" fmla="*/ 252793 w 262032"/>
                <a:gd name="connsiteY17" fmla="*/ 88773 h 291536"/>
                <a:gd name="connsiteX18" fmla="*/ 252793 w 262032"/>
                <a:gd name="connsiteY18" fmla="*/ 203264 h 291536"/>
                <a:gd name="connsiteX19" fmla="*/ 241935 w 262032"/>
                <a:gd name="connsiteY19" fmla="*/ 222123 h 291536"/>
                <a:gd name="connsiteX20" fmla="*/ 141732 w 262032"/>
                <a:gd name="connsiteY20" fmla="*/ 279654 h 291536"/>
                <a:gd name="connsiteX21" fmla="*/ 120396 w 262032"/>
                <a:gd name="connsiteY21" fmla="*/ 279654 h 291536"/>
                <a:gd name="connsiteX22" fmla="*/ 20193 w 262032"/>
                <a:gd name="connsiteY22" fmla="*/ 222028 h 291536"/>
                <a:gd name="connsiteX23" fmla="*/ 9430 w 262032"/>
                <a:gd name="connsiteY23" fmla="*/ 203168 h 291536"/>
                <a:gd name="connsiteX24" fmla="*/ 9430 w 262032"/>
                <a:gd name="connsiteY24" fmla="*/ 88678 h 291536"/>
                <a:gd name="connsiteX25" fmla="*/ 20193 w 262032"/>
                <a:gd name="connsiteY25" fmla="*/ 69818 h 291536"/>
                <a:gd name="connsiteX26" fmla="*/ 120396 w 262032"/>
                <a:gd name="connsiteY26" fmla="*/ 12192 h 291536"/>
                <a:gd name="connsiteX27" fmla="*/ 131064 w 262032"/>
                <a:gd name="connsiteY27" fmla="*/ 9335 h 291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2032" h="291536">
                  <a:moveTo>
                    <a:pt x="131064" y="0"/>
                  </a:moveTo>
                  <a:cubicBezTo>
                    <a:pt x="125730" y="0"/>
                    <a:pt x="120396" y="1334"/>
                    <a:pt x="115729" y="4096"/>
                  </a:cubicBezTo>
                  <a:lnTo>
                    <a:pt x="15526" y="61627"/>
                  </a:lnTo>
                  <a:cubicBezTo>
                    <a:pt x="5905" y="67151"/>
                    <a:pt x="0" y="77438"/>
                    <a:pt x="0" y="88487"/>
                  </a:cubicBezTo>
                  <a:lnTo>
                    <a:pt x="0" y="203073"/>
                  </a:lnTo>
                  <a:cubicBezTo>
                    <a:pt x="0" y="214217"/>
                    <a:pt x="5905" y="224504"/>
                    <a:pt x="15526" y="229934"/>
                  </a:cubicBezTo>
                  <a:lnTo>
                    <a:pt x="115729" y="287465"/>
                  </a:lnTo>
                  <a:cubicBezTo>
                    <a:pt x="125254" y="292894"/>
                    <a:pt x="136874" y="292894"/>
                    <a:pt x="146304" y="287465"/>
                  </a:cubicBezTo>
                  <a:lnTo>
                    <a:pt x="246507" y="229934"/>
                  </a:lnTo>
                  <a:cubicBezTo>
                    <a:pt x="256127" y="224409"/>
                    <a:pt x="262033" y="214122"/>
                    <a:pt x="262033" y="203073"/>
                  </a:cubicBezTo>
                  <a:lnTo>
                    <a:pt x="262033" y="88487"/>
                  </a:lnTo>
                  <a:cubicBezTo>
                    <a:pt x="262033" y="77343"/>
                    <a:pt x="256127" y="67151"/>
                    <a:pt x="246507" y="61627"/>
                  </a:cubicBezTo>
                  <a:lnTo>
                    <a:pt x="146399" y="4096"/>
                  </a:lnTo>
                  <a:cubicBezTo>
                    <a:pt x="141732" y="1429"/>
                    <a:pt x="136493" y="0"/>
                    <a:pt x="131064" y="0"/>
                  </a:cubicBezTo>
                  <a:moveTo>
                    <a:pt x="131064" y="9430"/>
                  </a:moveTo>
                  <a:cubicBezTo>
                    <a:pt x="134779" y="9430"/>
                    <a:pt x="138398" y="10382"/>
                    <a:pt x="141732" y="12287"/>
                  </a:cubicBezTo>
                  <a:lnTo>
                    <a:pt x="241935" y="69914"/>
                  </a:lnTo>
                  <a:cubicBezTo>
                    <a:pt x="248698" y="73724"/>
                    <a:pt x="252793" y="80963"/>
                    <a:pt x="252793" y="88773"/>
                  </a:cubicBezTo>
                  <a:lnTo>
                    <a:pt x="252793" y="203264"/>
                  </a:lnTo>
                  <a:cubicBezTo>
                    <a:pt x="252793" y="211074"/>
                    <a:pt x="248698" y="218218"/>
                    <a:pt x="241935" y="222123"/>
                  </a:cubicBezTo>
                  <a:lnTo>
                    <a:pt x="141732" y="279654"/>
                  </a:lnTo>
                  <a:cubicBezTo>
                    <a:pt x="135160" y="283464"/>
                    <a:pt x="127063" y="283464"/>
                    <a:pt x="120396" y="279654"/>
                  </a:cubicBezTo>
                  <a:lnTo>
                    <a:pt x="20193" y="222028"/>
                  </a:lnTo>
                  <a:cubicBezTo>
                    <a:pt x="13526" y="218218"/>
                    <a:pt x="9334" y="210979"/>
                    <a:pt x="9430" y="203168"/>
                  </a:cubicBezTo>
                  <a:lnTo>
                    <a:pt x="9430" y="88678"/>
                  </a:lnTo>
                  <a:cubicBezTo>
                    <a:pt x="9430" y="80963"/>
                    <a:pt x="13526" y="73724"/>
                    <a:pt x="20193" y="69818"/>
                  </a:cubicBezTo>
                  <a:lnTo>
                    <a:pt x="120396" y="12192"/>
                  </a:lnTo>
                  <a:cubicBezTo>
                    <a:pt x="123635" y="10382"/>
                    <a:pt x="127349" y="9335"/>
                    <a:pt x="131064" y="9335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0" name="Полилиния: фигура 1769">
              <a:extLst>
                <a:ext uri="{FF2B5EF4-FFF2-40B4-BE49-F238E27FC236}">
                  <a16:creationId xmlns:a16="http://schemas.microsoft.com/office/drawing/2014/main" id="{9285BE83-58D8-7A63-A16D-B45043C1F646}"/>
                </a:ext>
              </a:extLst>
            </p:cNvPr>
            <p:cNvSpPr/>
            <p:nvPr/>
          </p:nvSpPr>
          <p:spPr>
            <a:xfrm>
              <a:off x="-499997" y="4075205"/>
              <a:ext cx="131064" cy="178689"/>
            </a:xfrm>
            <a:custGeom>
              <a:avLst/>
              <a:gdLst>
                <a:gd name="connsiteX0" fmla="*/ 121634 w 131064"/>
                <a:gd name="connsiteY0" fmla="*/ 110490 h 178689"/>
                <a:gd name="connsiteX1" fmla="*/ 65532 w 131064"/>
                <a:gd name="connsiteY1" fmla="*/ 168688 h 178689"/>
                <a:gd name="connsiteX2" fmla="*/ 9430 w 131064"/>
                <a:gd name="connsiteY2" fmla="*/ 110490 h 178689"/>
                <a:gd name="connsiteX3" fmla="*/ 9430 w 131064"/>
                <a:gd name="connsiteY3" fmla="*/ 42862 h 178689"/>
                <a:gd name="connsiteX4" fmla="*/ 65532 w 131064"/>
                <a:gd name="connsiteY4" fmla="*/ 10668 h 178689"/>
                <a:gd name="connsiteX5" fmla="*/ 121634 w 131064"/>
                <a:gd name="connsiteY5" fmla="*/ 42862 h 178689"/>
                <a:gd name="connsiteX6" fmla="*/ 121634 w 131064"/>
                <a:gd name="connsiteY6" fmla="*/ 110490 h 178689"/>
                <a:gd name="connsiteX7" fmla="*/ 65532 w 131064"/>
                <a:gd name="connsiteY7" fmla="*/ 0 h 178689"/>
                <a:gd name="connsiteX8" fmla="*/ 0 w 131064"/>
                <a:gd name="connsiteY8" fmla="*/ 37624 h 178689"/>
                <a:gd name="connsiteX9" fmla="*/ 0 w 131064"/>
                <a:gd name="connsiteY9" fmla="*/ 110490 h 178689"/>
                <a:gd name="connsiteX10" fmla="*/ 65532 w 131064"/>
                <a:gd name="connsiteY10" fmla="*/ 178689 h 178689"/>
                <a:gd name="connsiteX11" fmla="*/ 131064 w 131064"/>
                <a:gd name="connsiteY11" fmla="*/ 110490 h 178689"/>
                <a:gd name="connsiteX12" fmla="*/ 131064 w 131064"/>
                <a:gd name="connsiteY12" fmla="*/ 37624 h 178689"/>
                <a:gd name="connsiteX13" fmla="*/ 65532 w 131064"/>
                <a:gd name="connsiteY13" fmla="*/ 0 h 178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064" h="178689">
                  <a:moveTo>
                    <a:pt x="121634" y="110490"/>
                  </a:moveTo>
                  <a:cubicBezTo>
                    <a:pt x="121634" y="144304"/>
                    <a:pt x="77438" y="164021"/>
                    <a:pt x="65532" y="168688"/>
                  </a:cubicBezTo>
                  <a:cubicBezTo>
                    <a:pt x="53530" y="164021"/>
                    <a:pt x="9430" y="144209"/>
                    <a:pt x="9430" y="110490"/>
                  </a:cubicBezTo>
                  <a:lnTo>
                    <a:pt x="9430" y="42862"/>
                  </a:lnTo>
                  <a:cubicBezTo>
                    <a:pt x="9430" y="42862"/>
                    <a:pt x="65532" y="10668"/>
                    <a:pt x="65532" y="10668"/>
                  </a:cubicBezTo>
                  <a:lnTo>
                    <a:pt x="121634" y="42862"/>
                  </a:lnTo>
                  <a:lnTo>
                    <a:pt x="121634" y="110490"/>
                  </a:lnTo>
                  <a:close/>
                  <a:moveTo>
                    <a:pt x="65532" y="0"/>
                  </a:moveTo>
                  <a:lnTo>
                    <a:pt x="0" y="37624"/>
                  </a:lnTo>
                  <a:lnTo>
                    <a:pt x="0" y="110490"/>
                  </a:lnTo>
                  <a:cubicBezTo>
                    <a:pt x="0" y="156591"/>
                    <a:pt x="65532" y="178689"/>
                    <a:pt x="65532" y="178689"/>
                  </a:cubicBezTo>
                  <a:cubicBezTo>
                    <a:pt x="65532" y="178689"/>
                    <a:pt x="131064" y="156591"/>
                    <a:pt x="131064" y="110490"/>
                  </a:cubicBezTo>
                  <a:lnTo>
                    <a:pt x="131064" y="37624"/>
                  </a:lnTo>
                  <a:cubicBezTo>
                    <a:pt x="131064" y="37624"/>
                    <a:pt x="65532" y="0"/>
                    <a:pt x="65532" y="0"/>
                  </a:cubicBez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1" name="Полилиния: фигура 1770">
              <a:extLst>
                <a:ext uri="{FF2B5EF4-FFF2-40B4-BE49-F238E27FC236}">
                  <a16:creationId xmlns:a16="http://schemas.microsoft.com/office/drawing/2014/main" id="{14233081-EBFB-7B95-81EF-A6933DC75E67}"/>
                </a:ext>
              </a:extLst>
            </p:cNvPr>
            <p:cNvSpPr/>
            <p:nvPr/>
          </p:nvSpPr>
          <p:spPr>
            <a:xfrm>
              <a:off x="-472088" y="4126925"/>
              <a:ext cx="74866" cy="75247"/>
            </a:xfrm>
            <a:custGeom>
              <a:avLst/>
              <a:gdLst>
                <a:gd name="connsiteX0" fmla="*/ 32766 w 74866"/>
                <a:gd name="connsiteY0" fmla="*/ 52769 h 75247"/>
                <a:gd name="connsiteX1" fmla="*/ 21622 w 74866"/>
                <a:gd name="connsiteY1" fmla="*/ 41529 h 75247"/>
                <a:gd name="connsiteX2" fmla="*/ 24955 w 74866"/>
                <a:gd name="connsiteY2" fmla="*/ 38195 h 75247"/>
                <a:gd name="connsiteX3" fmla="*/ 33147 w 74866"/>
                <a:gd name="connsiteY3" fmla="*/ 46006 h 75247"/>
                <a:gd name="connsiteX4" fmla="*/ 54864 w 74866"/>
                <a:gd name="connsiteY4" fmla="*/ 24194 h 75247"/>
                <a:gd name="connsiteX5" fmla="*/ 58198 w 74866"/>
                <a:gd name="connsiteY5" fmla="*/ 27527 h 75247"/>
                <a:gd name="connsiteX6" fmla="*/ 32766 w 74866"/>
                <a:gd name="connsiteY6" fmla="*/ 52769 h 75247"/>
                <a:gd name="connsiteX7" fmla="*/ 37433 w 74866"/>
                <a:gd name="connsiteY7" fmla="*/ 0 h 75247"/>
                <a:gd name="connsiteX8" fmla="*/ 0 w 74866"/>
                <a:gd name="connsiteY8" fmla="*/ 37624 h 75247"/>
                <a:gd name="connsiteX9" fmla="*/ 37433 w 74866"/>
                <a:gd name="connsiteY9" fmla="*/ 75248 h 75247"/>
                <a:gd name="connsiteX10" fmla="*/ 74866 w 74866"/>
                <a:gd name="connsiteY10" fmla="*/ 37624 h 75247"/>
                <a:gd name="connsiteX11" fmla="*/ 37433 w 74866"/>
                <a:gd name="connsiteY11" fmla="*/ 0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66" h="75247">
                  <a:moveTo>
                    <a:pt x="32766" y="52769"/>
                  </a:moveTo>
                  <a:lnTo>
                    <a:pt x="21622" y="41529"/>
                  </a:lnTo>
                  <a:lnTo>
                    <a:pt x="24955" y="38195"/>
                  </a:lnTo>
                  <a:lnTo>
                    <a:pt x="33147" y="46006"/>
                  </a:lnTo>
                  <a:lnTo>
                    <a:pt x="54864" y="24194"/>
                  </a:lnTo>
                  <a:lnTo>
                    <a:pt x="58198" y="27527"/>
                  </a:lnTo>
                  <a:lnTo>
                    <a:pt x="32766" y="52769"/>
                  </a:lnTo>
                  <a:close/>
                  <a:moveTo>
                    <a:pt x="37433" y="0"/>
                  </a:moveTo>
                  <a:cubicBezTo>
                    <a:pt x="16764" y="0"/>
                    <a:pt x="0" y="16859"/>
                    <a:pt x="0" y="37624"/>
                  </a:cubicBezTo>
                  <a:cubicBezTo>
                    <a:pt x="0" y="58388"/>
                    <a:pt x="16764" y="75248"/>
                    <a:pt x="37433" y="75248"/>
                  </a:cubicBezTo>
                  <a:cubicBezTo>
                    <a:pt x="58102" y="75248"/>
                    <a:pt x="74866" y="58388"/>
                    <a:pt x="74866" y="37624"/>
                  </a:cubicBezTo>
                  <a:cubicBezTo>
                    <a:pt x="74866" y="16859"/>
                    <a:pt x="58102" y="0"/>
                    <a:pt x="37433" y="0"/>
                  </a:cubicBez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2" name="Полилиния: фигура 1771">
              <a:extLst>
                <a:ext uri="{FF2B5EF4-FFF2-40B4-BE49-F238E27FC236}">
                  <a16:creationId xmlns:a16="http://schemas.microsoft.com/office/drawing/2014/main" id="{E586746D-90AB-2385-7791-F47B4C8FF63E}"/>
                </a:ext>
              </a:extLst>
            </p:cNvPr>
            <p:cNvSpPr/>
            <p:nvPr/>
          </p:nvSpPr>
          <p:spPr>
            <a:xfrm>
              <a:off x="-436941" y="4083872"/>
              <a:ext cx="4667" cy="38290"/>
            </a:xfrm>
            <a:custGeom>
              <a:avLst/>
              <a:gdLst>
                <a:gd name="connsiteX0" fmla="*/ 2381 w 4667"/>
                <a:gd name="connsiteY0" fmla="*/ 38291 h 38290"/>
                <a:gd name="connsiteX1" fmla="*/ 4667 w 4667"/>
                <a:gd name="connsiteY1" fmla="*/ 38291 h 38290"/>
                <a:gd name="connsiteX2" fmla="*/ 4667 w 4667"/>
                <a:gd name="connsiteY2" fmla="*/ 0 h 38290"/>
                <a:gd name="connsiteX3" fmla="*/ 0 w 4667"/>
                <a:gd name="connsiteY3" fmla="*/ 0 h 38290"/>
                <a:gd name="connsiteX4" fmla="*/ 0 w 4667"/>
                <a:gd name="connsiteY4" fmla="*/ 38291 h 38290"/>
                <a:gd name="connsiteX5" fmla="*/ 2381 w 4667"/>
                <a:gd name="connsiteY5" fmla="*/ 38291 h 3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7" h="38290">
                  <a:moveTo>
                    <a:pt x="2381" y="38291"/>
                  </a:moveTo>
                  <a:lnTo>
                    <a:pt x="4667" y="38291"/>
                  </a:lnTo>
                  <a:lnTo>
                    <a:pt x="4667" y="0"/>
                  </a:lnTo>
                  <a:lnTo>
                    <a:pt x="0" y="0"/>
                  </a:lnTo>
                  <a:lnTo>
                    <a:pt x="0" y="38291"/>
                  </a:lnTo>
                  <a:lnTo>
                    <a:pt x="2381" y="38291"/>
                  </a:lnTo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4" name="Полилиния: фигура 1773">
              <a:extLst>
                <a:ext uri="{FF2B5EF4-FFF2-40B4-BE49-F238E27FC236}">
                  <a16:creationId xmlns:a16="http://schemas.microsoft.com/office/drawing/2014/main" id="{0AF13419-F4D2-7C83-C92A-C329CEE6FAD2}"/>
                </a:ext>
              </a:extLst>
            </p:cNvPr>
            <p:cNvSpPr/>
            <p:nvPr/>
          </p:nvSpPr>
          <p:spPr>
            <a:xfrm>
              <a:off x="-436846" y="4206935"/>
              <a:ext cx="4667" cy="39052"/>
            </a:xfrm>
            <a:custGeom>
              <a:avLst/>
              <a:gdLst>
                <a:gd name="connsiteX0" fmla="*/ 4667 w 4667"/>
                <a:gd name="connsiteY0" fmla="*/ 0 h 39052"/>
                <a:gd name="connsiteX1" fmla="*/ 0 w 4667"/>
                <a:gd name="connsiteY1" fmla="*/ 0 h 39052"/>
                <a:gd name="connsiteX2" fmla="*/ 0 w 4667"/>
                <a:gd name="connsiteY2" fmla="*/ 39052 h 39052"/>
                <a:gd name="connsiteX3" fmla="*/ 4667 w 4667"/>
                <a:gd name="connsiteY3" fmla="*/ 39052 h 39052"/>
                <a:gd name="connsiteX4" fmla="*/ 4667 w 4667"/>
                <a:gd name="connsiteY4" fmla="*/ 0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" h="39052">
                  <a:moveTo>
                    <a:pt x="4667" y="0"/>
                  </a:moveTo>
                  <a:lnTo>
                    <a:pt x="0" y="0"/>
                  </a:lnTo>
                  <a:lnTo>
                    <a:pt x="0" y="39052"/>
                  </a:lnTo>
                  <a:lnTo>
                    <a:pt x="4667" y="39052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1D1D1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09" name="Группа 1808">
            <a:extLst>
              <a:ext uri="{FF2B5EF4-FFF2-40B4-BE49-F238E27FC236}">
                <a16:creationId xmlns:a16="http://schemas.microsoft.com/office/drawing/2014/main" id="{8D832965-56AD-F9C4-FC3F-F0F7A32E38D0}"/>
              </a:ext>
            </a:extLst>
          </p:cNvPr>
          <p:cNvGrpSpPr/>
          <p:nvPr/>
        </p:nvGrpSpPr>
        <p:grpSpPr>
          <a:xfrm>
            <a:off x="3967026" y="1072800"/>
            <a:ext cx="2000869" cy="285360"/>
            <a:chOff x="3967024" y="1072800"/>
            <a:chExt cx="2000868" cy="285360"/>
          </a:xfrm>
        </p:grpSpPr>
        <p:sp>
          <p:nvSpPr>
            <p:cNvPr id="1788" name="TextBox 1787">
              <a:extLst>
                <a:ext uri="{FF2B5EF4-FFF2-40B4-BE49-F238E27FC236}">
                  <a16:creationId xmlns:a16="http://schemas.microsoft.com/office/drawing/2014/main" id="{0DA3A281-AD58-EB1E-1C85-2CB6D6844B99}"/>
                </a:ext>
              </a:extLst>
            </p:cNvPr>
            <p:cNvSpPr txBox="1"/>
            <p:nvPr/>
          </p:nvSpPr>
          <p:spPr>
            <a:xfrm>
              <a:off x="3967024" y="1072800"/>
              <a:ext cx="2000868" cy="189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ru-RU" sz="700" dirty="0">
                  <a:ln/>
                  <a:solidFill>
                    <a:srgbClr val="000000"/>
                  </a:solidFill>
                  <a:latin typeface="Kaspersky Sans Display"/>
                  <a:sym typeface="Kaspersky Sans Display"/>
                  <a:rtl val="0"/>
                </a:rPr>
                <a:t>Расширенное</a:t>
              </a:r>
              <a:r>
                <a:rPr lang="ru-RU" sz="700" dirty="0">
                  <a:ln/>
                  <a:solidFill>
                    <a:srgbClr val="00A88E"/>
                  </a:solidFill>
                  <a:latin typeface="Kaspersky Sans Display"/>
                  <a:sym typeface="Kaspersky Sans Display"/>
                  <a:rtl val="0"/>
                </a:rPr>
                <a:t> </a:t>
              </a:r>
              <a:r>
                <a:rPr lang="ru-RU" sz="700" dirty="0">
                  <a:ln/>
                  <a:solidFill>
                    <a:srgbClr val="000000"/>
                  </a:solidFill>
                  <a:latin typeface="Kaspersky Sans Display"/>
                  <a:sym typeface="Kaspersky Sans Display"/>
                  <a:rtl val="0"/>
                </a:rPr>
                <a:t>обнаружение и реагирование</a:t>
              </a:r>
            </a:p>
          </p:txBody>
        </p:sp>
        <p:sp>
          <p:nvSpPr>
            <p:cNvPr id="1791" name="Полилиния: фигура 1790">
              <a:extLst>
                <a:ext uri="{FF2B5EF4-FFF2-40B4-BE49-F238E27FC236}">
                  <a16:creationId xmlns:a16="http://schemas.microsoft.com/office/drawing/2014/main" id="{C6C48E7B-86A7-2628-2FE3-79A206858E67}"/>
                </a:ext>
              </a:extLst>
            </p:cNvPr>
            <p:cNvSpPr/>
            <p:nvPr/>
          </p:nvSpPr>
          <p:spPr>
            <a:xfrm>
              <a:off x="4339134" y="1233921"/>
              <a:ext cx="1361335" cy="124239"/>
            </a:xfrm>
            <a:custGeom>
              <a:avLst/>
              <a:gdLst>
                <a:gd name="connsiteX0" fmla="*/ 0 w 2547861"/>
                <a:gd name="connsiteY0" fmla="*/ 244421 h 244421"/>
                <a:gd name="connsiteX1" fmla="*/ 0 w 2547861"/>
                <a:gd name="connsiteY1" fmla="*/ 112881 h 244421"/>
                <a:gd name="connsiteX2" fmla="*/ 8601 w 2547861"/>
                <a:gd name="connsiteY2" fmla="*/ 69666 h 244421"/>
                <a:gd name="connsiteX3" fmla="*/ 33090 w 2547861"/>
                <a:gd name="connsiteY3" fmla="*/ 33032 h 244421"/>
                <a:gd name="connsiteX4" fmla="*/ 69742 w 2547861"/>
                <a:gd name="connsiteY4" fmla="*/ 8572 h 244421"/>
                <a:gd name="connsiteX5" fmla="*/ 112957 w 2547861"/>
                <a:gd name="connsiteY5" fmla="*/ 0 h 244421"/>
                <a:gd name="connsiteX6" fmla="*/ 2434990 w 2547861"/>
                <a:gd name="connsiteY6" fmla="*/ 0 h 244421"/>
                <a:gd name="connsiteX7" fmla="*/ 2514801 w 2547861"/>
                <a:gd name="connsiteY7" fmla="*/ 33061 h 244421"/>
                <a:gd name="connsiteX8" fmla="*/ 2547861 w 2547861"/>
                <a:gd name="connsiteY8" fmla="*/ 112881 h 244421"/>
                <a:gd name="connsiteX9" fmla="*/ 2547861 w 2547861"/>
                <a:gd name="connsiteY9" fmla="*/ 244421 h 24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861" h="244421">
                  <a:moveTo>
                    <a:pt x="0" y="244421"/>
                  </a:moveTo>
                  <a:lnTo>
                    <a:pt x="0" y="112881"/>
                  </a:lnTo>
                  <a:cubicBezTo>
                    <a:pt x="0" y="98050"/>
                    <a:pt x="2924" y="83363"/>
                    <a:pt x="8601" y="69666"/>
                  </a:cubicBezTo>
                  <a:cubicBezTo>
                    <a:pt x="14278" y="55969"/>
                    <a:pt x="22603" y="43519"/>
                    <a:pt x="33090" y="33032"/>
                  </a:cubicBezTo>
                  <a:cubicBezTo>
                    <a:pt x="43577" y="22555"/>
                    <a:pt x="56036" y="14240"/>
                    <a:pt x="69742" y="8572"/>
                  </a:cubicBezTo>
                  <a:cubicBezTo>
                    <a:pt x="83439" y="2905"/>
                    <a:pt x="98127" y="-10"/>
                    <a:pt x="112957" y="0"/>
                  </a:cubicBezTo>
                  <a:lnTo>
                    <a:pt x="2434990" y="0"/>
                  </a:lnTo>
                  <a:cubicBezTo>
                    <a:pt x="2464928" y="0"/>
                    <a:pt x="2493636" y="11896"/>
                    <a:pt x="2514801" y="33061"/>
                  </a:cubicBezTo>
                  <a:cubicBezTo>
                    <a:pt x="2535974" y="54235"/>
                    <a:pt x="2547861" y="82944"/>
                    <a:pt x="2547861" y="112881"/>
                  </a:cubicBezTo>
                  <a:lnTo>
                    <a:pt x="2547861" y="244421"/>
                  </a:lnTo>
                </a:path>
              </a:pathLst>
            </a:custGeom>
            <a:noFill/>
            <a:ln w="9525" cap="flat">
              <a:solidFill>
                <a:srgbClr val="2A3541">
                  <a:alpha val="7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90000"/>
                </a:lnSpc>
              </a:pPr>
              <a:endParaRPr lang="ru-RU" sz="819"/>
            </a:p>
          </p:txBody>
        </p:sp>
      </p:grpSp>
      <p:sp>
        <p:nvSpPr>
          <p:cNvPr id="313" name="Полилиния: фигура 1326">
            <a:extLst>
              <a:ext uri="{FF2B5EF4-FFF2-40B4-BE49-F238E27FC236}">
                <a16:creationId xmlns:a16="http://schemas.microsoft.com/office/drawing/2014/main" id="{55421DCC-B73B-4C00-9307-E4EC434786CB}"/>
              </a:ext>
            </a:extLst>
          </p:cNvPr>
          <p:cNvSpPr>
            <a:spLocks/>
          </p:cNvSpPr>
          <p:nvPr/>
        </p:nvSpPr>
        <p:spPr>
          <a:xfrm>
            <a:off x="6650300" y="2511750"/>
            <a:ext cx="4842" cy="865664"/>
          </a:xfrm>
          <a:custGeom>
            <a:avLst/>
            <a:gdLst>
              <a:gd name="connsiteX0" fmla="*/ 0 w 9525"/>
              <a:gd name="connsiteY0" fmla="*/ 0 h 1703070"/>
              <a:gd name="connsiteX1" fmla="*/ 0 w 9525"/>
              <a:gd name="connsiteY1" fmla="*/ 1703070 h 1703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1703070">
                <a:moveTo>
                  <a:pt x="0" y="0"/>
                </a:moveTo>
                <a:lnTo>
                  <a:pt x="0" y="1703070"/>
                </a:lnTo>
              </a:path>
            </a:pathLst>
          </a:custGeom>
          <a:noFill/>
          <a:ln w="6350" cap="flat">
            <a:solidFill>
              <a:srgbClr val="1D3653">
                <a:alpha val="17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90000"/>
              </a:lnSpc>
            </a:pPr>
            <a:endParaRPr lang="ru-RU" sz="819"/>
          </a:p>
        </p:txBody>
      </p:sp>
      <p:pic>
        <p:nvPicPr>
          <p:cNvPr id="314" name="Picture 313">
            <a:extLst>
              <a:ext uri="{FF2B5EF4-FFF2-40B4-BE49-F238E27FC236}">
                <a16:creationId xmlns:a16="http://schemas.microsoft.com/office/drawing/2014/main" id="{F35E808F-FD85-458F-8F24-A1E87475F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74843" b="-6092"/>
          <a:stretch/>
        </p:blipFill>
        <p:spPr>
          <a:xfrm>
            <a:off x="6997291" y="2736703"/>
            <a:ext cx="310676" cy="335414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4EF77E50-81C8-4A5F-BFCD-87DEC94247BD}"/>
              </a:ext>
            </a:extLst>
          </p:cNvPr>
          <p:cNvSpPr txBox="1"/>
          <p:nvPr/>
        </p:nvSpPr>
        <p:spPr>
          <a:xfrm>
            <a:off x="6962853" y="3117462"/>
            <a:ext cx="373879" cy="1661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Kaspersky</a:t>
            </a:r>
          </a:p>
          <a:p>
            <a:pPr algn="ctr" defTabSz="415849">
              <a:lnSpc>
                <a:spcPct val="90000"/>
              </a:lnSpc>
              <a:defRPr/>
            </a:pPr>
            <a:r>
              <a:rPr lang="en-US" sz="600" dirty="0">
                <a:solidFill>
                  <a:srgbClr val="1D1D1B"/>
                </a:solidFill>
                <a:latin typeface="Kaspersky Sans Display" panose="020B0003020000020004" pitchFamily="34" charset="0"/>
              </a:rPr>
              <a:t>Smart</a:t>
            </a: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98F1621F-E137-4862-8733-A1FB1B623ACE}"/>
              </a:ext>
            </a:extLst>
          </p:cNvPr>
          <p:cNvSpPr txBox="1"/>
          <p:nvPr/>
        </p:nvSpPr>
        <p:spPr>
          <a:xfrm>
            <a:off x="6760923" y="2378777"/>
            <a:ext cx="796981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700">
                <a:ln/>
                <a:solidFill>
                  <a:srgbClr val="000000"/>
                </a:solidFill>
                <a:latin typeface="Kaspersky Sans Display"/>
                <a:rtl val="0"/>
              </a:defRPr>
            </a:lvl1pPr>
          </a:lstStyle>
          <a:p>
            <a:r>
              <a:rPr lang="ru-RU" dirty="0">
                <a:sym typeface="Kaspersky Sans Display"/>
              </a:rPr>
              <a:t>Умная защита для среднего бизнеса</a:t>
            </a:r>
          </a:p>
        </p:txBody>
      </p:sp>
      <p:sp>
        <p:nvSpPr>
          <p:cNvPr id="317" name="Text Placeholder 1">
            <a:extLst>
              <a:ext uri="{FF2B5EF4-FFF2-40B4-BE49-F238E27FC236}">
                <a16:creationId xmlns:a16="http://schemas.microsoft.com/office/drawing/2014/main" id="{E6800A2F-0941-4C9C-BF93-98ACCE767F42}"/>
              </a:ext>
            </a:extLst>
          </p:cNvPr>
          <p:cNvSpPr txBox="1">
            <a:spLocks/>
          </p:cNvSpPr>
          <p:nvPr/>
        </p:nvSpPr>
        <p:spPr>
          <a:xfrm>
            <a:off x="144000" y="158400"/>
            <a:ext cx="8784391" cy="540408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Kaspersky Sans Cyr_B1" panose="020B0503050101040103" pitchFamily="34" charset="-52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1500" dirty="0">
                <a:latin typeface="Kaspersky Sans Display" panose="020B0003020000020004" pitchFamily="34" charset="0"/>
              </a:rPr>
              <a:t>Как мы можем помочь</a:t>
            </a:r>
          </a:p>
        </p:txBody>
      </p:sp>
    </p:spTree>
    <p:extLst>
      <p:ext uri="{BB962C8B-B14F-4D97-AF65-F5344CB8AC3E}">
        <p14:creationId xmlns:p14="http://schemas.microsoft.com/office/powerpoint/2010/main" val="76373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57">
            <a:extLst>
              <a:ext uri="{FF2B5EF4-FFF2-40B4-BE49-F238E27FC236}">
                <a16:creationId xmlns:a16="http://schemas.microsoft.com/office/drawing/2014/main" id="{0E928DD5-0507-44C0-B186-2E10F5FACAAB}"/>
              </a:ext>
            </a:extLst>
          </p:cNvPr>
          <p:cNvSpPr/>
          <p:nvPr/>
        </p:nvSpPr>
        <p:spPr>
          <a:xfrm>
            <a:off x="149343" y="2408846"/>
            <a:ext cx="3342537" cy="41493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</a:gradFill>
          <a:ln w="12700" cap="flat" cmpd="sng" algn="ctr">
            <a:noFill/>
            <a:prstDash val="solid"/>
          </a:ln>
          <a:effectLst/>
        </p:spPr>
        <p:txBody>
          <a:bodyPr lIns="0" tIns="36000" rIns="0" bIns="54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43508" y="1203598"/>
            <a:ext cx="4932548" cy="1620179"/>
          </a:xfrm>
        </p:spPr>
        <p:txBody>
          <a:bodyPr/>
          <a:lstStyle/>
          <a:p>
            <a:r>
              <a:rPr lang="ru-RU" sz="2000" dirty="0"/>
              <a:t>Усложнение рисков</a:t>
            </a:r>
            <a:br>
              <a:rPr lang="ru-RU" sz="2000" dirty="0"/>
            </a:br>
            <a:endParaRPr lang="ru-RU" sz="2000" dirty="0"/>
          </a:p>
          <a:p>
            <a:r>
              <a:rPr lang="ru-RU" sz="2000" dirty="0"/>
              <a:t>Замещение технологий</a:t>
            </a:r>
          </a:p>
          <a:p>
            <a:br>
              <a:rPr lang="ru-RU" sz="2000" dirty="0"/>
            </a:br>
            <a:r>
              <a:rPr lang="ru-RU" sz="2000" dirty="0"/>
              <a:t>Поиск актуальных решений</a:t>
            </a:r>
          </a:p>
        </p:txBody>
      </p:sp>
      <p:sp>
        <p:nvSpPr>
          <p:cNvPr id="12" name="Rectangle: Rounded Corners 157">
            <a:extLst>
              <a:ext uri="{FF2B5EF4-FFF2-40B4-BE49-F238E27FC236}">
                <a16:creationId xmlns:a16="http://schemas.microsoft.com/office/drawing/2014/main" id="{C0D23225-BA6A-46C1-A698-0BFE763A07A6}"/>
              </a:ext>
            </a:extLst>
          </p:cNvPr>
          <p:cNvSpPr/>
          <p:nvPr/>
        </p:nvSpPr>
        <p:spPr>
          <a:xfrm>
            <a:off x="5076056" y="951570"/>
            <a:ext cx="3720582" cy="1134548"/>
          </a:xfrm>
          <a:prstGeom prst="roundRect">
            <a:avLst>
              <a:gd name="adj" fmla="val 10513"/>
            </a:avLst>
          </a:prstGeom>
          <a:noFill/>
          <a:ln w="254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13" name="Прямоугольник 14">
            <a:extLst>
              <a:ext uri="{FF2B5EF4-FFF2-40B4-BE49-F238E27FC236}">
                <a16:creationId xmlns:a16="http://schemas.microsoft.com/office/drawing/2014/main" id="{0C54D646-D162-4A41-A743-9DC2AEB51998}"/>
              </a:ext>
            </a:extLst>
          </p:cNvPr>
          <p:cNvSpPr/>
          <p:nvPr/>
        </p:nvSpPr>
        <p:spPr>
          <a:xfrm>
            <a:off x="5464591" y="1149094"/>
            <a:ext cx="3231167" cy="7155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Напряженный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киберландшафт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В последние два года 69% организаций в России пострадали минимум от одного киберинцидента.</a:t>
            </a:r>
          </a:p>
        </p:txBody>
      </p:sp>
      <p:sp>
        <p:nvSpPr>
          <p:cNvPr id="14" name="Oval 97">
            <a:extLst>
              <a:ext uri="{FF2B5EF4-FFF2-40B4-BE49-F238E27FC236}">
                <a16:creationId xmlns:a16="http://schemas.microsoft.com/office/drawing/2014/main" id="{23603DBC-B9E8-4112-9586-D2F02979FDAA}"/>
              </a:ext>
            </a:extLst>
          </p:cNvPr>
          <p:cNvSpPr/>
          <p:nvPr/>
        </p:nvSpPr>
        <p:spPr>
          <a:xfrm>
            <a:off x="4698056" y="1140842"/>
            <a:ext cx="756000" cy="756000"/>
          </a:xfrm>
          <a:prstGeom prst="ellipse">
            <a:avLst/>
          </a:prstGeom>
          <a:solidFill>
            <a:schemeClr val="bg1"/>
          </a:solidFill>
          <a:ln w="127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lIns="0" tIns="36000" rIns="0" bIns="54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17" name="Rectangle: Rounded Corners 157">
            <a:extLst>
              <a:ext uri="{FF2B5EF4-FFF2-40B4-BE49-F238E27FC236}">
                <a16:creationId xmlns:a16="http://schemas.microsoft.com/office/drawing/2014/main" id="{B1A179B8-F0AB-4EF0-9B7A-040A498B9B31}"/>
              </a:ext>
            </a:extLst>
          </p:cNvPr>
          <p:cNvSpPr/>
          <p:nvPr/>
        </p:nvSpPr>
        <p:spPr>
          <a:xfrm>
            <a:off x="5076056" y="3765096"/>
            <a:ext cx="3720582" cy="1134548"/>
          </a:xfrm>
          <a:prstGeom prst="roundRect">
            <a:avLst>
              <a:gd name="adj" fmla="val 10513"/>
            </a:avLst>
          </a:prstGeom>
          <a:noFill/>
          <a:ln w="254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18" name="Прямоугольник 14">
            <a:extLst>
              <a:ext uri="{FF2B5EF4-FFF2-40B4-BE49-F238E27FC236}">
                <a16:creationId xmlns:a16="http://schemas.microsoft.com/office/drawing/2014/main" id="{5F3119E4-E8D3-47D9-B2D1-2055FAB19D30}"/>
              </a:ext>
            </a:extLst>
          </p:cNvPr>
          <p:cNvSpPr/>
          <p:nvPr/>
        </p:nvSpPr>
        <p:spPr>
          <a:xfrm>
            <a:off x="5610112" y="3948043"/>
            <a:ext cx="3282368" cy="7155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Усложнение регулирования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Строгие требования по обеспечению технологического суверенитета (Указ 250), рост штрафов</a:t>
            </a:r>
          </a:p>
        </p:txBody>
      </p:sp>
      <p:sp>
        <p:nvSpPr>
          <p:cNvPr id="19" name="Oval 97">
            <a:extLst>
              <a:ext uri="{FF2B5EF4-FFF2-40B4-BE49-F238E27FC236}">
                <a16:creationId xmlns:a16="http://schemas.microsoft.com/office/drawing/2014/main" id="{C3AC8245-C160-43DC-B8A1-1C361A1659B0}"/>
              </a:ext>
            </a:extLst>
          </p:cNvPr>
          <p:cNvSpPr/>
          <p:nvPr/>
        </p:nvSpPr>
        <p:spPr>
          <a:xfrm>
            <a:off x="4698056" y="3954369"/>
            <a:ext cx="756000" cy="756000"/>
          </a:xfrm>
          <a:prstGeom prst="ellipse">
            <a:avLst/>
          </a:prstGeom>
          <a:solidFill>
            <a:schemeClr val="bg1"/>
          </a:solidFill>
          <a:ln w="127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lIns="0" tIns="36000" rIns="0" bIns="54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20" name="Rectangle: Rounded Corners 157">
            <a:extLst>
              <a:ext uri="{FF2B5EF4-FFF2-40B4-BE49-F238E27FC236}">
                <a16:creationId xmlns:a16="http://schemas.microsoft.com/office/drawing/2014/main" id="{1E4D27AC-0EBE-47E0-9DCE-1692A296ED7A}"/>
              </a:ext>
            </a:extLst>
          </p:cNvPr>
          <p:cNvSpPr/>
          <p:nvPr/>
        </p:nvSpPr>
        <p:spPr>
          <a:xfrm>
            <a:off x="5076056" y="2311335"/>
            <a:ext cx="3720582" cy="1134548"/>
          </a:xfrm>
          <a:prstGeom prst="roundRect">
            <a:avLst>
              <a:gd name="adj" fmla="val 10513"/>
            </a:avLst>
          </a:prstGeom>
          <a:noFill/>
          <a:ln w="254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21" name="Прямоугольник 14">
            <a:extLst>
              <a:ext uri="{FF2B5EF4-FFF2-40B4-BE49-F238E27FC236}">
                <a16:creationId xmlns:a16="http://schemas.microsoft.com/office/drawing/2014/main" id="{1670AD92-2BAB-4FB6-9A19-C13009D2A250}"/>
              </a:ext>
            </a:extLst>
          </p:cNvPr>
          <p:cNvSpPr/>
          <p:nvPr/>
        </p:nvSpPr>
        <p:spPr>
          <a:xfrm>
            <a:off x="5554267" y="2514865"/>
            <a:ext cx="2870161" cy="7155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Замещение технологий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Продолжается активное замещение иностранных ИТ-решений (в том числе ИБ) .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22" name="Oval 97">
            <a:extLst>
              <a:ext uri="{FF2B5EF4-FFF2-40B4-BE49-F238E27FC236}">
                <a16:creationId xmlns:a16="http://schemas.microsoft.com/office/drawing/2014/main" id="{AF4D9FEC-BFF0-468C-8646-2990282848D1}"/>
              </a:ext>
            </a:extLst>
          </p:cNvPr>
          <p:cNvSpPr/>
          <p:nvPr/>
        </p:nvSpPr>
        <p:spPr>
          <a:xfrm>
            <a:off x="4698056" y="2493689"/>
            <a:ext cx="756000" cy="756000"/>
          </a:xfrm>
          <a:prstGeom prst="ellipse">
            <a:avLst/>
          </a:prstGeom>
          <a:solidFill>
            <a:schemeClr val="bg1"/>
          </a:solidFill>
          <a:ln w="127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lIns="0" tIns="36000" rIns="0" bIns="54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26" name="Rectangle: Rounded Corners 157">
            <a:hlinkClick r:id="rId3"/>
            <a:extLst>
              <a:ext uri="{FF2B5EF4-FFF2-40B4-BE49-F238E27FC236}">
                <a16:creationId xmlns:a16="http://schemas.microsoft.com/office/drawing/2014/main" id="{2D8FE1FD-8131-46E7-96A9-36C6DB2EFEEF}"/>
              </a:ext>
            </a:extLst>
          </p:cNvPr>
          <p:cNvSpPr/>
          <p:nvPr/>
        </p:nvSpPr>
        <p:spPr>
          <a:xfrm>
            <a:off x="664231" y="3765096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spersky Sans Display" panose="020B0003020000020004" pitchFamily="34" charset="-52"/>
                <a:ea typeface="+mn-ea"/>
                <a:cs typeface="+mn-cs"/>
              </a:rPr>
              <a:t>Подробнее</a:t>
            </a:r>
          </a:p>
        </p:txBody>
      </p:sp>
      <p:sp>
        <p:nvSpPr>
          <p:cNvPr id="27" name="Shape 1647">
            <a:extLst>
              <a:ext uri="{FF2B5EF4-FFF2-40B4-BE49-F238E27FC236}">
                <a16:creationId xmlns:a16="http://schemas.microsoft.com/office/drawing/2014/main" id="{DFF806CF-8028-4613-AC2A-BFD6A2B04AF3}"/>
              </a:ext>
            </a:extLst>
          </p:cNvPr>
          <p:cNvSpPr/>
          <p:nvPr/>
        </p:nvSpPr>
        <p:spPr>
          <a:xfrm>
            <a:off x="611560" y="3374358"/>
            <a:ext cx="2657329" cy="2135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288" tIns="14288" rIns="14288" bIns="14288" numCol="1" anchor="t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l" defTabSz="30955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1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/>
                <a:ea typeface="+mn-ea"/>
                <a:sym typeface="Lato Light"/>
              </a:rPr>
              <a:t>Интерактивная карта киберугроз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2ABBC02F-E0C2-1E14-D677-7F0D9482F931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7741785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Современные реалии кибербезопасности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563624B-75B7-A781-EEAA-CB427D69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6754" y="2592387"/>
            <a:ext cx="558604" cy="55860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D6E8ABD-A468-4B91-6820-2836FC2BC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15644" y="1258430"/>
            <a:ext cx="520824" cy="520824"/>
          </a:xfrm>
          <a:prstGeom prst="rect">
            <a:avLst/>
          </a:prstGeom>
        </p:spPr>
      </p:pic>
      <p:pic>
        <p:nvPicPr>
          <p:cNvPr id="6" name="Graphic 44">
            <a:extLst>
              <a:ext uri="{FF2B5EF4-FFF2-40B4-BE49-F238E27FC236}">
                <a16:creationId xmlns:a16="http://schemas.microsoft.com/office/drawing/2014/main" id="{722C3F2E-4991-B075-6C5D-33E19B5A0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5644" y="4071957"/>
            <a:ext cx="520824" cy="52082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>
            <a:extLst>
              <a:ext uri="{FF2B5EF4-FFF2-40B4-BE49-F238E27FC236}">
                <a16:creationId xmlns:a16="http://schemas.microsoft.com/office/drawing/2014/main" id="{2ABBC02F-E0C2-1E14-D677-7F0D9482F931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7741785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Выводы и прогнозы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9E3ECE-07D9-4A11-9A4B-06DDA8BA6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464" y="752947"/>
            <a:ext cx="7800976" cy="1620179"/>
          </a:xfrm>
        </p:spPr>
        <p:txBody>
          <a:bodyPr/>
          <a:lstStyle/>
          <a:p>
            <a:br>
              <a:rPr lang="en-US" sz="1800" dirty="0"/>
            </a:b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D1AE"/>
                </a:solidFill>
              </a:rPr>
              <a:t>Malware never sleeps</a:t>
            </a:r>
            <a:br>
              <a:rPr lang="ru-RU" sz="1800" dirty="0">
                <a:solidFill>
                  <a:srgbClr val="23D1AE"/>
                </a:solidFill>
              </a:rPr>
            </a:br>
            <a:r>
              <a:rPr lang="ru-RU" sz="1800" dirty="0"/>
              <a:t>Дальнейший рост количества и разнообразия </a:t>
            </a:r>
            <a:r>
              <a:rPr lang="ru-RU" sz="1800" dirty="0" err="1"/>
              <a:t>киберугроз</a:t>
            </a:r>
            <a:r>
              <a:rPr lang="ru-RU" sz="1800" dirty="0"/>
              <a:t> для</a:t>
            </a:r>
            <a:r>
              <a:rPr lang="en-US" sz="1800" dirty="0"/>
              <a:t> Linux</a:t>
            </a:r>
            <a:endParaRPr lang="ru-RU" sz="1800" dirty="0"/>
          </a:p>
          <a:p>
            <a:endParaRPr lang="ru-R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D1AE"/>
                </a:solidFill>
              </a:rPr>
              <a:t>Догнать и перегнать</a:t>
            </a:r>
            <a:br>
              <a:rPr lang="ru-RU" sz="1800" dirty="0">
                <a:solidFill>
                  <a:srgbClr val="23D1AE"/>
                </a:solidFill>
              </a:rPr>
            </a:br>
            <a:r>
              <a:rPr lang="ru-RU" sz="1800" dirty="0"/>
              <a:t>Расширение функциональность защитных решений до полного «выравнивания» с функциональностью для </a:t>
            </a:r>
            <a:r>
              <a:rPr lang="en-US" sz="1800" dirty="0"/>
              <a:t>Windows </a:t>
            </a:r>
            <a:r>
              <a:rPr lang="ru-RU" sz="1800" dirty="0"/>
              <a:t>(а то и выше)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3D1AE"/>
                </a:solidFill>
              </a:rPr>
              <a:t>Решение есть</a:t>
            </a:r>
            <a:br>
              <a:rPr lang="ru-RU" sz="1800" dirty="0"/>
            </a:br>
            <a:r>
              <a:rPr lang="ru-RU" sz="1800" dirty="0"/>
              <a:t>Надежная защита под </a:t>
            </a:r>
            <a:r>
              <a:rPr lang="en-US" sz="1800" dirty="0"/>
              <a:t>Linux </a:t>
            </a:r>
            <a:r>
              <a:rPr lang="ru-RU" sz="1800" dirty="0"/>
              <a:t>есть уже сейчас: как от массовых, так и</a:t>
            </a:r>
            <a:r>
              <a:rPr lang="en-US" sz="1800" dirty="0"/>
              <a:t> </a:t>
            </a:r>
            <a:r>
              <a:rPr lang="ru-RU" sz="1800" dirty="0"/>
              <a:t>от продвинутых угроз. </a:t>
            </a:r>
            <a:endParaRPr lang="en-US" sz="1800" dirty="0"/>
          </a:p>
        </p:txBody>
      </p:sp>
      <p:sp>
        <p:nvSpPr>
          <p:cNvPr id="10" name="Rectangle: Rounded Corners 157">
            <a:extLst>
              <a:ext uri="{FF2B5EF4-FFF2-40B4-BE49-F238E27FC236}">
                <a16:creationId xmlns:a16="http://schemas.microsoft.com/office/drawing/2014/main" id="{EFD95952-F192-4B33-B1CE-D97837EC1F1B}"/>
              </a:ext>
            </a:extLst>
          </p:cNvPr>
          <p:cNvSpPr/>
          <p:nvPr/>
        </p:nvSpPr>
        <p:spPr>
          <a:xfrm>
            <a:off x="514816" y="951570"/>
            <a:ext cx="8183776" cy="3528391"/>
          </a:xfrm>
          <a:prstGeom prst="roundRect">
            <a:avLst>
              <a:gd name="adj" fmla="val 10513"/>
            </a:avLst>
          </a:prstGeom>
          <a:noFill/>
          <a:ln w="254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617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39FBBD7B-2AF9-4715-86BC-998AD2F9D21C}"/>
              </a:ext>
            </a:extLst>
          </p:cNvPr>
          <p:cNvSpPr txBox="1">
            <a:spLocks/>
          </p:cNvSpPr>
          <p:nvPr/>
        </p:nvSpPr>
        <p:spPr>
          <a:xfrm>
            <a:off x="143508" y="159482"/>
            <a:ext cx="7753167" cy="540409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ru-RU"/>
            </a:defPPr>
            <a:lvl1pPr indent="0">
              <a:spcBef>
                <a:spcPts val="0"/>
              </a:spcBef>
              <a:buFontTx/>
              <a:buNone/>
              <a:defRPr sz="1500"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Подтвержденное лидерство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287B9-E159-486F-B038-11598B084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023614"/>
            <a:ext cx="9144000" cy="369569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213227E-332A-9F46-392A-0F3B10A264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50" r="15210" b="53240"/>
          <a:stretch/>
        </p:blipFill>
        <p:spPr>
          <a:xfrm>
            <a:off x="5436096" y="1023614"/>
            <a:ext cx="2317071" cy="172815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DC127F7-D8B1-92AD-E7E7-A0E00D8344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887" t="35070" b="7452"/>
          <a:stretch/>
        </p:blipFill>
        <p:spPr>
          <a:xfrm>
            <a:off x="8676456" y="2319722"/>
            <a:ext cx="467544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92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2">
            <a:extLst>
              <a:ext uri="{FF2B5EF4-FFF2-40B4-BE49-F238E27FC236}">
                <a16:creationId xmlns:a16="http://schemas.microsoft.com/office/drawing/2014/main" id="{27853D5F-4ECE-49A1-AD35-9F024CFB6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" t="1022" b="2791"/>
          <a:stretch/>
        </p:blipFill>
        <p:spPr>
          <a:xfrm>
            <a:off x="4961440" y="3140336"/>
            <a:ext cx="943476" cy="943582"/>
          </a:xfrm>
          <a:prstGeom prst="rect">
            <a:avLst/>
          </a:prstGeom>
          <a:effectLst/>
        </p:spPr>
      </p:pic>
      <p:sp>
        <p:nvSpPr>
          <p:cNvPr id="24" name="Rectangle: Rounded Corners 157">
            <a:extLst>
              <a:ext uri="{FF2B5EF4-FFF2-40B4-BE49-F238E27FC236}">
                <a16:creationId xmlns:a16="http://schemas.microsoft.com/office/drawing/2014/main" id="{0687031F-B7A6-4309-9E75-6C82157EE572}"/>
              </a:ext>
            </a:extLst>
          </p:cNvPr>
          <p:cNvSpPr/>
          <p:nvPr/>
        </p:nvSpPr>
        <p:spPr>
          <a:xfrm>
            <a:off x="1075134" y="1250746"/>
            <a:ext cx="3218560" cy="1328051"/>
          </a:xfrm>
          <a:prstGeom prst="roundRect">
            <a:avLst>
              <a:gd name="adj" fmla="val 15535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/>
            <a:endParaRPr lang="ru-RU" sz="105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8CFAFB-890B-4D0F-B1AE-1786CC9C373E}"/>
              </a:ext>
            </a:extLst>
          </p:cNvPr>
          <p:cNvGrpSpPr/>
          <p:nvPr/>
        </p:nvGrpSpPr>
        <p:grpSpPr>
          <a:xfrm>
            <a:off x="845073" y="1685135"/>
            <a:ext cx="459000" cy="459000"/>
            <a:chOff x="505604" y="1653616"/>
            <a:chExt cx="612000" cy="612000"/>
          </a:xfrm>
        </p:grpSpPr>
        <p:sp>
          <p:nvSpPr>
            <p:cNvPr id="31" name="Oval 97">
              <a:extLst>
                <a:ext uri="{FF2B5EF4-FFF2-40B4-BE49-F238E27FC236}">
                  <a16:creationId xmlns:a16="http://schemas.microsoft.com/office/drawing/2014/main" id="{C2689F69-E697-4917-8070-6E400104DD59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25000">
                  <a:schemeClr val="accent1"/>
                </a:gs>
                <a:gs pos="100000">
                  <a:srgbClr val="7EFF33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254000" dist="63500" dir="5400000" algn="ctr" rotWithShape="0">
                <a:schemeClr val="accent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/>
              <a:endParaRPr lang="ru-RU" sz="120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32" name="Oval 97">
              <a:extLst>
                <a:ext uri="{FF2B5EF4-FFF2-40B4-BE49-F238E27FC236}">
                  <a16:creationId xmlns:a16="http://schemas.microsoft.com/office/drawing/2014/main" id="{4790D1E1-6383-4FFA-98B3-4F718C4DE21E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75000">
                  <a:srgbClr val="7EFF33"/>
                </a:gs>
              </a:gsLst>
              <a:lin ang="0" scaled="1"/>
            </a:gradFill>
            <a:ln>
              <a:noFill/>
            </a:ln>
            <a:effectLst>
              <a:outerShdw blurRad="254000" dist="63500" dir="5400000" algn="ctr" rotWithShape="0">
                <a:srgbClr val="7EFF33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/>
              <a:endParaRPr lang="ru-RU" sz="120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33" name="Oval 97">
              <a:extLst>
                <a:ext uri="{FF2B5EF4-FFF2-40B4-BE49-F238E27FC236}">
                  <a16:creationId xmlns:a16="http://schemas.microsoft.com/office/drawing/2014/main" id="{A8BBBDF7-60D2-4AA2-AA2A-8D10ABB74EDF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67500" tIns="35100" rIns="67500" bIns="35100" rtlCol="0" anchor="ctr"/>
            <a:lstStyle/>
            <a:p>
              <a:pPr algn="ctr"/>
              <a:r>
                <a:rPr lang="en-US" b="1" dirty="0">
                  <a:latin typeface="Kaspersky Sans Display" panose="020B0003020000020004" pitchFamily="34" charset="0"/>
                </a:rPr>
                <a:t>1</a:t>
              </a:r>
              <a:endParaRPr lang="ru-RU" b="1" dirty="0">
                <a:latin typeface="Kaspersky Sans Display" panose="020B0003020000020004" pitchFamily="34" charset="0"/>
              </a:endParaRPr>
            </a:p>
          </p:txBody>
        </p:sp>
      </p:grpSp>
      <p:sp>
        <p:nvSpPr>
          <p:cNvPr id="34" name="Прямоугольник 14">
            <a:extLst>
              <a:ext uri="{FF2B5EF4-FFF2-40B4-BE49-F238E27FC236}">
                <a16:creationId xmlns:a16="http://schemas.microsoft.com/office/drawing/2014/main" id="{C5018A97-0E8E-433E-BEBE-527D20166DB5}"/>
              </a:ext>
            </a:extLst>
          </p:cNvPr>
          <p:cNvSpPr/>
          <p:nvPr/>
        </p:nvSpPr>
        <p:spPr>
          <a:xfrm>
            <a:off x="1441672" y="1450985"/>
            <a:ext cx="2640248" cy="90024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900"/>
              </a:spcAft>
            </a:pPr>
            <a:r>
              <a:rPr lang="ru-RU" sz="1500" dirty="0">
                <a:latin typeface="Kaspersky Sans Display" panose="020B0003020000020004" pitchFamily="34" charset="0"/>
              </a:rPr>
              <a:t>Выгода</a:t>
            </a:r>
          </a:p>
          <a:p>
            <a:pPr>
              <a:spcAft>
                <a:spcPts val="900"/>
              </a:spcAft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Получите скидку до 40% на покупку лицензии при переходе на Kaspersky с</a:t>
            </a:r>
            <a:r>
              <a:rPr lang="en-US" sz="1000" dirty="0">
                <a:latin typeface="Kaspersky Sans Display" panose="020B0003020000020004" pitchFamily="34" charset="0"/>
              </a:rPr>
              <a:t> </a:t>
            </a:r>
            <a:r>
              <a:rPr lang="ru-RU" sz="1000" dirty="0">
                <a:latin typeface="Kaspersky Sans Display" panose="020B0003020000020004" pitchFamily="34" charset="0"/>
              </a:rPr>
              <a:t>решений других вендоров</a:t>
            </a:r>
            <a:r>
              <a:rPr lang="en-US" sz="1000" dirty="0">
                <a:latin typeface="Kaspersky Sans Display" panose="020B0003020000020004" pitchFamily="34" charset="0"/>
              </a:rPr>
              <a:t>.</a:t>
            </a:r>
            <a:endParaRPr lang="ru-RU" sz="1000" dirty="0">
              <a:latin typeface="Kaspersky Sans Display" panose="020B0003020000020004" pitchFamily="34" charset="0"/>
            </a:endParaRPr>
          </a:p>
        </p:txBody>
      </p:sp>
      <p:sp>
        <p:nvSpPr>
          <p:cNvPr id="43" name="Rectangle: Rounded Corners 157">
            <a:extLst>
              <a:ext uri="{FF2B5EF4-FFF2-40B4-BE49-F238E27FC236}">
                <a16:creationId xmlns:a16="http://schemas.microsoft.com/office/drawing/2014/main" id="{1D98D6DE-42D2-4E4F-97C1-3F0467849903}"/>
              </a:ext>
            </a:extLst>
          </p:cNvPr>
          <p:cNvSpPr/>
          <p:nvPr/>
        </p:nvSpPr>
        <p:spPr>
          <a:xfrm>
            <a:off x="4961440" y="1250746"/>
            <a:ext cx="3218560" cy="1328051"/>
          </a:xfrm>
          <a:prstGeom prst="roundRect">
            <a:avLst>
              <a:gd name="adj" fmla="val 15535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/>
            <a:endParaRPr lang="ru-RU" sz="1050" kern="0" dirty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FA1F7F-0764-4FA2-91B7-2D5E9ABDF573}"/>
              </a:ext>
            </a:extLst>
          </p:cNvPr>
          <p:cNvGrpSpPr/>
          <p:nvPr/>
        </p:nvGrpSpPr>
        <p:grpSpPr>
          <a:xfrm>
            <a:off x="4731380" y="1685135"/>
            <a:ext cx="459000" cy="459000"/>
            <a:chOff x="505604" y="1653616"/>
            <a:chExt cx="612000" cy="612000"/>
          </a:xfrm>
        </p:grpSpPr>
        <p:sp>
          <p:nvSpPr>
            <p:cNvPr id="46" name="Oval 97">
              <a:extLst>
                <a:ext uri="{FF2B5EF4-FFF2-40B4-BE49-F238E27FC236}">
                  <a16:creationId xmlns:a16="http://schemas.microsoft.com/office/drawing/2014/main" id="{10EBFD9F-824C-467E-A2C9-94C0F2BC0CFE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25000">
                  <a:schemeClr val="accent1"/>
                </a:gs>
                <a:gs pos="100000">
                  <a:srgbClr val="7EFF33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outerShdw blurRad="254000" dist="63500" dir="5400000" algn="ctr" rotWithShape="0">
                <a:schemeClr val="accent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/>
              <a:endParaRPr lang="ru-RU" sz="120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47" name="Oval 97">
              <a:extLst>
                <a:ext uri="{FF2B5EF4-FFF2-40B4-BE49-F238E27FC236}">
                  <a16:creationId xmlns:a16="http://schemas.microsoft.com/office/drawing/2014/main" id="{1B09D7CA-A822-4F5D-B523-013947CF556E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75000">
                  <a:srgbClr val="7EFF33"/>
                </a:gs>
              </a:gsLst>
              <a:lin ang="0" scaled="1"/>
            </a:gradFill>
            <a:ln>
              <a:noFill/>
            </a:ln>
            <a:effectLst>
              <a:outerShdw blurRad="254000" dist="63500" dir="5400000" algn="ctr" rotWithShape="0">
                <a:srgbClr val="7EFF33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/>
              <a:endParaRPr lang="ru-RU" sz="1200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48" name="Oval 97">
              <a:extLst>
                <a:ext uri="{FF2B5EF4-FFF2-40B4-BE49-F238E27FC236}">
                  <a16:creationId xmlns:a16="http://schemas.microsoft.com/office/drawing/2014/main" id="{3AC538CD-B401-4307-B910-AF2A1255F0B4}"/>
                </a:ext>
              </a:extLst>
            </p:cNvPr>
            <p:cNvSpPr/>
            <p:nvPr/>
          </p:nvSpPr>
          <p:spPr>
            <a:xfrm>
              <a:off x="505604" y="1653616"/>
              <a:ext cx="612000" cy="612000"/>
            </a:xfrm>
            <a:prstGeom prst="ellipse">
              <a:avLst/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67500" tIns="35100" rIns="67500" bIns="35100" rtlCol="0" anchor="ctr"/>
            <a:lstStyle/>
            <a:p>
              <a:pPr algn="ctr"/>
              <a:r>
                <a:rPr lang="ru-RU" b="1" dirty="0">
                  <a:latin typeface="Kaspersky Sans Display" panose="020B0003020000020004" pitchFamily="34" charset="0"/>
                </a:rPr>
                <a:t>2</a:t>
              </a:r>
            </a:p>
          </p:txBody>
        </p:sp>
      </p:grpSp>
      <p:sp>
        <p:nvSpPr>
          <p:cNvPr id="45" name="Прямоугольник 14">
            <a:extLst>
              <a:ext uri="{FF2B5EF4-FFF2-40B4-BE49-F238E27FC236}">
                <a16:creationId xmlns:a16="http://schemas.microsoft.com/office/drawing/2014/main" id="{5C9631AA-6CAC-4356-8BE9-3B26F9705B11}"/>
              </a:ext>
            </a:extLst>
          </p:cNvPr>
          <p:cNvSpPr/>
          <p:nvPr/>
        </p:nvSpPr>
        <p:spPr>
          <a:xfrm>
            <a:off x="5327978" y="1450985"/>
            <a:ext cx="2640248" cy="90024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900"/>
              </a:spcAft>
            </a:pPr>
            <a:r>
              <a:rPr lang="ru-RU" sz="1500" dirty="0">
                <a:latin typeface="Kaspersky Sans Display" panose="020B0003020000020004" pitchFamily="34" charset="0"/>
              </a:rPr>
              <a:t>Предоставьте лицензию</a:t>
            </a:r>
          </a:p>
          <a:p>
            <a:pPr>
              <a:spcAft>
                <a:spcPts val="900"/>
              </a:spcAft>
              <a:defRPr/>
            </a:pPr>
            <a:r>
              <a:rPr lang="ru-RU" sz="1000" dirty="0">
                <a:latin typeface="Kaspersky Sans Display" panose="020B0003020000020004" pitchFamily="34" charset="0"/>
              </a:rPr>
              <a:t>Предоставьте авторизованному партнеру Kaspersky копию лицензионного соглашения.</a:t>
            </a:r>
          </a:p>
        </p:txBody>
      </p:sp>
      <p:sp>
        <p:nvSpPr>
          <p:cNvPr id="57" name="Rectangle: Rounded Corners 157">
            <a:hlinkClick r:id="rId4"/>
            <a:extLst>
              <a:ext uri="{FF2B5EF4-FFF2-40B4-BE49-F238E27FC236}">
                <a16:creationId xmlns:a16="http://schemas.microsoft.com/office/drawing/2014/main" id="{5E3B5C6B-3CF2-4F99-A9FB-4371ACBF4FF5}"/>
              </a:ext>
            </a:extLst>
          </p:cNvPr>
          <p:cNvSpPr/>
          <p:nvPr/>
        </p:nvSpPr>
        <p:spPr>
          <a:xfrm>
            <a:off x="2843808" y="3798714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 dirty="0">
                <a:latin typeface="Kaspersky Sans Display" panose="020B0003020000020004" pitchFamily="34" charset="0"/>
              </a:rPr>
              <a:t>Подробнее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02045A4-76BA-4178-9462-A7AA36301BBD}"/>
              </a:ext>
            </a:extLst>
          </p:cNvPr>
          <p:cNvGrpSpPr/>
          <p:nvPr/>
        </p:nvGrpSpPr>
        <p:grpSpPr>
          <a:xfrm>
            <a:off x="2843808" y="3140336"/>
            <a:ext cx="1917582" cy="444353"/>
            <a:chOff x="6616576" y="3988429"/>
            <a:chExt cx="2556776" cy="592470"/>
          </a:xfrm>
        </p:grpSpPr>
        <p:sp>
          <p:nvSpPr>
            <p:cNvPr id="58" name="Rectangle: Rounded Corners 157">
              <a:extLst>
                <a:ext uri="{FF2B5EF4-FFF2-40B4-BE49-F238E27FC236}">
                  <a16:creationId xmlns:a16="http://schemas.microsoft.com/office/drawing/2014/main" id="{CB7B81BC-5807-4A1B-A645-990F53FD8EF2}"/>
                </a:ext>
              </a:extLst>
            </p:cNvPr>
            <p:cNvSpPr/>
            <p:nvPr/>
          </p:nvSpPr>
          <p:spPr>
            <a:xfrm>
              <a:off x="6616576" y="3988429"/>
              <a:ext cx="2516763" cy="583038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lIns="0" tIns="27000" rIns="0" bIns="40500" rtlCol="0" anchor="ctr"/>
            <a:lstStyle/>
            <a:p>
              <a:pPr algn="ctr"/>
              <a:endParaRPr lang="ru-RU" sz="1050" b="1" dirty="0">
                <a:latin typeface="Kaspersky Sans Display" panose="020B0003020000020004" pitchFamily="34" charset="0"/>
              </a:endParaRPr>
            </a:p>
          </p:txBody>
        </p:sp>
        <p:sp>
          <p:nvSpPr>
            <p:cNvPr id="59" name="Shape 1647">
              <a:extLst>
                <a:ext uri="{FF2B5EF4-FFF2-40B4-BE49-F238E27FC236}">
                  <a16:creationId xmlns:a16="http://schemas.microsoft.com/office/drawing/2014/main" id="{CE378B71-5A50-4F75-BAEF-F5EBC7AB03C8}"/>
                </a:ext>
              </a:extLst>
            </p:cNvPr>
            <p:cNvSpPr/>
            <p:nvPr/>
          </p:nvSpPr>
          <p:spPr>
            <a:xfrm>
              <a:off x="6747957" y="3988429"/>
              <a:ext cx="2425395" cy="5924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288" tIns="14288" rIns="14288" bIns="14288" numCol="1" anchor="t">
              <a:spAutoFit/>
            </a:bodyPr>
            <a:lstStyle>
              <a:lvl1pPr algn="ctr">
                <a:defRPr sz="60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algn="l" defTabSz="309563" hangingPunct="0">
                <a:spcAft>
                  <a:spcPts val="3150"/>
                </a:spcAft>
              </a:pPr>
              <a:r>
                <a:rPr lang="ru-RU" sz="2700" kern="0" dirty="0">
                  <a:solidFill>
                    <a:schemeClr val="tx1"/>
                  </a:solidFill>
                  <a:latin typeface="Kaspersky Sans Display" panose="020B0003020000020004" pitchFamily="34" charset="0"/>
                </a:rPr>
                <a:t>Мигрируй!</a:t>
              </a:r>
            </a:p>
          </p:txBody>
        </p:sp>
      </p:grpSp>
      <p:sp>
        <p:nvSpPr>
          <p:cNvPr id="26" name="Текст 2">
            <a:extLst>
              <a:ext uri="{FF2B5EF4-FFF2-40B4-BE49-F238E27FC236}">
                <a16:creationId xmlns:a16="http://schemas.microsoft.com/office/drawing/2014/main" id="{D420F558-9CF3-4167-BF87-6B25FEE28086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8784391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Переход с зарубежных решений. Программа «Мигрируй»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1751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51521" y="1347614"/>
            <a:ext cx="8640960" cy="842665"/>
          </a:xfrm>
        </p:spPr>
        <p:txBody>
          <a:bodyPr/>
          <a:lstStyle/>
          <a:p>
            <a:r>
              <a:rPr lang="en-US" sz="4500" dirty="0"/>
              <a:t>C</a:t>
            </a:r>
            <a:r>
              <a:rPr lang="ru-RU" sz="4500" dirty="0" err="1"/>
              <a:t>пасибо</a:t>
            </a:r>
            <a:r>
              <a:rPr lang="ru-RU" sz="4500" dirty="0"/>
              <a:t> за внимание</a:t>
            </a:r>
            <a:r>
              <a:rPr lang="en-US" sz="4500" dirty="0"/>
              <a:t>! </a:t>
            </a:r>
            <a:endParaRPr lang="ru-RU" sz="45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023828" y="3471850"/>
            <a:ext cx="2880320" cy="360040"/>
          </a:xfrm>
        </p:spPr>
        <p:txBody>
          <a:bodyPr/>
          <a:lstStyle/>
          <a:p>
            <a:pPr lvl="3"/>
            <a:r>
              <a:rPr lang="ru-RU" b="1" dirty="0"/>
              <a:t>Алексей Киселев</a:t>
            </a:r>
            <a:endParaRPr lang="en-US" b="1" dirty="0"/>
          </a:p>
          <a:p>
            <a:pPr lvl="3"/>
            <a:r>
              <a:rPr lang="en-US" dirty="0"/>
              <a:t>Alexey.Kiselev@Kaspersky.com</a:t>
            </a:r>
            <a:endParaRPr lang="ru-RU" dirty="0"/>
          </a:p>
          <a:p>
            <a:pPr lvl="3"/>
            <a:endParaRPr lang="en-US" b="0" dirty="0"/>
          </a:p>
          <a:p>
            <a:pPr lvl="3"/>
            <a:endParaRPr lang="en-US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4">
            <a:extLst>
              <a:ext uri="{FF2B5EF4-FFF2-40B4-BE49-F238E27FC236}">
                <a16:creationId xmlns:a16="http://schemas.microsoft.com/office/drawing/2014/main" id="{17BF9924-88FD-CB49-EE8F-3432C6396B16}"/>
              </a:ext>
            </a:extLst>
          </p:cNvPr>
          <p:cNvSpPr/>
          <p:nvPr/>
        </p:nvSpPr>
        <p:spPr>
          <a:xfrm>
            <a:off x="6866927" y="2898572"/>
            <a:ext cx="3163617" cy="3190436"/>
          </a:xfrm>
          <a:custGeom>
            <a:avLst/>
            <a:gdLst>
              <a:gd name="connsiteX0" fmla="*/ 3235319 w 3344933"/>
              <a:gd name="connsiteY0" fmla="*/ 2189728 h 3373290"/>
              <a:gd name="connsiteX1" fmla="*/ 3343550 w 3344933"/>
              <a:gd name="connsiteY1" fmla="*/ 945131 h 3373290"/>
              <a:gd name="connsiteX2" fmla="*/ 3108042 w 3344933"/>
              <a:gd name="connsiteY2" fmla="*/ 572224 h 3373290"/>
              <a:gd name="connsiteX3" fmla="*/ 1637540 w 3344933"/>
              <a:gd name="connsiteY3" fmla="*/ 23027 h 3373290"/>
              <a:gd name="connsiteX4" fmla="*/ 1368823 w 3344933"/>
              <a:gd name="connsiteY4" fmla="*/ 28468 h 3373290"/>
              <a:gd name="connsiteX5" fmla="*/ 223175 w 3344933"/>
              <a:gd name="connsiteY5" fmla="*/ 510166 h 3373290"/>
              <a:gd name="connsiteX6" fmla="*/ 1711 w 3344933"/>
              <a:gd name="connsiteY6" fmla="*/ 881233 h 3373290"/>
              <a:gd name="connsiteX7" fmla="*/ 130068 w 3344933"/>
              <a:gd name="connsiteY7" fmla="*/ 2204932 h 3373290"/>
              <a:gd name="connsiteX8" fmla="*/ 284232 w 3344933"/>
              <a:gd name="connsiteY8" fmla="*/ 2468568 h 3373290"/>
              <a:gd name="connsiteX9" fmla="*/ 1486897 w 3344933"/>
              <a:gd name="connsiteY9" fmla="*/ 3307729 h 3373290"/>
              <a:gd name="connsiteX10" fmla="*/ 1908858 w 3344933"/>
              <a:gd name="connsiteY10" fmla="*/ 3304208 h 3373290"/>
              <a:gd name="connsiteX11" fmla="*/ 3085716 w 3344933"/>
              <a:gd name="connsiteY11" fmla="*/ 2453484 h 3373290"/>
              <a:gd name="connsiteX12" fmla="*/ 3235319 w 3344933"/>
              <a:gd name="connsiteY12" fmla="*/ 2189728 h 337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933" h="3373290">
                <a:moveTo>
                  <a:pt x="3235319" y="2189728"/>
                </a:moveTo>
                <a:lnTo>
                  <a:pt x="3343550" y="945131"/>
                </a:lnTo>
                <a:cubicBezTo>
                  <a:pt x="3357754" y="782044"/>
                  <a:pt x="3261406" y="629481"/>
                  <a:pt x="3108042" y="572224"/>
                </a:cubicBezTo>
                <a:lnTo>
                  <a:pt x="1637540" y="23027"/>
                </a:lnTo>
                <a:cubicBezTo>
                  <a:pt x="1550515" y="-9463"/>
                  <a:pt x="1454448" y="-7502"/>
                  <a:pt x="1368823" y="28468"/>
                </a:cubicBezTo>
                <a:lnTo>
                  <a:pt x="223175" y="510166"/>
                </a:lnTo>
                <a:cubicBezTo>
                  <a:pt x="76093" y="571984"/>
                  <a:pt x="-13693" y="722387"/>
                  <a:pt x="1711" y="881233"/>
                </a:cubicBezTo>
                <a:lnTo>
                  <a:pt x="130068" y="2204932"/>
                </a:lnTo>
                <a:cubicBezTo>
                  <a:pt x="140391" y="2311123"/>
                  <a:pt x="196727" y="2407511"/>
                  <a:pt x="284232" y="2468568"/>
                </a:cubicBezTo>
                <a:lnTo>
                  <a:pt x="1486897" y="3307729"/>
                </a:lnTo>
                <a:cubicBezTo>
                  <a:pt x="1614014" y="3396434"/>
                  <a:pt x="1783262" y="3394994"/>
                  <a:pt x="1908858" y="3304208"/>
                </a:cubicBezTo>
                <a:lnTo>
                  <a:pt x="3085716" y="2453484"/>
                </a:lnTo>
                <a:cubicBezTo>
                  <a:pt x="3171540" y="2391466"/>
                  <a:pt x="3226156" y="2295198"/>
                  <a:pt x="3235319" y="2189728"/>
                </a:cubicBezTo>
              </a:path>
            </a:pathLst>
          </a:custGeom>
          <a:gradFill flip="none" rotWithShape="1">
            <a:gsLst>
              <a:gs pos="0">
                <a:srgbClr val="DBE5E5">
                  <a:alpha val="15000"/>
                </a:srgbClr>
              </a:gs>
              <a:gs pos="100000">
                <a:srgbClr val="DBE5E5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Kaspersky Sans Display" panose="020B000302000002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B1BC8-28F4-4025-B017-2DCFC14D48EC}"/>
              </a:ext>
            </a:extLst>
          </p:cNvPr>
          <p:cNvSpPr txBox="1"/>
          <p:nvPr/>
        </p:nvSpPr>
        <p:spPr>
          <a:xfrm>
            <a:off x="215516" y="763072"/>
            <a:ext cx="80288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Активное развитие российского софта</a:t>
            </a:r>
          </a:p>
          <a:p>
            <a:endParaRPr lang="ru-RU" sz="2000" dirty="0"/>
          </a:p>
          <a:p>
            <a:endParaRPr lang="ru-RU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b="1" dirty="0">
              <a:gradFill>
                <a:gsLst>
                  <a:gs pos="0">
                    <a:srgbClr val="23D1AE"/>
                  </a:gs>
                  <a:gs pos="100000">
                    <a:srgbClr val="7EFF33"/>
                  </a:gs>
                </a:gsLst>
                <a:lin ang="0" scaled="0"/>
              </a:gradFill>
              <a:latin typeface="Kaspersky Sans Display" panose="020B00030200000200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b="1" dirty="0">
                <a:gradFill>
                  <a:gsLst>
                    <a:gs pos="0">
                      <a:srgbClr val="23D1AE"/>
                    </a:gs>
                    <a:gs pos="100000">
                      <a:srgbClr val="7EFF33"/>
                    </a:gs>
                  </a:gsLst>
                  <a:lin ang="0" scaled="0"/>
                </a:gradFill>
                <a:latin typeface="Kaspersky Sans Display" panose="020B0003020000020004" pitchFamily="34" charset="0"/>
              </a:rPr>
              <a:t>Windows</a:t>
            </a:r>
            <a:r>
              <a:rPr lang="ru-RU" sz="2000" b="1" dirty="0">
                <a:gradFill>
                  <a:gsLst>
                    <a:gs pos="0">
                      <a:srgbClr val="23D1AE"/>
                    </a:gs>
                    <a:gs pos="100000">
                      <a:srgbClr val="7EFF33"/>
                    </a:gs>
                  </a:gsLst>
                  <a:lin ang="0" scaled="0"/>
                </a:gradFill>
                <a:latin typeface="Kaspersky Sans Display" panose="020B0003020000020004" pitchFamily="34" charset="0"/>
              </a:rPr>
              <a:t>  	</a:t>
            </a:r>
            <a:r>
              <a:rPr lang="en-US" sz="2000" b="1" dirty="0">
                <a:gradFill>
                  <a:gsLst>
                    <a:gs pos="0">
                      <a:srgbClr val="23D1AE"/>
                    </a:gs>
                    <a:gs pos="100000">
                      <a:srgbClr val="7EFF33"/>
                    </a:gs>
                  </a:gsLst>
                  <a:lin ang="0" scaled="0"/>
                </a:gradFill>
                <a:latin typeface="Kaspersky Sans Display" panose="020B0003020000020004" pitchFamily="34" charset="0"/>
              </a:rPr>
              <a:t>Linux</a:t>
            </a:r>
            <a:endParaRPr lang="ru-RU" sz="2000" dirty="0"/>
          </a:p>
          <a:p>
            <a:endParaRPr lang="ru-RU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/>
              <a:t>Поддержка российских облаков, наиболее востребованных платформ на базе отечественных ОС, российских платформ виртуализации</a:t>
            </a:r>
          </a:p>
        </p:txBody>
      </p:sp>
      <p:sp>
        <p:nvSpPr>
          <p:cNvPr id="30" name="Rectangle: Rounded Corners 157">
            <a:extLst>
              <a:ext uri="{FF2B5EF4-FFF2-40B4-BE49-F238E27FC236}">
                <a16:creationId xmlns:a16="http://schemas.microsoft.com/office/drawing/2014/main" id="{8F8378DD-40B4-478C-8EF4-AEFFDDA166F1}"/>
              </a:ext>
            </a:extLst>
          </p:cNvPr>
          <p:cNvSpPr/>
          <p:nvPr/>
        </p:nvSpPr>
        <p:spPr>
          <a:xfrm>
            <a:off x="500831" y="3506250"/>
            <a:ext cx="7423873" cy="1517658"/>
          </a:xfrm>
          <a:prstGeom prst="roundRect">
            <a:avLst>
              <a:gd name="adj" fmla="val 4852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/>
            <a:endParaRPr lang="ru-RU" sz="1050" kern="0">
              <a:ln>
                <a:gradFill>
                  <a:gsLst>
                    <a:gs pos="0">
                      <a:srgbClr val="00A88E">
                        <a:lumMod val="5000"/>
                        <a:lumOff val="95000"/>
                      </a:srgbClr>
                    </a:gs>
                    <a:gs pos="74000">
                      <a:srgbClr val="00A88E">
                        <a:lumMod val="45000"/>
                        <a:lumOff val="55000"/>
                      </a:srgbClr>
                    </a:gs>
                    <a:gs pos="83000">
                      <a:srgbClr val="00A88E">
                        <a:lumMod val="45000"/>
                        <a:lumOff val="55000"/>
                      </a:srgbClr>
                    </a:gs>
                    <a:gs pos="100000">
                      <a:srgbClr val="00A88E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noFill/>
              <a:latin typeface="Kaspersky Sans Display" panose="020B00030200000200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511613-6E41-4FCB-B489-CC245DEBD4A6}"/>
              </a:ext>
            </a:extLst>
          </p:cNvPr>
          <p:cNvCxnSpPr/>
          <p:nvPr/>
        </p:nvCxnSpPr>
        <p:spPr>
          <a:xfrm>
            <a:off x="3298373" y="4229102"/>
            <a:ext cx="0" cy="579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logos-download.com/wp-content/uploads/2020/02/Astra_Linux_Logo_black-2048x769.png">
            <a:extLst>
              <a:ext uri="{FF2B5EF4-FFF2-40B4-BE49-F238E27FC236}">
                <a16:creationId xmlns:a16="http://schemas.microsoft.com/office/drawing/2014/main" id="{B65A1308-8988-427C-960B-9E5EF9C8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5" y="4303311"/>
            <a:ext cx="1148400" cy="4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lexeykalina.github.io/assets/img/2018-06-03/ansible-alt-linux.png">
            <a:extLst>
              <a:ext uri="{FF2B5EF4-FFF2-40B4-BE49-F238E27FC236}">
                <a16:creationId xmlns:a16="http://schemas.microsoft.com/office/drawing/2014/main" id="{3070C436-CF8E-4DDF-9C8A-E93F8755D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t="38185" r="32562" b="13539"/>
          <a:stretch/>
        </p:blipFill>
        <p:spPr bwMode="auto">
          <a:xfrm>
            <a:off x="2302536" y="4226324"/>
            <a:ext cx="650644" cy="57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lbion.woodedem.com/upload/medialibrary/675/6759a13134808f376084ce533897ffd5.png">
            <a:extLst>
              <a:ext uri="{FF2B5EF4-FFF2-40B4-BE49-F238E27FC236}">
                <a16:creationId xmlns:a16="http://schemas.microsoft.com/office/drawing/2014/main" id="{25028DA6-E9D1-4E5A-9AF2-9DE8B58C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58" y="4291237"/>
            <a:ext cx="543854" cy="5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onnect-wit.ru/wp-content/uploads/2021/11/skala_r_logo_black.png">
            <a:extLst>
              <a:ext uri="{FF2B5EF4-FFF2-40B4-BE49-F238E27FC236}">
                <a16:creationId xmlns:a16="http://schemas.microsoft.com/office/drawing/2014/main" id="{D15522E4-18B6-4EF8-85F2-6E52EA8F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67" y="4291237"/>
            <a:ext cx="803474" cy="8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adviser.ru/images/f/fe/%D0%A2%D0%B8%D0%BE%D0%BD%D0%B8%D0%BA%D1%81_%D0%9B%D0%9E%D0%93%D0%9E.png">
            <a:extLst>
              <a:ext uri="{FF2B5EF4-FFF2-40B4-BE49-F238E27FC236}">
                <a16:creationId xmlns:a16="http://schemas.microsoft.com/office/drawing/2014/main" id="{5A13FF7C-840D-4374-9FBB-41FCB41F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85" y="4654549"/>
            <a:ext cx="880559" cy="1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log.n-kraft.ru/wp-content/uploads/2020/11/ALTvirt.png">
            <a:extLst>
              <a:ext uri="{FF2B5EF4-FFF2-40B4-BE49-F238E27FC236}">
                <a16:creationId xmlns:a16="http://schemas.microsoft.com/office/drawing/2014/main" id="{21B6B769-5276-4785-B10A-EF2E670A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54" y="4097948"/>
            <a:ext cx="738428" cy="43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3.e2e4.ru/imgproxy/2746132">
            <a:extLst>
              <a:ext uri="{FF2B5EF4-FFF2-40B4-BE49-F238E27FC236}">
                <a16:creationId xmlns:a16="http://schemas.microsoft.com/office/drawing/2014/main" id="{EB028C53-4B17-4EE3-9492-0A54DEB79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36290" r="9568" b="34023"/>
          <a:stretch/>
        </p:blipFill>
        <p:spPr bwMode="auto">
          <a:xfrm>
            <a:off x="4807600" y="4545679"/>
            <a:ext cx="967367" cy="3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rosalinux.ru/wp-content/uploads/2022/04/rosa-virta-logo-2.png">
            <a:extLst>
              <a:ext uri="{FF2B5EF4-FFF2-40B4-BE49-F238E27FC236}">
                <a16:creationId xmlns:a16="http://schemas.microsoft.com/office/drawing/2014/main" id="{00C22E4F-9F35-4955-832C-A4EF73B55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7" t="39307" r="4887" b="39364"/>
          <a:stretch/>
        </p:blipFill>
        <p:spPr bwMode="auto">
          <a:xfrm>
            <a:off x="5853158" y="4195832"/>
            <a:ext cx="1454919" cy="1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rimea.legasoft.ru/upload/iblock/507/507045e17162ea21554acc6e734e2ea9.png">
            <a:extLst>
              <a:ext uri="{FF2B5EF4-FFF2-40B4-BE49-F238E27FC236}">
                <a16:creationId xmlns:a16="http://schemas.microsoft.com/office/drawing/2014/main" id="{A7E1336A-0FC4-4FC2-A7E6-98F9754E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29" y="4519098"/>
            <a:ext cx="742211" cy="3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BA48317-40EF-435C-9E66-D11DD956BD7A}"/>
              </a:ext>
            </a:extLst>
          </p:cNvPr>
          <p:cNvSpPr txBox="1"/>
          <p:nvPr/>
        </p:nvSpPr>
        <p:spPr>
          <a:xfrm>
            <a:off x="7173923" y="4752773"/>
            <a:ext cx="985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и другие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BDBEC5E0-7016-4441-B0F3-040CDDA0ACDE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7741785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IT-</a:t>
            </a:r>
            <a:r>
              <a:rPr lang="ru-RU" dirty="0">
                <a:solidFill>
                  <a:srgbClr val="1D1D1B"/>
                </a:solidFill>
              </a:rPr>
              <a:t>л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андшафт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9D1FB-9011-496B-ADB0-DDCE51B0C00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91" t="43000" r="50508" b="18425"/>
          <a:stretch/>
        </p:blipFill>
        <p:spPr>
          <a:xfrm>
            <a:off x="3717109" y="1207351"/>
            <a:ext cx="458847" cy="617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388302-F29F-468B-A6D9-0294033149B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155" t="43646" r="51175" b="18424"/>
          <a:stretch/>
        </p:blipFill>
        <p:spPr>
          <a:xfrm>
            <a:off x="1240414" y="1203598"/>
            <a:ext cx="458847" cy="62630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23E27E-7806-400B-B8F8-A6CD8CD2506B}"/>
              </a:ext>
            </a:extLst>
          </p:cNvPr>
          <p:cNvSpPr/>
          <p:nvPr/>
        </p:nvSpPr>
        <p:spPr>
          <a:xfrm>
            <a:off x="1725681" y="2101944"/>
            <a:ext cx="322558" cy="184578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FF694A"/>
              </a:gs>
              <a:gs pos="75000">
                <a:srgbClr val="FFE810"/>
              </a:gs>
              <a:gs pos="50000">
                <a:schemeClr val="accent2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1"/>
                </a:gs>
                <a:gs pos="50000">
                  <a:schemeClr val="accent2"/>
                </a:gs>
                <a:gs pos="75000">
                  <a:srgbClr val="FFE810"/>
                </a:gs>
                <a:gs pos="100000">
                  <a:srgbClr val="FF694A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sz="3300" b="1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32274-5A1D-47F5-AE8C-9390296613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339" t="42747" r="49879" b="8567"/>
          <a:stretch/>
        </p:blipFill>
        <p:spPr>
          <a:xfrm>
            <a:off x="2474159" y="1201760"/>
            <a:ext cx="477661" cy="792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20D436-015D-49CF-9D11-67F1C48465F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988" t="43646" r="46529" b="13743"/>
          <a:stretch/>
        </p:blipFill>
        <p:spPr>
          <a:xfrm>
            <a:off x="2968660" y="1212046"/>
            <a:ext cx="667236" cy="682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6ECC6-67AD-46E3-9B15-E31FFE830A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9320" y="3706840"/>
            <a:ext cx="1940520" cy="27721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6E1F85-7735-4CE4-802B-A442BC62EC8A}"/>
              </a:ext>
            </a:extLst>
          </p:cNvPr>
          <p:cNvCxnSpPr>
            <a:cxnSpLocks/>
          </p:cNvCxnSpPr>
          <p:nvPr/>
        </p:nvCxnSpPr>
        <p:spPr>
          <a:xfrm flipH="1">
            <a:off x="2048240" y="4083918"/>
            <a:ext cx="2955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Облачный сервис MTS Cloud, купить в Санкт-Петербурге по ...">
            <a:extLst>
              <a:ext uri="{FF2B5EF4-FFF2-40B4-BE49-F238E27FC236}">
                <a16:creationId xmlns:a16="http://schemas.microsoft.com/office/drawing/2014/main" id="{9B7EFE00-C0DC-427C-9051-53C8FF2E5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2" b="35614"/>
          <a:stretch/>
        </p:blipFill>
        <p:spPr bwMode="auto">
          <a:xfrm>
            <a:off x="3188080" y="3622158"/>
            <a:ext cx="1383234" cy="36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8DC46F-023A-4792-B7A9-6D53B27C50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1222" y="3686521"/>
            <a:ext cx="1454919" cy="32224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57E044-C780-4944-96EF-068A8F0AE1C6}"/>
              </a:ext>
            </a:extLst>
          </p:cNvPr>
          <p:cNvSpPr txBox="1"/>
          <p:nvPr/>
        </p:nvSpPr>
        <p:spPr>
          <a:xfrm>
            <a:off x="371409" y="1334339"/>
            <a:ext cx="767911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25" dirty="0">
                <a:latin typeface="Kaspersky Sans Display" panose="020B0003020000020004" pitchFamily="34" charset="0"/>
              </a:rPr>
              <a:t>В т.ч. в ИБ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01A30CD-FB59-4690-B983-244C1DBC7FF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4498" t="43646" r="46758" b="13743"/>
          <a:stretch/>
        </p:blipFill>
        <p:spPr>
          <a:xfrm>
            <a:off x="1750138" y="1200388"/>
            <a:ext cx="661622" cy="6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8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20000" decel="2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C 0.00977 1.11111E-6 0.0181 0.01366 0.0181 0.03102 C 0.0181 0.04838 0.00977 0.06273 -4.79167E-6 0.06273 C -0.01015 0.06273 -0.01809 0.04838 -0.01809 0.03102 C -0.01809 0.01366 -0.01015 1.11111E-6 -4.79167E-6 1.11111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57">
            <a:extLst>
              <a:ext uri="{FF2B5EF4-FFF2-40B4-BE49-F238E27FC236}">
                <a16:creationId xmlns:a16="http://schemas.microsoft.com/office/drawing/2014/main" id="{97B0306D-0AA4-453A-928B-0AE67C8CA0B4}"/>
              </a:ext>
            </a:extLst>
          </p:cNvPr>
          <p:cNvSpPr/>
          <p:nvPr/>
        </p:nvSpPr>
        <p:spPr>
          <a:xfrm rot="16200000">
            <a:off x="1250968" y="32972"/>
            <a:ext cx="930728" cy="2750661"/>
          </a:xfrm>
          <a:prstGeom prst="roundRect">
            <a:avLst>
              <a:gd name="adj" fmla="val 50000"/>
            </a:avLst>
          </a:prstGeom>
          <a:noFill/>
          <a:ln w="25400">
            <a:gradFill flip="none" rotWithShape="1">
              <a:gsLst>
                <a:gs pos="100000">
                  <a:srgbClr val="7EFF33"/>
                </a:gs>
                <a:gs pos="0">
                  <a:srgbClr val="23D1AE"/>
                </a:gs>
              </a:gsLst>
              <a:lin ang="5400000" scaled="1"/>
              <a:tileRect/>
            </a:gradFill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7000" tIns="27000" rIns="27000" bIns="27000" numCol="1" spcCol="1270" anchor="ctr" anchorCtr="0">
            <a:noAutofit/>
          </a:bodyPr>
          <a:lstStyle/>
          <a:p>
            <a:pPr algn="ctr"/>
            <a:endParaRPr lang="ru-RU" sz="2700" b="1">
              <a:solidFill>
                <a:srgbClr val="FFFFFF"/>
              </a:solidFill>
              <a:latin typeface="Kaspersky Sans Display" panose="020B0003020000020004" pitchFamily="34" charset="0"/>
            </a:endParaRPr>
          </a:p>
        </p:txBody>
      </p: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A3C90FC4-7621-467F-8581-F10AEF48E2D9}"/>
              </a:ext>
            </a:extLst>
          </p:cNvPr>
          <p:cNvSpPr/>
          <p:nvPr/>
        </p:nvSpPr>
        <p:spPr>
          <a:xfrm>
            <a:off x="3275856" y="1063235"/>
            <a:ext cx="497359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ru-RU" sz="1050" dirty="0">
                <a:latin typeface="Kaspersky Sans Display" panose="020B0003020000020004" pitchFamily="34" charset="0"/>
              </a:rPr>
              <a:t>Операционная система для подключенных к интернету встраиваемых систем с особыми требованиями к кибербезопасности. Обеспечивает безопасность по умолчанию и позволяет разрабатывать </a:t>
            </a:r>
            <a:r>
              <a:rPr lang="ru-RU" sz="1050" dirty="0" err="1">
                <a:latin typeface="Kaspersky Sans Display" panose="020B0003020000020004" pitchFamily="34" charset="0"/>
              </a:rPr>
              <a:t>кибериммунные</a:t>
            </a:r>
            <a:r>
              <a:rPr lang="ru-RU" sz="1050" dirty="0">
                <a:latin typeface="Kaspersky Sans Display" panose="020B0003020000020004" pitchFamily="34" charset="0"/>
              </a:rPr>
              <a:t> решения.</a:t>
            </a:r>
          </a:p>
        </p:txBody>
      </p:sp>
      <p:sp>
        <p:nvSpPr>
          <p:cNvPr id="22" name="Rectangle: Rounded Corners 157">
            <a:extLst>
              <a:ext uri="{FF2B5EF4-FFF2-40B4-BE49-F238E27FC236}">
                <a16:creationId xmlns:a16="http://schemas.microsoft.com/office/drawing/2014/main" id="{0BEF66FD-F10E-452A-837A-094C18DE35C3}"/>
              </a:ext>
            </a:extLst>
          </p:cNvPr>
          <p:cNvSpPr/>
          <p:nvPr/>
        </p:nvSpPr>
        <p:spPr>
          <a:xfrm>
            <a:off x="3057263" y="2451531"/>
            <a:ext cx="1058568" cy="25855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3D1AE"/>
              </a:gs>
              <a:gs pos="100000">
                <a:srgbClr val="7EFF33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000" rIns="0" bIns="40500"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Kaspersky Sans Display" panose="020B0003020000020004" pitchFamily="34" charset="0"/>
              <a:cs typeface="Arial"/>
            </a:endParaRPr>
          </a:p>
        </p:txBody>
      </p:sp>
      <p:sp>
        <p:nvSpPr>
          <p:cNvPr id="25" name="Прямоугольник 14">
            <a:extLst>
              <a:ext uri="{FF2B5EF4-FFF2-40B4-BE49-F238E27FC236}">
                <a16:creationId xmlns:a16="http://schemas.microsoft.com/office/drawing/2014/main" id="{746FBFC0-8360-493B-A0B6-38EB1CF60385}"/>
              </a:ext>
            </a:extLst>
          </p:cNvPr>
          <p:cNvSpPr/>
          <p:nvPr/>
        </p:nvSpPr>
        <p:spPr>
          <a:xfrm>
            <a:off x="3059832" y="2394315"/>
            <a:ext cx="4017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ru-RU" dirty="0">
                <a:latin typeface="Kaspersky Sans Display" panose="020B0003020000020004" pitchFamily="34" charset="0"/>
              </a:rPr>
              <a:t>Решения на базе </a:t>
            </a:r>
            <a:r>
              <a:rPr lang="en-US" dirty="0">
                <a:latin typeface="Kaspersky Sans Display" panose="020B0003020000020004" pitchFamily="34" charset="0"/>
              </a:rPr>
              <a:t>Kaspersky OS</a:t>
            </a:r>
          </a:p>
        </p:txBody>
      </p:sp>
      <p:sp>
        <p:nvSpPr>
          <p:cNvPr id="26" name="Rectangle: Rounded Corners 157">
            <a:hlinkClick r:id="rId3"/>
            <a:extLst>
              <a:ext uri="{FF2B5EF4-FFF2-40B4-BE49-F238E27FC236}">
                <a16:creationId xmlns:a16="http://schemas.microsoft.com/office/drawing/2014/main" id="{BE50493F-E8C8-4552-A2E3-9550862CE6F5}"/>
              </a:ext>
            </a:extLst>
          </p:cNvPr>
          <p:cNvSpPr/>
          <p:nvPr/>
        </p:nvSpPr>
        <p:spPr>
          <a:xfrm>
            <a:off x="7560332" y="1629749"/>
            <a:ext cx="1025777" cy="2852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chemeClr val="accent3"/>
            </a:solidFill>
            <a:prstDash val="solid"/>
          </a:ln>
          <a:effectLst/>
        </p:spPr>
        <p:txBody>
          <a:bodyPr lIns="54000" tIns="27000" rIns="54000" bIns="40500" rtlCol="0" anchor="ctr"/>
          <a:lstStyle/>
          <a:p>
            <a:pPr algn="ctr" defTabSz="914354">
              <a:defRPr/>
            </a:pPr>
            <a:r>
              <a:rPr lang="ru-RU" sz="900" kern="0">
                <a:latin typeface="Kaspersky Sans Display" panose="020B0003020000020004" pitchFamily="34" charset="0"/>
              </a:rPr>
              <a:t>Подробнее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9B6B90-4E74-46A3-88AF-3749DBC729AC}"/>
              </a:ext>
            </a:extLst>
          </p:cNvPr>
          <p:cNvSpPr txBox="1">
            <a:spLocks/>
          </p:cNvSpPr>
          <p:nvPr/>
        </p:nvSpPr>
        <p:spPr>
          <a:xfrm>
            <a:off x="144001" y="158400"/>
            <a:ext cx="4428000" cy="33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indent="0">
              <a:spcBef>
                <a:spcPct val="0"/>
              </a:spcBef>
              <a:buFontTx/>
              <a:buNone/>
              <a:defRPr sz="1500">
                <a:solidFill>
                  <a:srgbClr val="1D1D1B"/>
                </a:solidFill>
                <a:latin typeface="Kaspersky Sans Display" panose="020B0003020000020004" pitchFamily="34" charset="0"/>
              </a:defRPr>
            </a:lvl1pPr>
            <a:lvl2pPr marL="0" indent="0">
              <a:spcBef>
                <a:spcPts val="0"/>
              </a:spcBef>
              <a:buFont typeface="Arial" pitchFamily="34" charset="0"/>
              <a:buNone/>
              <a:defRPr sz="1500" b="1"/>
            </a:lvl2pPr>
            <a:lvl3pPr marL="0" indent="0">
              <a:spcBef>
                <a:spcPts val="0"/>
              </a:spcBef>
              <a:buFont typeface="Arial" pitchFamily="34" charset="0"/>
              <a:buNone/>
              <a:defRPr sz="1500"/>
            </a:lvl3pPr>
            <a:lvl4pPr marL="0" indent="0">
              <a:spcBef>
                <a:spcPts val="0"/>
              </a:spcBef>
              <a:buFont typeface="Arial" pitchFamily="34" charset="0"/>
              <a:buNone/>
              <a:defRPr sz="1500" b="1"/>
            </a:lvl4pPr>
            <a:lvl5pPr marL="0" indent="0">
              <a:spcBef>
                <a:spcPts val="0"/>
              </a:spcBef>
              <a:buFont typeface="Arial" pitchFamily="34" charset="0"/>
              <a:buNone/>
              <a:defRPr sz="15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К вопросу об отечественных ОС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384838-4DE4-4CB0-9220-720E2D662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8" t="18268" r="12195" b="65097"/>
          <a:stretch/>
        </p:blipFill>
        <p:spPr>
          <a:xfrm>
            <a:off x="636563" y="1092688"/>
            <a:ext cx="2034882" cy="531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2819D8-8A4C-4EA3-8149-BF403041E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40" y="2209721"/>
            <a:ext cx="8098580" cy="269422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4D17148-BCCE-FE23-FE69-3208C7AC6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50504">
            <a:off x="2486253" y="1372486"/>
            <a:ext cx="876306" cy="8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1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02 -0.2503 C -0.36267 -0.32623 -0.26666 -0.26605 -0.21718 -0.2429 C -0.16736 -0.20864 -0.15034 -0.19814 -0.12395 -0.17222 C -0.09843 -0.14722 -0.07638 -0.11635 -0.0618 -0.09043 C -0.03802 -0.05401 -0.02274 -0.02129 -4.16667E-6 0.0003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10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35">
            <a:extLst>
              <a:ext uri="{FF2B5EF4-FFF2-40B4-BE49-F238E27FC236}">
                <a16:creationId xmlns:a16="http://schemas.microsoft.com/office/drawing/2014/main" id="{422CDC47-51D0-4A6C-96B1-307AEEE21ACE}"/>
              </a:ext>
            </a:extLst>
          </p:cNvPr>
          <p:cNvSpPr/>
          <p:nvPr/>
        </p:nvSpPr>
        <p:spPr>
          <a:xfrm>
            <a:off x="142583" y="4776057"/>
            <a:ext cx="5492613" cy="20774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/>
                <a:ea typeface="+mn-ea"/>
                <a:cs typeface="+mn-cs"/>
              </a:rPr>
              <a:t>Данные</a:t>
            </a:r>
            <a:r>
              <a:rPr kumimoji="0" lang="en-US" sz="7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spersky Sans Display"/>
                <a:ea typeface="+mn-ea"/>
                <a:cs typeface="+mn-cs"/>
              </a:rPr>
              <a:t> Kaspersky Managed Detection and Response, Kaspersky Threat Intelligence и Kaspersky Security Network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2ABBC02F-E0C2-1E14-D677-7F0D9482F931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7741785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Ландшафт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киберугроз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9E3ECE-07D9-4A11-9A4B-06DDA8BA6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2455" y="877169"/>
            <a:ext cx="7083496" cy="3513282"/>
          </a:xfrm>
        </p:spPr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+39% </a:t>
            </a:r>
            <a:r>
              <a:rPr lang="ru-RU" sz="1600" dirty="0"/>
              <a:t>рост количества критических инцидентов в организациях России и СНГ (Q1 2024 VS Q1 2023)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29CCB1"/>
              </a:solidFill>
              <a:latin typeface="+mj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&gt;2 </a:t>
            </a:r>
            <a:r>
              <a:rPr lang="ru-RU" sz="1600" dirty="0"/>
              <a:t>инцидентов высокой критичности ежедневно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29CCB1"/>
              </a:solidFill>
              <a:latin typeface="+mj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&gt;19 млн </a:t>
            </a:r>
            <a:r>
              <a:rPr lang="ru-RU" sz="1600" dirty="0"/>
              <a:t>паролей российских пользователей обнаружены в </a:t>
            </a:r>
            <a:r>
              <a:rPr lang="ru-RU" sz="1600" dirty="0" err="1"/>
              <a:t>даркнете</a:t>
            </a:r>
            <a:r>
              <a:rPr lang="ru-RU" sz="1600" dirty="0"/>
              <a:t> </a:t>
            </a:r>
            <a:br>
              <a:rPr lang="ru-RU" sz="1600" dirty="0"/>
            </a:br>
            <a:r>
              <a:rPr lang="ru-RU" sz="1600" dirty="0"/>
              <a:t>в Q1 2024 (x6 по сравнению с Q1 2023)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29CCB1"/>
              </a:solidFill>
              <a:latin typeface="+mj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&gt;$85k </a:t>
            </a:r>
            <a:r>
              <a:rPr lang="ru-RU" sz="1600" dirty="0"/>
              <a:t>– средний ущерб от одного инцидента в крупной компании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29CCB1"/>
              </a:solidFill>
              <a:latin typeface="+mj-lt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+30% </a:t>
            </a:r>
            <a:r>
              <a:rPr lang="ru-RU" sz="1600" dirty="0"/>
              <a:t>рост количества APT-групп, атакующих предприятия с помощью шифровальщиков (2023vs2022)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9CCB1"/>
                </a:solidFill>
                <a:latin typeface="+mj-lt"/>
              </a:rPr>
              <a:t>+70% </a:t>
            </a:r>
            <a:r>
              <a:rPr lang="ru-RU" sz="1600" dirty="0"/>
              <a:t>рост числа жертв этих групп</a:t>
            </a:r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id="{870E36DA-34E5-4D50-A2C2-899BA04959A9}"/>
              </a:ext>
            </a:extLst>
          </p:cNvPr>
          <p:cNvSpPr/>
          <p:nvPr/>
        </p:nvSpPr>
        <p:spPr>
          <a:xfrm>
            <a:off x="610404" y="637286"/>
            <a:ext cx="7994044" cy="3983593"/>
          </a:xfrm>
          <a:prstGeom prst="roundRect">
            <a:avLst>
              <a:gd name="adj" fmla="val 5166"/>
            </a:avLst>
          </a:prstGeom>
          <a:noFill/>
          <a:ln w="25400" cap="flat" cmpd="sng" algn="ctr">
            <a:gradFill>
              <a:gsLst>
                <a:gs pos="0">
                  <a:srgbClr val="29CCB1"/>
                </a:gs>
                <a:gs pos="100000">
                  <a:srgbClr val="4DFF88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algn="ctr" defTabSz="914355"/>
            <a:endParaRPr lang="ru-RU" kern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latin typeface="Kaspersky Sans Display" panose="020B0003020000020004" pitchFamily="34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915BBB-F83F-0D1A-50EB-5A7C9D2FA91C}"/>
              </a:ext>
            </a:extLst>
          </p:cNvPr>
          <p:cNvGrpSpPr/>
          <p:nvPr/>
        </p:nvGrpSpPr>
        <p:grpSpPr>
          <a:xfrm>
            <a:off x="245984" y="2229755"/>
            <a:ext cx="756000" cy="756000"/>
            <a:chOff x="114280" y="2150386"/>
            <a:chExt cx="756000" cy="756000"/>
          </a:xfrm>
        </p:grpSpPr>
        <p:sp>
          <p:nvSpPr>
            <p:cNvPr id="30" name="Oval 97">
              <a:extLst>
                <a:ext uri="{FF2B5EF4-FFF2-40B4-BE49-F238E27FC236}">
                  <a16:creationId xmlns:a16="http://schemas.microsoft.com/office/drawing/2014/main" id="{3D579476-0F15-41D0-A7E4-244176163B9C}"/>
                </a:ext>
              </a:extLst>
            </p:cNvPr>
            <p:cNvSpPr/>
            <p:nvPr/>
          </p:nvSpPr>
          <p:spPr>
            <a:xfrm>
              <a:off x="114280" y="2150386"/>
              <a:ext cx="756000" cy="756000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gradFill>
                <a:gsLst>
                  <a:gs pos="0">
                    <a:srgbClr val="29CCB1"/>
                  </a:gs>
                  <a:gs pos="100000">
                    <a:srgbClr val="4DFF88"/>
                  </a:gs>
                </a:gsLst>
                <a:lin ang="5400000" scaled="1"/>
              </a:gradFill>
              <a:prstDash val="solid"/>
            </a:ln>
            <a:effectLst/>
          </p:spPr>
          <p:txBody>
            <a:bodyPr lIns="0" tIns="36000" rIns="0" bIns="54000" rtlCol="0" anchor="ctr"/>
            <a:lstStyle/>
            <a:p>
              <a:pPr algn="ctr" defTabSz="914377"/>
              <a:endParaRPr lang="ru-RU" sz="1400" b="1" dirty="0">
                <a:solidFill>
                  <a:prstClr val="black"/>
                </a:solidFill>
                <a:latin typeface="Kaspersky Sans Display" panose="020B0003020000020004" pitchFamily="34" charset="-52"/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0778944-ECA5-31C9-6741-080C326E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2641" y="2248747"/>
              <a:ext cx="559279" cy="559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5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35">
            <a:extLst>
              <a:ext uri="{FF2B5EF4-FFF2-40B4-BE49-F238E27FC236}">
                <a16:creationId xmlns:a16="http://schemas.microsoft.com/office/drawing/2014/main" id="{422CDC47-51D0-4A6C-96B1-307AEEE21ACE}"/>
              </a:ext>
            </a:extLst>
          </p:cNvPr>
          <p:cNvSpPr/>
          <p:nvPr/>
        </p:nvSpPr>
        <p:spPr>
          <a:xfrm>
            <a:off x="142583" y="4800899"/>
            <a:ext cx="5492613" cy="20774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lvl="0" defTabSz="342892">
              <a:defRPr/>
            </a:pPr>
            <a:r>
              <a:rPr lang="ru-RU" sz="750" kern="0" dirty="0" err="1">
                <a:solidFill>
                  <a:prstClr val="black"/>
                </a:solidFill>
              </a:rPr>
              <a:t>Анонимизированные</a:t>
            </a:r>
            <a:r>
              <a:rPr lang="ru-RU" sz="750" kern="0" dirty="0">
                <a:solidFill>
                  <a:prstClr val="black"/>
                </a:solidFill>
              </a:rPr>
              <a:t> данные </a:t>
            </a:r>
            <a:r>
              <a:rPr lang="en-US" sz="750" kern="0" dirty="0">
                <a:solidFill>
                  <a:prstClr val="black"/>
                </a:solidFill>
              </a:rPr>
              <a:t>Kaspersky Security Network</a:t>
            </a:r>
          </a:p>
        </p:txBody>
      </p:sp>
      <p:sp>
        <p:nvSpPr>
          <p:cNvPr id="2" name="Текст 2">
            <a:extLst>
              <a:ext uri="{FF2B5EF4-FFF2-40B4-BE49-F238E27FC236}">
                <a16:creationId xmlns:a16="http://schemas.microsoft.com/office/drawing/2014/main" id="{2ABBC02F-E0C2-1E14-D677-7F0D9482F931}"/>
              </a:ext>
            </a:extLst>
          </p:cNvPr>
          <p:cNvSpPr txBox="1">
            <a:spLocks/>
          </p:cNvSpPr>
          <p:nvPr/>
        </p:nvSpPr>
        <p:spPr>
          <a:xfrm>
            <a:off x="142583" y="159482"/>
            <a:ext cx="7741785" cy="32262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Kaspersky Sans Display" panose="020B00030200000200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Ландшафт </a:t>
            </a:r>
            <a:r>
              <a:rPr kumimoji="0" lang="ru-RU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Kaspersky Sans Display" panose="020B0003020000020004" pitchFamily="34" charset="0"/>
                <a:ea typeface="+mn-ea"/>
                <a:cs typeface="+mn-cs"/>
              </a:rPr>
              <a:t>киберугроз</a:t>
            </a:r>
            <a:r>
              <a:rPr lang="en-US" dirty="0">
                <a:solidFill>
                  <a:srgbClr val="1D1D1B"/>
                </a:solidFill>
              </a:rPr>
              <a:t>. </a:t>
            </a:r>
            <a:r>
              <a:rPr lang="ru-RU" dirty="0">
                <a:solidFill>
                  <a:srgbClr val="1D1D1B"/>
                </a:solidFill>
              </a:rPr>
              <a:t>Фокус на </a:t>
            </a:r>
            <a:r>
              <a:rPr lang="en-US" dirty="0">
                <a:solidFill>
                  <a:srgbClr val="1D1D1B"/>
                </a:solidFill>
              </a:rPr>
              <a:t>Linux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9E3ECE-07D9-4A11-9A4B-06DDA8BA61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872" y="746758"/>
            <a:ext cx="7897720" cy="1140916"/>
          </a:xfrm>
        </p:spPr>
        <p:txBody>
          <a:bodyPr/>
          <a:lstStyle/>
          <a:p>
            <a:r>
              <a:rPr lang="ru-RU" sz="1500" dirty="0"/>
              <a:t>Рост </a:t>
            </a:r>
            <a:r>
              <a:rPr lang="ru-RU" sz="1500" dirty="0">
                <a:solidFill>
                  <a:srgbClr val="23D1AE"/>
                </a:solidFill>
              </a:rPr>
              <a:t>применения</a:t>
            </a:r>
            <a:r>
              <a:rPr lang="ru-RU" sz="1500" dirty="0"/>
              <a:t> </a:t>
            </a:r>
            <a:r>
              <a:rPr lang="en-US" sz="1500" dirty="0"/>
              <a:t>Linux – </a:t>
            </a:r>
            <a:r>
              <a:rPr lang="ru-RU" sz="1500" dirty="0"/>
              <a:t>Рост </a:t>
            </a:r>
            <a:r>
              <a:rPr lang="ru-RU" sz="1500" dirty="0" err="1">
                <a:solidFill>
                  <a:srgbClr val="FF0000"/>
                </a:solidFill>
              </a:rPr>
              <a:t>киберугроз</a:t>
            </a:r>
            <a:r>
              <a:rPr lang="ru-RU" sz="1500" dirty="0"/>
              <a:t> для </a:t>
            </a:r>
            <a:r>
              <a:rPr lang="en-US" sz="1500" dirty="0"/>
              <a:t>Linux</a:t>
            </a:r>
            <a:br>
              <a:rPr lang="en-US" sz="1500" dirty="0"/>
            </a:br>
            <a:endParaRPr lang="en-US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/>
              <a:t>Попытки кибератак с помощью уязвимостей в </a:t>
            </a:r>
            <a:r>
              <a:rPr lang="en-US" sz="1500" dirty="0"/>
              <a:t>Linux</a:t>
            </a:r>
            <a:br>
              <a:rPr lang="en-US" sz="1500" dirty="0"/>
            </a:br>
            <a:r>
              <a:rPr lang="en-US" sz="1500" dirty="0">
                <a:solidFill>
                  <a:srgbClr val="FF0000"/>
                </a:solidFill>
              </a:rPr>
              <a:t>+126% </a:t>
            </a:r>
            <a:r>
              <a:rPr lang="en-US" sz="1500" dirty="0"/>
              <a:t>Q1 2024 vs  Q</a:t>
            </a:r>
            <a:r>
              <a:rPr lang="ru-RU" sz="1500" dirty="0"/>
              <a:t> </a:t>
            </a:r>
            <a:r>
              <a:rPr lang="en-US" sz="1500" dirty="0"/>
              <a:t>12023</a:t>
            </a:r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500" dirty="0"/>
          </a:p>
          <a:p>
            <a:endParaRPr lang="ru-RU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/>
              <a:t>Всё больше вредоносного ПО под </a:t>
            </a:r>
            <a:r>
              <a:rPr lang="en-US" sz="1500" dirty="0" err="1"/>
              <a:t>Liniux</a:t>
            </a:r>
            <a:r>
              <a:rPr lang="en-US" sz="1500" dirty="0"/>
              <a:t> (</a:t>
            </a:r>
            <a:r>
              <a:rPr lang="en-US" sz="1500" dirty="0" err="1"/>
              <a:t>Mallox</a:t>
            </a:r>
            <a:r>
              <a:rPr lang="en-US" sz="1500" dirty="0"/>
              <a:t>, </a:t>
            </a:r>
            <a:r>
              <a:rPr lang="en-US" sz="1500" dirty="0" err="1"/>
              <a:t>LockBit</a:t>
            </a:r>
            <a:r>
              <a:rPr lang="en-US" sz="1500" dirty="0"/>
              <a:t>, Play, </a:t>
            </a:r>
            <a:r>
              <a:rPr lang="en-US" sz="1500" dirty="0" err="1"/>
              <a:t>TinyCrypt</a:t>
            </a:r>
            <a:r>
              <a:rPr lang="ru-RU" sz="1500" dirty="0"/>
              <a:t>, </a:t>
            </a:r>
            <a:r>
              <a:rPr lang="en-US" sz="1500" dirty="0"/>
              <a:t>Luna, </a:t>
            </a:r>
            <a:r>
              <a:rPr lang="en-US" sz="1500" dirty="0" err="1"/>
              <a:t>BlackBasta</a:t>
            </a:r>
            <a:r>
              <a:rPr lang="en-US" sz="1500" dirty="0"/>
              <a:t>, </a:t>
            </a:r>
            <a:r>
              <a:rPr lang="en-US" sz="1500" dirty="0" err="1"/>
              <a:t>RansomEXX</a:t>
            </a:r>
            <a:r>
              <a:rPr lang="en-US" sz="1500" dirty="0"/>
              <a:t>, </a:t>
            </a:r>
            <a:r>
              <a:rPr lang="en-US" sz="1500" dirty="0" err="1"/>
              <a:t>QNAPcrypt</a:t>
            </a:r>
            <a:r>
              <a:rPr lang="en-US" sz="1500" dirty="0"/>
              <a:t>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Linux – </a:t>
            </a:r>
            <a:r>
              <a:rPr lang="ru-RU" sz="1500" dirty="0"/>
              <a:t>не только ПК: популярнейшая ОС для </a:t>
            </a:r>
            <a:r>
              <a:rPr lang="en-US" sz="1500" dirty="0"/>
              <a:t>IoT, </a:t>
            </a:r>
            <a:r>
              <a:rPr lang="ru-RU" sz="1500" dirty="0"/>
              <a:t>серверов.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500" dirty="0"/>
              <a:t>Бот</a:t>
            </a:r>
            <a:r>
              <a:rPr lang="en-US" sz="1500" dirty="0"/>
              <a:t>-</a:t>
            </a:r>
            <a:r>
              <a:rPr lang="ru-RU" sz="1500" dirty="0" err="1"/>
              <a:t>неты</a:t>
            </a:r>
            <a:r>
              <a:rPr lang="ru-RU" sz="1500" dirty="0"/>
              <a:t> на </a:t>
            </a:r>
            <a:r>
              <a:rPr lang="en-US" sz="1500" dirty="0"/>
              <a:t>Linux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8" name="Rectangle: Rounded Corners 157">
            <a:extLst>
              <a:ext uri="{FF2B5EF4-FFF2-40B4-BE49-F238E27FC236}">
                <a16:creationId xmlns:a16="http://schemas.microsoft.com/office/drawing/2014/main" id="{870E36DA-34E5-4D50-A2C2-899BA04959A9}"/>
              </a:ext>
            </a:extLst>
          </p:cNvPr>
          <p:cNvSpPr/>
          <p:nvPr/>
        </p:nvSpPr>
        <p:spPr>
          <a:xfrm>
            <a:off x="610404" y="627534"/>
            <a:ext cx="8017624" cy="3993345"/>
          </a:xfrm>
          <a:prstGeom prst="roundRect">
            <a:avLst>
              <a:gd name="adj" fmla="val 5361"/>
            </a:avLst>
          </a:prstGeom>
          <a:noFill/>
          <a:ln w="2540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1D1D1B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sp>
        <p:nvSpPr>
          <p:cNvPr id="30" name="Oval 97">
            <a:extLst>
              <a:ext uri="{FF2B5EF4-FFF2-40B4-BE49-F238E27FC236}">
                <a16:creationId xmlns:a16="http://schemas.microsoft.com/office/drawing/2014/main" id="{3D579476-0F15-41D0-A7E4-244176163B9C}"/>
              </a:ext>
            </a:extLst>
          </p:cNvPr>
          <p:cNvSpPr/>
          <p:nvPr/>
        </p:nvSpPr>
        <p:spPr>
          <a:xfrm>
            <a:off x="244800" y="2228400"/>
            <a:ext cx="756000" cy="756000"/>
          </a:xfrm>
          <a:prstGeom prst="ellipse">
            <a:avLst/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23D1AE"/>
                </a:gs>
                <a:gs pos="100000">
                  <a:srgbClr val="7EFF33"/>
                </a:gs>
              </a:gsLst>
              <a:lin ang="5400000" scaled="1"/>
            </a:gradFill>
            <a:prstDash val="solid"/>
          </a:ln>
          <a:effectLst/>
        </p:spPr>
        <p:txBody>
          <a:bodyPr lIns="0" tIns="36000" rIns="0" bIns="54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spersky Sans Display" panose="020B0003020000020004" pitchFamily="34" charset="-52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778944-ECA5-31C9-6741-080C326E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313" y="2336507"/>
            <a:ext cx="559279" cy="55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74787-B031-489E-BC6B-88CB3A6CA8A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16" y="1780462"/>
            <a:ext cx="2867102" cy="1232836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818170-8CE0-4333-9483-6CE3CD6518B8}"/>
              </a:ext>
            </a:extLst>
          </p:cNvPr>
          <p:cNvSpPr txBox="1"/>
          <p:nvPr/>
        </p:nvSpPr>
        <p:spPr>
          <a:xfrm>
            <a:off x="4355976" y="2182093"/>
            <a:ext cx="291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/>
              <a:t>Доля пользователей </a:t>
            </a:r>
            <a:r>
              <a:rPr lang="es-ES" sz="800" i="1" dirty="0"/>
              <a:t>Linux</a:t>
            </a:r>
            <a:r>
              <a:rPr lang="ru-RU" sz="800" i="1" dirty="0"/>
              <a:t>, на чьих устройствах решения «Лаборатории Касперского» заблокировали попытку атаки с применением эксплойта для уязвимостей в ОС 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03434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FC03AE-5049-4E0D-8B77-9362AAA07030}"/>
              </a:ext>
            </a:extLst>
          </p:cNvPr>
          <p:cNvSpPr txBox="1">
            <a:spLocks/>
          </p:cNvSpPr>
          <p:nvPr/>
        </p:nvSpPr>
        <p:spPr>
          <a:xfrm>
            <a:off x="178673" y="1743658"/>
            <a:ext cx="6661579" cy="196207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None/>
              <a:defRPr lang="en-US" sz="60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spcAft>
                <a:spcPts val="1350"/>
              </a:spcAft>
              <a:defRPr/>
            </a:pPr>
            <a:r>
              <a:rPr lang="ru-RU" sz="4500" b="0" dirty="0">
                <a:solidFill>
                  <a:schemeClr val="tx1"/>
                </a:solidFill>
                <a:latin typeface="Kaspersky Sans Display" panose="020B0003020000020004" pitchFamily="34" charset="0"/>
              </a:rPr>
              <a:t>Защита от массовых </a:t>
            </a:r>
            <a:r>
              <a:rPr lang="ru-RU" sz="4500" b="0" dirty="0" err="1">
                <a:solidFill>
                  <a:schemeClr val="tx1"/>
                </a:solidFill>
                <a:latin typeface="Kaspersky Sans Display" panose="020B0003020000020004" pitchFamily="34" charset="0"/>
              </a:rPr>
              <a:t>киберугроз</a:t>
            </a:r>
            <a:r>
              <a:rPr lang="en-US" sz="4500" b="0" dirty="0">
                <a:solidFill>
                  <a:schemeClr val="tx1"/>
                </a:solidFill>
                <a:latin typeface="Kaspersky Sans Display" panose="020B0003020000020004" pitchFamily="34" charset="0"/>
              </a:rPr>
              <a:t> </a:t>
            </a:r>
            <a:br>
              <a:rPr lang="en-US" sz="4500" b="0" dirty="0">
                <a:solidFill>
                  <a:schemeClr val="tx1"/>
                </a:solidFill>
                <a:latin typeface="Kaspersky Sans Display" panose="020B0003020000020004" pitchFamily="34" charset="0"/>
              </a:rPr>
            </a:br>
            <a:endParaRPr lang="ru-RU" sz="4500" b="0" dirty="0">
              <a:solidFill>
                <a:schemeClr val="tx1"/>
              </a:solidFill>
              <a:latin typeface="Kaspersky Sans Display" panose="020B000302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7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Placeholder 3">
            <a:extLst>
              <a:ext uri="{FF2B5EF4-FFF2-40B4-BE49-F238E27FC236}">
                <a16:creationId xmlns:a16="http://schemas.microsoft.com/office/drawing/2014/main" id="{0A09D892-09BA-4379-8CF1-CC66B44B57C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79784" y="171766"/>
            <a:ext cx="8784431" cy="3226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altLang="ru-RU" dirty="0">
                <a:solidFill>
                  <a:srgbClr val="1D1D1B"/>
                </a:solidFill>
              </a:rPr>
              <a:t>Что защищать в первую очередь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E0FD38F8-904C-4086-A59D-1E321FC3910F}"/>
              </a:ext>
            </a:extLst>
          </p:cNvPr>
          <p:cNvSpPr/>
          <p:nvPr/>
        </p:nvSpPr>
        <p:spPr>
          <a:xfrm>
            <a:off x="965597" y="922735"/>
            <a:ext cx="4371729" cy="2028825"/>
          </a:xfrm>
          <a:prstGeom prst="rect">
            <a:avLst/>
          </a:prstGeom>
          <a:noFill/>
          <a:ln w="12700">
            <a:solidFill>
              <a:srgbClr val="00A88E">
                <a:shade val="95000"/>
                <a:satMod val="105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000" dirty="0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108548" name="Group 276">
            <a:extLst>
              <a:ext uri="{FF2B5EF4-FFF2-40B4-BE49-F238E27FC236}">
                <a16:creationId xmlns:a16="http://schemas.microsoft.com/office/drawing/2014/main" id="{44F315E6-60E6-408C-B7FA-259FC818DABF}"/>
              </a:ext>
            </a:extLst>
          </p:cNvPr>
          <p:cNvGrpSpPr>
            <a:grpSpLocks/>
          </p:cNvGrpSpPr>
          <p:nvPr/>
        </p:nvGrpSpPr>
        <p:grpSpPr bwMode="auto">
          <a:xfrm>
            <a:off x="1393032" y="4227910"/>
            <a:ext cx="894160" cy="801290"/>
            <a:chOff x="1654312" y="5457368"/>
            <a:chExt cx="951547" cy="852796"/>
          </a:xfrm>
        </p:grpSpPr>
        <p:sp>
          <p:nvSpPr>
            <p:cNvPr id="108598" name="Google Shape;1035;p74">
              <a:extLst>
                <a:ext uri="{FF2B5EF4-FFF2-40B4-BE49-F238E27FC236}">
                  <a16:creationId xmlns:a16="http://schemas.microsoft.com/office/drawing/2014/main" id="{86826771-E9F5-4429-A48F-87CEFDF0D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4312" y="6171665"/>
              <a:ext cx="951547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algn="ctr"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</a:rPr>
                <a:t>Злоумышленник</a:t>
              </a:r>
            </a:p>
          </p:txBody>
        </p:sp>
        <p:sp>
          <p:nvSpPr>
            <p:cNvPr id="108599" name="Google Shape;1037;p74">
              <a:extLst>
                <a:ext uri="{FF2B5EF4-FFF2-40B4-BE49-F238E27FC236}">
                  <a16:creationId xmlns:a16="http://schemas.microsoft.com/office/drawing/2014/main" id="{D862220B-A6B8-4E82-969A-9975C8487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8534" y="5457368"/>
              <a:ext cx="623103" cy="623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68569" tIns="34275" rIns="68569" bIns="34275" anchor="ctr"/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algn="ctr" eaLnBrk="1" hangingPunct="1"/>
              <a:endParaRPr lang="ru-RU" altLang="ru-RU" sz="900" dirty="0">
                <a:solidFill>
                  <a:srgbClr val="FFFFFF"/>
                </a:solidFill>
                <a:latin typeface="Kaspersky Sans Display" panose="020B0003020000020004" pitchFamily="34" charset="-5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8600" name="Group 311">
              <a:extLst>
                <a:ext uri="{FF2B5EF4-FFF2-40B4-BE49-F238E27FC236}">
                  <a16:creationId xmlns:a16="http://schemas.microsoft.com/office/drawing/2014/main" id="{F2052962-F6E1-4980-9C8C-C255C3A515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3022" y="5587766"/>
              <a:ext cx="274126" cy="325354"/>
              <a:chOff x="7452320" y="3880594"/>
              <a:chExt cx="680228" cy="911957"/>
            </a:xfrm>
          </p:grpSpPr>
          <p:sp>
            <p:nvSpPr>
              <p:cNvPr id="108601" name="Freeform: Shape 421">
                <a:extLst>
                  <a:ext uri="{FF2B5EF4-FFF2-40B4-BE49-F238E27FC236}">
                    <a16:creationId xmlns:a16="http://schemas.microsoft.com/office/drawing/2014/main" id="{6ED9278B-22E4-475D-A69A-B07099EAF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2320" y="3880594"/>
                <a:ext cx="680228" cy="809916"/>
              </a:xfrm>
              <a:custGeom>
                <a:avLst/>
                <a:gdLst>
                  <a:gd name="T0" fmla="*/ 7591 w 807777"/>
                  <a:gd name="T1" fmla="*/ 50638 h 961781"/>
                  <a:gd name="T2" fmla="*/ 4045 w 807777"/>
                  <a:gd name="T3" fmla="*/ 48780 h 961781"/>
                  <a:gd name="T4" fmla="*/ 333 w 807777"/>
                  <a:gd name="T5" fmla="*/ 44984 h 961781"/>
                  <a:gd name="T6" fmla="*/ 1261 w 807777"/>
                  <a:gd name="T7" fmla="*/ 38316 h 961781"/>
                  <a:gd name="T8" fmla="*/ 3878 w 807777"/>
                  <a:gd name="T9" fmla="*/ 31143 h 961781"/>
                  <a:gd name="T10" fmla="*/ 9025 w 807777"/>
                  <a:gd name="T11" fmla="*/ 25574 h 961781"/>
                  <a:gd name="T12" fmla="*/ 12400 w 807777"/>
                  <a:gd name="T13" fmla="*/ 28527 h 961781"/>
                  <a:gd name="T14" fmla="*/ 16198 w 807777"/>
                  <a:gd name="T15" fmla="*/ 31649 h 961781"/>
                  <a:gd name="T16" fmla="*/ 9447 w 807777"/>
                  <a:gd name="T17" fmla="*/ 19835 h 961781"/>
                  <a:gd name="T18" fmla="*/ 9869 w 807777"/>
                  <a:gd name="T19" fmla="*/ 11396 h 961781"/>
                  <a:gd name="T20" fmla="*/ 17211 w 807777"/>
                  <a:gd name="T21" fmla="*/ 1437 h 961781"/>
                  <a:gd name="T22" fmla="*/ 26831 w 807777"/>
                  <a:gd name="T23" fmla="*/ 1606 h 961781"/>
                  <a:gd name="T24" fmla="*/ 33329 w 807777"/>
                  <a:gd name="T25" fmla="*/ 9877 h 961781"/>
                  <a:gd name="T26" fmla="*/ 33666 w 807777"/>
                  <a:gd name="T27" fmla="*/ 21860 h 961781"/>
                  <a:gd name="T28" fmla="*/ 26494 w 807777"/>
                  <a:gd name="T29" fmla="*/ 32324 h 961781"/>
                  <a:gd name="T30" fmla="*/ 31051 w 807777"/>
                  <a:gd name="T31" fmla="*/ 29371 h 961781"/>
                  <a:gd name="T32" fmla="*/ 35185 w 807777"/>
                  <a:gd name="T33" fmla="*/ 25911 h 961781"/>
                  <a:gd name="T34" fmla="*/ 39320 w 807777"/>
                  <a:gd name="T35" fmla="*/ 30636 h 961781"/>
                  <a:gd name="T36" fmla="*/ 41683 w 807777"/>
                  <a:gd name="T37" fmla="*/ 36545 h 961781"/>
                  <a:gd name="T38" fmla="*/ 43456 w 807777"/>
                  <a:gd name="T39" fmla="*/ 41945 h 961781"/>
                  <a:gd name="T40" fmla="*/ 41514 w 807777"/>
                  <a:gd name="T41" fmla="*/ 48021 h 961781"/>
                  <a:gd name="T42" fmla="*/ 38476 w 807777"/>
                  <a:gd name="T43" fmla="*/ 50385 h 961781"/>
                  <a:gd name="T44" fmla="*/ 35101 w 807777"/>
                  <a:gd name="T45" fmla="*/ 51734 h 961781"/>
                  <a:gd name="T46" fmla="*/ 33244 w 807777"/>
                  <a:gd name="T47" fmla="*/ 51398 h 961781"/>
                  <a:gd name="T48" fmla="*/ 30460 w 807777"/>
                  <a:gd name="T49" fmla="*/ 51565 h 961781"/>
                  <a:gd name="T50" fmla="*/ 9784 w 807777"/>
                  <a:gd name="T51" fmla="*/ 51059 h 961781"/>
                  <a:gd name="T52" fmla="*/ 7675 w 807777"/>
                  <a:gd name="T53" fmla="*/ 50891 h 961781"/>
                  <a:gd name="T54" fmla="*/ 7591 w 807777"/>
                  <a:gd name="T55" fmla="*/ 50638 h 96178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7777" h="961781">
                    <a:moveTo>
                      <a:pt x="140957" y="940347"/>
                    </a:moveTo>
                    <a:cubicBezTo>
                      <a:pt x="117449" y="934078"/>
                      <a:pt x="95509" y="919974"/>
                      <a:pt x="75136" y="905870"/>
                    </a:cubicBezTo>
                    <a:cubicBezTo>
                      <a:pt x="46927" y="887063"/>
                      <a:pt x="18718" y="866690"/>
                      <a:pt x="6181" y="835347"/>
                    </a:cubicBezTo>
                    <a:cubicBezTo>
                      <a:pt x="-9491" y="794601"/>
                      <a:pt x="7748" y="750720"/>
                      <a:pt x="23419" y="711541"/>
                    </a:cubicBezTo>
                    <a:cubicBezTo>
                      <a:pt x="39091" y="667661"/>
                      <a:pt x="51628" y="620646"/>
                      <a:pt x="72001" y="578332"/>
                    </a:cubicBezTo>
                    <a:cubicBezTo>
                      <a:pt x="93942" y="534452"/>
                      <a:pt x="122151" y="507810"/>
                      <a:pt x="167598" y="474899"/>
                    </a:cubicBezTo>
                    <a:cubicBezTo>
                      <a:pt x="167598" y="474899"/>
                      <a:pt x="224016" y="525049"/>
                      <a:pt x="230285" y="529750"/>
                    </a:cubicBezTo>
                    <a:cubicBezTo>
                      <a:pt x="250658" y="545422"/>
                      <a:pt x="271031" y="565795"/>
                      <a:pt x="300807" y="587735"/>
                    </a:cubicBezTo>
                    <a:cubicBezTo>
                      <a:pt x="244389" y="520347"/>
                      <a:pt x="192673" y="451392"/>
                      <a:pt x="175434" y="368332"/>
                    </a:cubicBezTo>
                    <a:cubicBezTo>
                      <a:pt x="166031" y="316616"/>
                      <a:pt x="169166" y="261765"/>
                      <a:pt x="183270" y="211616"/>
                    </a:cubicBezTo>
                    <a:cubicBezTo>
                      <a:pt x="203643" y="137959"/>
                      <a:pt x="256927" y="69004"/>
                      <a:pt x="319613" y="26691"/>
                    </a:cubicBezTo>
                    <a:cubicBezTo>
                      <a:pt x="374464" y="-10921"/>
                      <a:pt x="441852" y="-7787"/>
                      <a:pt x="498270" y="29825"/>
                    </a:cubicBezTo>
                    <a:cubicBezTo>
                      <a:pt x="554688" y="65870"/>
                      <a:pt x="595434" y="120721"/>
                      <a:pt x="618941" y="183407"/>
                    </a:cubicBezTo>
                    <a:cubicBezTo>
                      <a:pt x="644016" y="249228"/>
                      <a:pt x="650285" y="338556"/>
                      <a:pt x="625210" y="405944"/>
                    </a:cubicBezTo>
                    <a:cubicBezTo>
                      <a:pt x="598568" y="474899"/>
                      <a:pt x="537449" y="542287"/>
                      <a:pt x="492001" y="600273"/>
                    </a:cubicBezTo>
                    <a:cubicBezTo>
                      <a:pt x="518643" y="586168"/>
                      <a:pt x="551553" y="561093"/>
                      <a:pt x="576628" y="545422"/>
                    </a:cubicBezTo>
                    <a:cubicBezTo>
                      <a:pt x="607971" y="526616"/>
                      <a:pt x="631479" y="509377"/>
                      <a:pt x="653419" y="481168"/>
                    </a:cubicBezTo>
                    <a:cubicBezTo>
                      <a:pt x="687897" y="501541"/>
                      <a:pt x="712971" y="532884"/>
                      <a:pt x="730210" y="568929"/>
                    </a:cubicBezTo>
                    <a:cubicBezTo>
                      <a:pt x="747449" y="604974"/>
                      <a:pt x="759986" y="641019"/>
                      <a:pt x="774091" y="678631"/>
                    </a:cubicBezTo>
                    <a:cubicBezTo>
                      <a:pt x="786628" y="711541"/>
                      <a:pt x="800732" y="742884"/>
                      <a:pt x="807001" y="778929"/>
                    </a:cubicBezTo>
                    <a:cubicBezTo>
                      <a:pt x="811703" y="814974"/>
                      <a:pt x="794464" y="865123"/>
                      <a:pt x="770956" y="891765"/>
                    </a:cubicBezTo>
                    <a:cubicBezTo>
                      <a:pt x="753717" y="909004"/>
                      <a:pt x="733344" y="927810"/>
                      <a:pt x="714538" y="935646"/>
                    </a:cubicBezTo>
                    <a:cubicBezTo>
                      <a:pt x="694165" y="943481"/>
                      <a:pt x="672225" y="951317"/>
                      <a:pt x="651852" y="960720"/>
                    </a:cubicBezTo>
                    <a:cubicBezTo>
                      <a:pt x="640882" y="965422"/>
                      <a:pt x="628344" y="952884"/>
                      <a:pt x="617374" y="954451"/>
                    </a:cubicBezTo>
                    <a:cubicBezTo>
                      <a:pt x="600135" y="957586"/>
                      <a:pt x="582897" y="957586"/>
                      <a:pt x="565658" y="957586"/>
                    </a:cubicBezTo>
                    <a:cubicBezTo>
                      <a:pt x="437150" y="954451"/>
                      <a:pt x="310210" y="951317"/>
                      <a:pt x="181703" y="948183"/>
                    </a:cubicBezTo>
                    <a:cubicBezTo>
                      <a:pt x="169166" y="948183"/>
                      <a:pt x="155061" y="948183"/>
                      <a:pt x="142524" y="945049"/>
                    </a:cubicBezTo>
                    <a:cubicBezTo>
                      <a:pt x="142524" y="940347"/>
                      <a:pt x="140957" y="940347"/>
                      <a:pt x="140957" y="940347"/>
                    </a:cubicBezTo>
                    <a:close/>
                  </a:path>
                </a:pathLst>
              </a:custGeom>
              <a:noFill/>
              <a:ln w="31327" cap="flat">
                <a:solidFill>
                  <a:srgbClr val="ED1C2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2" name="Freeform: Shape 422">
                <a:extLst>
                  <a:ext uri="{FF2B5EF4-FFF2-40B4-BE49-F238E27FC236}">
                    <a16:creationId xmlns:a16="http://schemas.microsoft.com/office/drawing/2014/main" id="{A680131C-D11B-4002-A8F0-6B03586D3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3239" y="4420396"/>
                <a:ext cx="497595" cy="336525"/>
              </a:xfrm>
              <a:custGeom>
                <a:avLst/>
                <a:gdLst>
                  <a:gd name="T0" fmla="*/ 29118 w 590899"/>
                  <a:gd name="T1" fmla="*/ 0 h 399626"/>
                  <a:gd name="T2" fmla="*/ 2621 w 590899"/>
                  <a:gd name="T3" fmla="*/ 0 h 399626"/>
                  <a:gd name="T4" fmla="*/ 4 w 590899"/>
                  <a:gd name="T5" fmla="*/ 2786 h 399626"/>
                  <a:gd name="T6" fmla="*/ 763 w 590899"/>
                  <a:gd name="T7" fmla="*/ 18989 h 399626"/>
                  <a:gd name="T8" fmla="*/ 3379 w 590899"/>
                  <a:gd name="T9" fmla="*/ 21520 h 399626"/>
                  <a:gd name="T10" fmla="*/ 28444 w 590899"/>
                  <a:gd name="T11" fmla="*/ 21520 h 399626"/>
                  <a:gd name="T12" fmla="*/ 31059 w 590899"/>
                  <a:gd name="T13" fmla="*/ 18989 h 399626"/>
                  <a:gd name="T14" fmla="*/ 31819 w 590899"/>
                  <a:gd name="T15" fmla="*/ 2786 h 399626"/>
                  <a:gd name="T16" fmla="*/ 29118 w 590899"/>
                  <a:gd name="T17" fmla="*/ 0 h 399626"/>
                  <a:gd name="T18" fmla="*/ 15869 w 590899"/>
                  <a:gd name="T19" fmla="*/ 11562 h 399626"/>
                  <a:gd name="T20" fmla="*/ 13928 w 590899"/>
                  <a:gd name="T21" fmla="*/ 9620 h 399626"/>
                  <a:gd name="T22" fmla="*/ 15869 w 590899"/>
                  <a:gd name="T23" fmla="*/ 7679 h 399626"/>
                  <a:gd name="T24" fmla="*/ 17810 w 590899"/>
                  <a:gd name="T25" fmla="*/ 9620 h 399626"/>
                  <a:gd name="T26" fmla="*/ 15869 w 590899"/>
                  <a:gd name="T27" fmla="*/ 11562 h 3996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90899" h="399626">
                    <a:moveTo>
                      <a:pt x="540750" y="0"/>
                    </a:moveTo>
                    <a:lnTo>
                      <a:pt x="48661" y="0"/>
                    </a:lnTo>
                    <a:cubicBezTo>
                      <a:pt x="20452" y="0"/>
                      <a:pt x="-1488" y="23507"/>
                      <a:pt x="79" y="51717"/>
                    </a:cubicBezTo>
                    <a:lnTo>
                      <a:pt x="14183" y="352612"/>
                    </a:lnTo>
                    <a:cubicBezTo>
                      <a:pt x="15751" y="379254"/>
                      <a:pt x="36124" y="399627"/>
                      <a:pt x="62766" y="399627"/>
                    </a:cubicBezTo>
                    <a:lnTo>
                      <a:pt x="528213" y="399627"/>
                    </a:lnTo>
                    <a:cubicBezTo>
                      <a:pt x="554855" y="399627"/>
                      <a:pt x="575228" y="379254"/>
                      <a:pt x="576795" y="352612"/>
                    </a:cubicBezTo>
                    <a:lnTo>
                      <a:pt x="590900" y="51717"/>
                    </a:lnTo>
                    <a:cubicBezTo>
                      <a:pt x="590900" y="23507"/>
                      <a:pt x="568959" y="0"/>
                      <a:pt x="540750" y="0"/>
                    </a:cubicBezTo>
                    <a:close/>
                    <a:moveTo>
                      <a:pt x="294706" y="214702"/>
                    </a:moveTo>
                    <a:cubicBezTo>
                      <a:pt x="274333" y="214702"/>
                      <a:pt x="258661" y="199030"/>
                      <a:pt x="258661" y="178657"/>
                    </a:cubicBezTo>
                    <a:cubicBezTo>
                      <a:pt x="258661" y="158284"/>
                      <a:pt x="274333" y="142612"/>
                      <a:pt x="294706" y="142612"/>
                    </a:cubicBezTo>
                    <a:cubicBezTo>
                      <a:pt x="315079" y="142612"/>
                      <a:pt x="330750" y="158284"/>
                      <a:pt x="330750" y="178657"/>
                    </a:cubicBezTo>
                    <a:cubicBezTo>
                      <a:pt x="330750" y="199030"/>
                      <a:pt x="315079" y="214702"/>
                      <a:pt x="294706" y="214702"/>
                    </a:cubicBez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66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3" name="Freeform: Shape 423">
                <a:extLst>
                  <a:ext uri="{FF2B5EF4-FFF2-40B4-BE49-F238E27FC236}">
                    <a16:creationId xmlns:a16="http://schemas.microsoft.com/office/drawing/2014/main" id="{60547ED5-B20F-40F0-B436-3204B5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1020" y="4756919"/>
                <a:ext cx="440926" cy="35632"/>
              </a:xfrm>
              <a:custGeom>
                <a:avLst/>
                <a:gdLst>
                  <a:gd name="T0" fmla="*/ 27173 w 523604"/>
                  <a:gd name="T1" fmla="*/ 0 h 42313"/>
                  <a:gd name="T2" fmla="*/ 1013 w 523604"/>
                  <a:gd name="T3" fmla="*/ 0 h 42313"/>
                  <a:gd name="T4" fmla="*/ 0 w 523604"/>
                  <a:gd name="T5" fmla="*/ 1013 h 42313"/>
                  <a:gd name="T6" fmla="*/ 0 w 523604"/>
                  <a:gd name="T7" fmla="*/ 1266 h 42313"/>
                  <a:gd name="T8" fmla="*/ 1013 w 523604"/>
                  <a:gd name="T9" fmla="*/ 2279 h 42313"/>
                  <a:gd name="T10" fmla="*/ 27173 w 523604"/>
                  <a:gd name="T11" fmla="*/ 2279 h 42313"/>
                  <a:gd name="T12" fmla="*/ 28186 w 523604"/>
                  <a:gd name="T13" fmla="*/ 1266 h 42313"/>
                  <a:gd name="T14" fmla="*/ 28186 w 523604"/>
                  <a:gd name="T15" fmla="*/ 1013 h 42313"/>
                  <a:gd name="T16" fmla="*/ 27173 w 523604"/>
                  <a:gd name="T17" fmla="*/ 0 h 423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3604" h="42313">
                    <a:moveTo>
                      <a:pt x="504627" y="0"/>
                    </a:moveTo>
                    <a:lnTo>
                      <a:pt x="18806" y="0"/>
                    </a:lnTo>
                    <a:cubicBezTo>
                      <a:pt x="7836" y="0"/>
                      <a:pt x="0" y="9403"/>
                      <a:pt x="0" y="18806"/>
                    </a:cubicBezTo>
                    <a:lnTo>
                      <a:pt x="0" y="23507"/>
                    </a:lnTo>
                    <a:cubicBezTo>
                      <a:pt x="0" y="34478"/>
                      <a:pt x="9403" y="42314"/>
                      <a:pt x="18806" y="42314"/>
                    </a:cubicBezTo>
                    <a:lnTo>
                      <a:pt x="504627" y="42314"/>
                    </a:lnTo>
                    <a:cubicBezTo>
                      <a:pt x="515597" y="42314"/>
                      <a:pt x="523433" y="32911"/>
                      <a:pt x="523433" y="23507"/>
                    </a:cubicBezTo>
                    <a:lnTo>
                      <a:pt x="523433" y="18806"/>
                    </a:lnTo>
                    <a:cubicBezTo>
                      <a:pt x="525000" y="9403"/>
                      <a:pt x="515597" y="0"/>
                      <a:pt x="504627" y="0"/>
                    </a:cubicBez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663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4" name="Freeform: Shape 417">
                <a:extLst>
                  <a:ext uri="{FF2B5EF4-FFF2-40B4-BE49-F238E27FC236}">
                    <a16:creationId xmlns:a16="http://schemas.microsoft.com/office/drawing/2014/main" id="{B35FDB8E-A51F-44F0-8B78-A6F17A3CF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094" y="4078010"/>
                <a:ext cx="395912" cy="82403"/>
              </a:xfrm>
              <a:custGeom>
                <a:avLst/>
                <a:gdLst>
                  <a:gd name="T0" fmla="*/ 0 w 470149"/>
                  <a:gd name="T1" fmla="*/ 5270 h 97854"/>
                  <a:gd name="T2" fmla="*/ 7595 w 470149"/>
                  <a:gd name="T3" fmla="*/ 542 h 97854"/>
                  <a:gd name="T4" fmla="*/ 15443 w 470149"/>
                  <a:gd name="T5" fmla="*/ 290 h 97854"/>
                  <a:gd name="T6" fmla="*/ 25317 w 470149"/>
                  <a:gd name="T7" fmla="*/ 4848 h 978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0149" h="97854">
                    <a:moveTo>
                      <a:pt x="0" y="97855"/>
                    </a:moveTo>
                    <a:cubicBezTo>
                      <a:pt x="34478" y="49272"/>
                      <a:pt x="83060" y="24198"/>
                      <a:pt x="141045" y="10093"/>
                    </a:cubicBezTo>
                    <a:cubicBezTo>
                      <a:pt x="188060" y="-2444"/>
                      <a:pt x="238209" y="-2444"/>
                      <a:pt x="286791" y="5392"/>
                    </a:cubicBezTo>
                    <a:cubicBezTo>
                      <a:pt x="357313" y="14795"/>
                      <a:pt x="418433" y="39869"/>
                      <a:pt x="470149" y="90019"/>
                    </a:cubicBezTo>
                  </a:path>
                </a:pathLst>
              </a:custGeom>
              <a:noFill/>
              <a:ln w="31327" cap="flat">
                <a:solidFill>
                  <a:srgbClr val="ED1C2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5" name="Freeform: Shape 418">
                <a:extLst>
                  <a:ext uri="{FF2B5EF4-FFF2-40B4-BE49-F238E27FC236}">
                    <a16:creationId xmlns:a16="http://schemas.microsoft.com/office/drawing/2014/main" id="{33B40E97-2238-4B69-943C-0FF11D5F6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3044" y="4122143"/>
                <a:ext cx="322008" cy="220391"/>
              </a:xfrm>
              <a:custGeom>
                <a:avLst/>
                <a:gdLst>
                  <a:gd name="T0" fmla="*/ 20591 w 382387"/>
                  <a:gd name="T1" fmla="*/ 0 h 261716"/>
                  <a:gd name="T2" fmla="*/ 11730 w 382387"/>
                  <a:gd name="T3" fmla="*/ 13840 h 261716"/>
                  <a:gd name="T4" fmla="*/ 8861 w 382387"/>
                  <a:gd name="T5" fmla="*/ 13840 h 261716"/>
                  <a:gd name="T6" fmla="*/ 0 w 382387"/>
                  <a:gd name="T7" fmla="*/ 0 h 2617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82387" h="261716">
                    <a:moveTo>
                      <a:pt x="382388" y="0"/>
                    </a:moveTo>
                    <a:cubicBezTo>
                      <a:pt x="382388" y="125373"/>
                      <a:pt x="308731" y="222537"/>
                      <a:pt x="217836" y="257015"/>
                    </a:cubicBezTo>
                    <a:cubicBezTo>
                      <a:pt x="200597" y="263283"/>
                      <a:pt x="181791" y="263283"/>
                      <a:pt x="164552" y="257015"/>
                    </a:cubicBezTo>
                    <a:cubicBezTo>
                      <a:pt x="68955" y="220970"/>
                      <a:pt x="0" y="125373"/>
                      <a:pt x="0" y="0"/>
                    </a:cubicBezTo>
                  </a:path>
                </a:pathLst>
              </a:custGeom>
              <a:noFill/>
              <a:ln w="31327" cap="flat">
                <a:solidFill>
                  <a:srgbClr val="ED1C2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6" name="Freeform: Shape 419">
                <a:extLst>
                  <a:ext uri="{FF2B5EF4-FFF2-40B4-BE49-F238E27FC236}">
                    <a16:creationId xmlns:a16="http://schemas.microsoft.com/office/drawing/2014/main" id="{07DAAD77-09A6-45EE-95EA-9E40DC5AF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1671" y="4123462"/>
                <a:ext cx="59386" cy="19795"/>
              </a:xfrm>
              <a:custGeom>
                <a:avLst/>
                <a:gdLst>
                  <a:gd name="T0" fmla="*/ 0 w 70522"/>
                  <a:gd name="T1" fmla="*/ 0 h 23507"/>
                  <a:gd name="T2" fmla="*/ 3797 w 70522"/>
                  <a:gd name="T3" fmla="*/ 1266 h 235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0522" h="23507">
                    <a:moveTo>
                      <a:pt x="0" y="0"/>
                    </a:moveTo>
                    <a:lnTo>
                      <a:pt x="70522" y="23507"/>
                    </a:lnTo>
                  </a:path>
                </a:pathLst>
              </a:custGeom>
              <a:noFill/>
              <a:ln w="31327" cap="flat">
                <a:solidFill>
                  <a:srgbClr val="ED1C2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  <p:sp>
            <p:nvSpPr>
              <p:cNvPr id="108607" name="Freeform: Shape 420">
                <a:extLst>
                  <a:ext uri="{FF2B5EF4-FFF2-40B4-BE49-F238E27FC236}">
                    <a16:creationId xmlns:a16="http://schemas.microsoft.com/office/drawing/2014/main" id="{450ACAB2-0052-40E2-990C-BB437B6D5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3640" y="4123462"/>
                <a:ext cx="58067" cy="19795"/>
              </a:xfrm>
              <a:custGeom>
                <a:avLst/>
                <a:gdLst>
                  <a:gd name="T0" fmla="*/ 3713 w 68955"/>
                  <a:gd name="T1" fmla="*/ 0 h 23507"/>
                  <a:gd name="T2" fmla="*/ 0 w 68955"/>
                  <a:gd name="T3" fmla="*/ 1266 h 2350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955" h="23507">
                    <a:moveTo>
                      <a:pt x="68955" y="0"/>
                    </a:moveTo>
                    <a:lnTo>
                      <a:pt x="0" y="23507"/>
                    </a:lnTo>
                  </a:path>
                </a:pathLst>
              </a:custGeom>
              <a:noFill/>
              <a:ln w="31327" cap="flat">
                <a:solidFill>
                  <a:srgbClr val="ED1C2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ru-RU" sz="1350"/>
              </a:p>
            </p:txBody>
          </p:sp>
        </p:grpSp>
      </p:grpSp>
      <p:grpSp>
        <p:nvGrpSpPr>
          <p:cNvPr id="108549" name="Group 280">
            <a:extLst>
              <a:ext uri="{FF2B5EF4-FFF2-40B4-BE49-F238E27FC236}">
                <a16:creationId xmlns:a16="http://schemas.microsoft.com/office/drawing/2014/main" id="{21EAE641-438C-4309-825F-35CDCBC5D373}"/>
              </a:ext>
            </a:extLst>
          </p:cNvPr>
          <p:cNvGrpSpPr>
            <a:grpSpLocks/>
          </p:cNvGrpSpPr>
          <p:nvPr/>
        </p:nvGrpSpPr>
        <p:grpSpPr bwMode="auto">
          <a:xfrm>
            <a:off x="1539479" y="1595438"/>
            <a:ext cx="592931" cy="801291"/>
            <a:chOff x="1254349" y="3739107"/>
            <a:chExt cx="630195" cy="852795"/>
          </a:xfrm>
        </p:grpSpPr>
        <p:grpSp>
          <p:nvGrpSpPr>
            <p:cNvPr id="108594" name="Google Shape;1026;p74">
              <a:extLst>
                <a:ext uri="{FF2B5EF4-FFF2-40B4-BE49-F238E27FC236}">
                  <a16:creationId xmlns:a16="http://schemas.microsoft.com/office/drawing/2014/main" id="{FE7BA9DB-1F7A-4B6B-8968-2DAEA12E33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349" y="3739107"/>
              <a:ext cx="630195" cy="852795"/>
              <a:chOff x="8262285" y="3302811"/>
              <a:chExt cx="630195" cy="852795"/>
            </a:xfrm>
          </p:grpSpPr>
          <p:sp>
            <p:nvSpPr>
              <p:cNvPr id="108596" name="Google Shape;1027;p74">
                <a:extLst>
                  <a:ext uri="{FF2B5EF4-FFF2-40B4-BE49-F238E27FC236}">
                    <a16:creationId xmlns:a16="http://schemas.microsoft.com/office/drawing/2014/main" id="{6190B7C3-2C02-4A42-9C93-6CF159A5E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2285" y="4017107"/>
                <a:ext cx="63019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</a:rPr>
                  <a:t>Сетевое окружение</a:t>
                </a:r>
              </a:p>
            </p:txBody>
          </p:sp>
          <p:sp>
            <p:nvSpPr>
              <p:cNvPr id="108597" name="Google Shape;1029;p74">
                <a:extLst>
                  <a:ext uri="{FF2B5EF4-FFF2-40B4-BE49-F238E27FC236}">
                    <a16:creationId xmlns:a16="http://schemas.microsoft.com/office/drawing/2014/main" id="{3E08E3AA-6A62-49EC-83D8-A1705D80F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5831" y="3302811"/>
                <a:ext cx="623103" cy="6231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95" name="Google Shape;1083;p74">
              <a:extLst>
                <a:ext uri="{FF2B5EF4-FFF2-40B4-BE49-F238E27FC236}">
                  <a16:creationId xmlns:a16="http://schemas.microsoft.com/office/drawing/2014/main" id="{BD2A89C7-14CA-4760-BE62-6A9CD32E1E8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896" y="3826106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550" name="TextBox 283">
            <a:extLst>
              <a:ext uri="{FF2B5EF4-FFF2-40B4-BE49-F238E27FC236}">
                <a16:creationId xmlns:a16="http://schemas.microsoft.com/office/drawing/2014/main" id="{58417DFC-5027-4575-B49F-F34D0F06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7" y="964407"/>
            <a:ext cx="173831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pPr eaLnBrk="1" hangingPunct="1"/>
            <a:r>
              <a:rPr lang="ru-RU" altLang="ru-RU" sz="825" dirty="0">
                <a:solidFill>
                  <a:srgbClr val="1D1D1B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  <a:t>Корпоративный периметр</a:t>
            </a:r>
          </a:p>
        </p:txBody>
      </p:sp>
      <p:sp>
        <p:nvSpPr>
          <p:cNvPr id="333" name="Rectangle: Rounded Corners 332">
            <a:extLst>
              <a:ext uri="{FF2B5EF4-FFF2-40B4-BE49-F238E27FC236}">
                <a16:creationId xmlns:a16="http://schemas.microsoft.com/office/drawing/2014/main" id="{78B8A4DD-0272-4A9E-92AB-3732D8417DE8}"/>
              </a:ext>
            </a:extLst>
          </p:cNvPr>
          <p:cNvSpPr/>
          <p:nvPr/>
        </p:nvSpPr>
        <p:spPr>
          <a:xfrm>
            <a:off x="5707858" y="751285"/>
            <a:ext cx="2176512" cy="628650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635000" algn="ctr" rotWithShape="0">
              <a:srgbClr val="FF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902537" tIns="190419" rIns="902537" bIns="2069712" spcCol="1270" anchor="ctr"/>
          <a:lstStyle/>
          <a:p>
            <a:pPr algn="ctr" defTabSz="183352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>
              <a:solidFill>
                <a:schemeClr val="tx1"/>
              </a:solidFill>
              <a:latin typeface="Kaspersky Sans Display" panose="020B0003020000020004" pitchFamily="34" charset="-52"/>
            </a:endParaRPr>
          </a:p>
        </p:txBody>
      </p:sp>
      <p:grpSp>
        <p:nvGrpSpPr>
          <p:cNvPr id="108552" name="Group 333">
            <a:extLst>
              <a:ext uri="{FF2B5EF4-FFF2-40B4-BE49-F238E27FC236}">
                <a16:creationId xmlns:a16="http://schemas.microsoft.com/office/drawing/2014/main" id="{A328BDDA-C256-45C6-B6D8-455FDF4A3921}"/>
              </a:ext>
            </a:extLst>
          </p:cNvPr>
          <p:cNvGrpSpPr>
            <a:grpSpLocks/>
          </p:cNvGrpSpPr>
          <p:nvPr/>
        </p:nvGrpSpPr>
        <p:grpSpPr bwMode="auto">
          <a:xfrm>
            <a:off x="5769769" y="851297"/>
            <a:ext cx="2114600" cy="461665"/>
            <a:chOff x="8643027" y="1267425"/>
            <a:chExt cx="2818766" cy="616638"/>
          </a:xfrm>
        </p:grpSpPr>
        <p:pic>
          <p:nvPicPr>
            <p:cNvPr id="108592" name="Google Shape;1767;p86">
              <a:extLst>
                <a:ext uri="{FF2B5EF4-FFF2-40B4-BE49-F238E27FC236}">
                  <a16:creationId xmlns:a16="http://schemas.microsoft.com/office/drawing/2014/main" id="{9B0F1F0A-81C0-43A7-BC7E-CE84821E088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643027" y="1344498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93" name="TextBox 335">
              <a:extLst>
                <a:ext uri="{FF2B5EF4-FFF2-40B4-BE49-F238E27FC236}">
                  <a16:creationId xmlns:a16="http://schemas.microsoft.com/office/drawing/2014/main" id="{D9DC977C-D6BF-46B3-960C-4BBFB892E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384" y="1267425"/>
              <a:ext cx="2432409" cy="61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1200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«Лаборатории Касперского»: </a:t>
              </a:r>
              <a:r>
                <a:rPr lang="ru-RU" altLang="ru-RU" sz="1200" dirty="0">
                  <a:solidFill>
                    <a:srgbClr val="FF0000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ВЫКЛ.</a:t>
              </a:r>
            </a:p>
          </p:txBody>
        </p:sp>
      </p:grpSp>
      <p:pic>
        <p:nvPicPr>
          <p:cNvPr id="108553" name="Google Shape;1731;p86">
            <a:extLst>
              <a:ext uri="{FF2B5EF4-FFF2-40B4-BE49-F238E27FC236}">
                <a16:creationId xmlns:a16="http://schemas.microsoft.com/office/drawing/2014/main" id="{A49E2189-FC4E-4C34-BB8A-BFF11CB59E4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2" y="960835"/>
            <a:ext cx="203597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54" name="Group 96">
            <a:extLst>
              <a:ext uri="{FF2B5EF4-FFF2-40B4-BE49-F238E27FC236}">
                <a16:creationId xmlns:a16="http://schemas.microsoft.com/office/drawing/2014/main" id="{223B5873-B904-4269-B190-4C35BEEB7E36}"/>
              </a:ext>
            </a:extLst>
          </p:cNvPr>
          <p:cNvGrpSpPr>
            <a:grpSpLocks/>
          </p:cNvGrpSpPr>
          <p:nvPr/>
        </p:nvGrpSpPr>
        <p:grpSpPr bwMode="auto">
          <a:xfrm>
            <a:off x="4737498" y="2667001"/>
            <a:ext cx="1183481" cy="802481"/>
            <a:chOff x="7908199" y="3757867"/>
            <a:chExt cx="1259268" cy="852796"/>
          </a:xfrm>
        </p:grpSpPr>
        <p:grpSp>
          <p:nvGrpSpPr>
            <p:cNvPr id="108588" name="Google Shape;1163;p75">
              <a:extLst>
                <a:ext uri="{FF2B5EF4-FFF2-40B4-BE49-F238E27FC236}">
                  <a16:creationId xmlns:a16="http://schemas.microsoft.com/office/drawing/2014/main" id="{2DF42DC8-2F22-4068-8EB9-299E975B49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8199" y="3757867"/>
              <a:ext cx="1259268" cy="852796"/>
              <a:chOff x="9965236" y="1599272"/>
              <a:chExt cx="1679024" cy="1137059"/>
            </a:xfrm>
          </p:grpSpPr>
          <p:sp>
            <p:nvSpPr>
              <p:cNvPr id="108590" name="Google Shape;1164;p75">
                <a:extLst>
                  <a:ext uri="{FF2B5EF4-FFF2-40B4-BE49-F238E27FC236}">
                    <a16:creationId xmlns:a16="http://schemas.microsoft.com/office/drawing/2014/main" id="{36885874-CBCD-43AC-824B-97183E55C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5236" y="2551666"/>
                <a:ext cx="1679024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Мобильные устройства</a:t>
                </a:r>
              </a:p>
            </p:txBody>
          </p:sp>
          <p:sp>
            <p:nvSpPr>
              <p:cNvPr id="108591" name="Google Shape;1166;p75">
                <a:extLst>
                  <a:ext uri="{FF2B5EF4-FFF2-40B4-BE49-F238E27FC236}">
                    <a16:creationId xmlns:a16="http://schemas.microsoft.com/office/drawing/2014/main" id="{0144DE87-AB58-4381-B7DE-A722B6955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9346" y="1599272"/>
                <a:ext cx="830804" cy="8308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89" name="Google Shape;1225;p75">
              <a:extLst>
                <a:ext uri="{FF2B5EF4-FFF2-40B4-BE49-F238E27FC236}">
                  <a16:creationId xmlns:a16="http://schemas.microsoft.com/office/drawing/2014/main" id="{BA8148D9-115E-451A-88E8-5722884F2EC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282" y="3872697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55" name="Group 101">
            <a:extLst>
              <a:ext uri="{FF2B5EF4-FFF2-40B4-BE49-F238E27FC236}">
                <a16:creationId xmlns:a16="http://schemas.microsoft.com/office/drawing/2014/main" id="{DE1DF8E1-5CD1-4514-B1E9-5A60B4DA00B5}"/>
              </a:ext>
            </a:extLst>
          </p:cNvPr>
          <p:cNvGrpSpPr>
            <a:grpSpLocks/>
          </p:cNvGrpSpPr>
          <p:nvPr/>
        </p:nvGrpSpPr>
        <p:grpSpPr bwMode="auto">
          <a:xfrm>
            <a:off x="4882755" y="1595438"/>
            <a:ext cx="887014" cy="927497"/>
            <a:chOff x="3090721" y="951571"/>
            <a:chExt cx="944658" cy="986702"/>
          </a:xfrm>
        </p:grpSpPr>
        <p:grpSp>
          <p:nvGrpSpPr>
            <p:cNvPr id="108583" name="Google Shape;1103;p75">
              <a:extLst>
                <a:ext uri="{FF2B5EF4-FFF2-40B4-BE49-F238E27FC236}">
                  <a16:creationId xmlns:a16="http://schemas.microsoft.com/office/drawing/2014/main" id="{4A74D941-94CC-4E29-A25C-D0D15F288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90721" y="951571"/>
              <a:ext cx="944658" cy="986702"/>
              <a:chOff x="2478490" y="3939662"/>
              <a:chExt cx="1259544" cy="1315601"/>
            </a:xfrm>
          </p:grpSpPr>
          <p:sp>
            <p:nvSpPr>
              <p:cNvPr id="108585" name="Google Shape;1104;p75">
                <a:extLst>
                  <a:ext uri="{FF2B5EF4-FFF2-40B4-BE49-F238E27FC236}">
                    <a16:creationId xmlns:a16="http://schemas.microsoft.com/office/drawing/2014/main" id="{8077C04B-32DE-47FA-8F33-F963D4CD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490" y="4892057"/>
                <a:ext cx="1259544" cy="249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Рабочее место</a:t>
                </a:r>
              </a:p>
            </p:txBody>
          </p:sp>
          <p:sp>
            <p:nvSpPr>
              <p:cNvPr id="108586" name="Google Shape;1105;p75">
                <a:extLst>
                  <a:ext uri="{FF2B5EF4-FFF2-40B4-BE49-F238E27FC236}">
                    <a16:creationId xmlns:a16="http://schemas.microsoft.com/office/drawing/2014/main" id="{17BFC4B0-2619-4E4D-8159-7F98D666B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6403" y="5067885"/>
                <a:ext cx="1083719" cy="1873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750" dirty="0">
                    <a:solidFill>
                      <a:schemeClr val="accent2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или сервер</a:t>
                </a:r>
              </a:p>
            </p:txBody>
          </p:sp>
          <p:sp>
            <p:nvSpPr>
              <p:cNvPr id="108587" name="Google Shape;1106;p75">
                <a:extLst>
                  <a:ext uri="{FF2B5EF4-FFF2-40B4-BE49-F238E27FC236}">
                    <a16:creationId xmlns:a16="http://schemas.microsoft.com/office/drawing/2014/main" id="{343287E8-EE7A-43BB-BBCA-62B77EC79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2860" y="3939662"/>
                <a:ext cx="830804" cy="8308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84" name="Google Shape;1202;p75">
              <a:extLst>
                <a:ext uri="{FF2B5EF4-FFF2-40B4-BE49-F238E27FC236}">
                  <a16:creationId xmlns:a16="http://schemas.microsoft.com/office/drawing/2014/main" id="{D17815D9-C09F-444E-B441-3505C0C4465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190" y="1034655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1" name="Straight Arrow Connector 4">
            <a:extLst>
              <a:ext uri="{FF2B5EF4-FFF2-40B4-BE49-F238E27FC236}">
                <a16:creationId xmlns:a16="http://schemas.microsoft.com/office/drawing/2014/main" id="{002AD0F7-C4EF-4489-8ED9-C574A2ECEEF2}"/>
              </a:ext>
            </a:extLst>
          </p:cNvPr>
          <p:cNvCxnSpPr>
            <a:cxnSpLocks/>
          </p:cNvCxnSpPr>
          <p:nvPr/>
        </p:nvCxnSpPr>
        <p:spPr>
          <a:xfrm flipV="1">
            <a:off x="2133600" y="1888332"/>
            <a:ext cx="3486150" cy="2632472"/>
          </a:xfrm>
          <a:prstGeom prst="bentConnector3">
            <a:avLst>
              <a:gd name="adj1" fmla="val 1639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4">
            <a:extLst>
              <a:ext uri="{FF2B5EF4-FFF2-40B4-BE49-F238E27FC236}">
                <a16:creationId xmlns:a16="http://schemas.microsoft.com/office/drawing/2014/main" id="{3F93B2DD-84A0-4E1A-9E1F-F44A9E134080}"/>
              </a:ext>
            </a:extLst>
          </p:cNvPr>
          <p:cNvCxnSpPr>
            <a:cxnSpLocks/>
          </p:cNvCxnSpPr>
          <p:nvPr/>
        </p:nvCxnSpPr>
        <p:spPr>
          <a:xfrm flipV="1">
            <a:off x="2133600" y="1888332"/>
            <a:ext cx="2900363" cy="2632472"/>
          </a:xfrm>
          <a:prstGeom prst="bentConnector3">
            <a:avLst>
              <a:gd name="adj1" fmla="val 6543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59">
            <a:extLst>
              <a:ext uri="{FF2B5EF4-FFF2-40B4-BE49-F238E27FC236}">
                <a16:creationId xmlns:a16="http://schemas.microsoft.com/office/drawing/2014/main" id="{E0A5ADD0-59FB-41D7-8BDF-D75496A9A5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81996" y="-149423"/>
            <a:ext cx="11906" cy="3489722"/>
          </a:xfrm>
          <a:prstGeom prst="bentConnector3">
            <a:avLst>
              <a:gd name="adj1" fmla="val 180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4">
            <a:extLst>
              <a:ext uri="{FF2B5EF4-FFF2-40B4-BE49-F238E27FC236}">
                <a16:creationId xmlns:a16="http://schemas.microsoft.com/office/drawing/2014/main" id="{AF52913F-151D-4A35-B283-8B6C7149C69B}"/>
              </a:ext>
            </a:extLst>
          </p:cNvPr>
          <p:cNvCxnSpPr>
            <a:cxnSpLocks/>
          </p:cNvCxnSpPr>
          <p:nvPr/>
        </p:nvCxnSpPr>
        <p:spPr>
          <a:xfrm flipV="1">
            <a:off x="2133600" y="1888332"/>
            <a:ext cx="2900363" cy="2632472"/>
          </a:xfrm>
          <a:prstGeom prst="bentConnector3">
            <a:avLst>
              <a:gd name="adj1" fmla="val 2471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4">
            <a:extLst>
              <a:ext uri="{FF2B5EF4-FFF2-40B4-BE49-F238E27FC236}">
                <a16:creationId xmlns:a16="http://schemas.microsoft.com/office/drawing/2014/main" id="{1FFB2754-AE76-4319-A7B1-2920BAFB2ECA}"/>
              </a:ext>
            </a:extLst>
          </p:cNvPr>
          <p:cNvCxnSpPr>
            <a:cxnSpLocks/>
          </p:cNvCxnSpPr>
          <p:nvPr/>
        </p:nvCxnSpPr>
        <p:spPr>
          <a:xfrm flipV="1">
            <a:off x="2133600" y="1888332"/>
            <a:ext cx="3486150" cy="2632472"/>
          </a:xfrm>
          <a:prstGeom prst="bentConnector3">
            <a:avLst>
              <a:gd name="adj1" fmla="val 12841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4">
            <a:extLst>
              <a:ext uri="{FF2B5EF4-FFF2-40B4-BE49-F238E27FC236}">
                <a16:creationId xmlns:a16="http://schemas.microsoft.com/office/drawing/2014/main" id="{F2FC0AF5-A758-46DC-BEC6-0DC80B62A05A}"/>
              </a:ext>
            </a:extLst>
          </p:cNvPr>
          <p:cNvCxnSpPr>
            <a:cxnSpLocks/>
          </p:cNvCxnSpPr>
          <p:nvPr/>
        </p:nvCxnSpPr>
        <p:spPr>
          <a:xfrm flipV="1">
            <a:off x="2133600" y="3469482"/>
            <a:ext cx="3195638" cy="105132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59">
            <a:extLst>
              <a:ext uri="{FF2B5EF4-FFF2-40B4-BE49-F238E27FC236}">
                <a16:creationId xmlns:a16="http://schemas.microsoft.com/office/drawing/2014/main" id="{05CE60FC-330B-4413-951E-2A770259F822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3456" y="3375422"/>
            <a:ext cx="1704975" cy="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563" name="Group 281">
            <a:extLst>
              <a:ext uri="{FF2B5EF4-FFF2-40B4-BE49-F238E27FC236}">
                <a16:creationId xmlns:a16="http://schemas.microsoft.com/office/drawing/2014/main" id="{4A0AC487-6B02-472B-A360-A05B0DA25947}"/>
              </a:ext>
            </a:extLst>
          </p:cNvPr>
          <p:cNvGrpSpPr>
            <a:grpSpLocks/>
          </p:cNvGrpSpPr>
          <p:nvPr/>
        </p:nvGrpSpPr>
        <p:grpSpPr bwMode="auto">
          <a:xfrm>
            <a:off x="3402807" y="2667000"/>
            <a:ext cx="1245394" cy="928688"/>
            <a:chOff x="7658445" y="3659577"/>
            <a:chExt cx="1324370" cy="986943"/>
          </a:xfrm>
        </p:grpSpPr>
        <p:grpSp>
          <p:nvGrpSpPr>
            <p:cNvPr id="108579" name="Google Shape;1180;p75">
              <a:extLst>
                <a:ext uri="{FF2B5EF4-FFF2-40B4-BE49-F238E27FC236}">
                  <a16:creationId xmlns:a16="http://schemas.microsoft.com/office/drawing/2014/main" id="{30938BE1-5A0D-4F3F-A1BA-63264AAC84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8445" y="3659577"/>
              <a:ext cx="1324370" cy="986943"/>
              <a:chOff x="3324846" y="3939662"/>
              <a:chExt cx="1765827" cy="1315921"/>
            </a:xfrm>
          </p:grpSpPr>
          <p:sp>
            <p:nvSpPr>
              <p:cNvPr id="108581" name="Google Shape;1181;p75">
                <a:extLst>
                  <a:ext uri="{FF2B5EF4-FFF2-40B4-BE49-F238E27FC236}">
                    <a16:creationId xmlns:a16="http://schemas.microsoft.com/office/drawing/2014/main" id="{53BC1949-1122-4C4C-9A6D-B9B359481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4846" y="4892056"/>
                <a:ext cx="1765827" cy="363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Сервер </a:t>
                </a:r>
                <a:b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</a:br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электронной почты</a:t>
                </a:r>
              </a:p>
            </p:txBody>
          </p:sp>
          <p:sp>
            <p:nvSpPr>
              <p:cNvPr id="108582" name="Google Shape;1183;p75">
                <a:extLst>
                  <a:ext uri="{FF2B5EF4-FFF2-40B4-BE49-F238E27FC236}">
                    <a16:creationId xmlns:a16="http://schemas.microsoft.com/office/drawing/2014/main" id="{9278FE8D-B7D0-4EE5-BE33-F1B69C413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358" y="3939662"/>
                <a:ext cx="830804" cy="8308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80" name="Google Shape;1220;p75">
              <a:extLst>
                <a:ext uri="{FF2B5EF4-FFF2-40B4-BE49-F238E27FC236}">
                  <a16:creationId xmlns:a16="http://schemas.microsoft.com/office/drawing/2014/main" id="{5325527C-F54C-4008-8541-70A190736BD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516" y="3755431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64" name="Group 282">
            <a:extLst>
              <a:ext uri="{FF2B5EF4-FFF2-40B4-BE49-F238E27FC236}">
                <a16:creationId xmlns:a16="http://schemas.microsoft.com/office/drawing/2014/main" id="{09E204AA-9411-449F-9773-793446C8F137}"/>
              </a:ext>
            </a:extLst>
          </p:cNvPr>
          <p:cNvGrpSpPr>
            <a:grpSpLocks/>
          </p:cNvGrpSpPr>
          <p:nvPr/>
        </p:nvGrpSpPr>
        <p:grpSpPr bwMode="auto">
          <a:xfrm>
            <a:off x="2545556" y="2667000"/>
            <a:ext cx="591741" cy="969169"/>
            <a:chOff x="4236740" y="2343895"/>
            <a:chExt cx="630195" cy="1030529"/>
          </a:xfrm>
        </p:grpSpPr>
        <p:grpSp>
          <p:nvGrpSpPr>
            <p:cNvPr id="108575" name="Google Shape;1143;p75">
              <a:extLst>
                <a:ext uri="{FF2B5EF4-FFF2-40B4-BE49-F238E27FC236}">
                  <a16:creationId xmlns:a16="http://schemas.microsoft.com/office/drawing/2014/main" id="{E88DA1D5-DEA8-4F9B-AF1B-ED4840FAF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6740" y="2343895"/>
              <a:ext cx="630195" cy="1030529"/>
              <a:chOff x="4887128" y="1599272"/>
              <a:chExt cx="840260" cy="1374036"/>
            </a:xfrm>
          </p:grpSpPr>
          <p:sp>
            <p:nvSpPr>
              <p:cNvPr id="108577" name="Google Shape;1144;p75">
                <a:extLst>
                  <a:ext uri="{FF2B5EF4-FFF2-40B4-BE49-F238E27FC236}">
                    <a16:creationId xmlns:a16="http://schemas.microsoft.com/office/drawing/2014/main" id="{621E82AC-EAF3-490A-A4DF-9B3A2C03B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7128" y="2551666"/>
                <a:ext cx="840260" cy="421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Интернет-шлюз</a:t>
                </a:r>
              </a:p>
            </p:txBody>
          </p:sp>
          <p:sp>
            <p:nvSpPr>
              <p:cNvPr id="108578" name="Google Shape;1146;p75">
                <a:extLst>
                  <a:ext uri="{FF2B5EF4-FFF2-40B4-BE49-F238E27FC236}">
                    <a16:creationId xmlns:a16="http://schemas.microsoft.com/office/drawing/2014/main" id="{8976CB5A-0218-48C2-8534-63279E5FC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1856" y="1599272"/>
                <a:ext cx="830804" cy="8308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76" name="Google Shape;1212;p75">
              <a:extLst>
                <a:ext uri="{FF2B5EF4-FFF2-40B4-BE49-F238E27FC236}">
                  <a16:creationId xmlns:a16="http://schemas.microsoft.com/office/drawing/2014/main" id="{C6204EB1-D860-4785-A5C3-ABD1E5AEFC6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975" y="2440008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65" name="Group 1">
            <a:extLst>
              <a:ext uri="{FF2B5EF4-FFF2-40B4-BE49-F238E27FC236}">
                <a16:creationId xmlns:a16="http://schemas.microsoft.com/office/drawing/2014/main" id="{6679D478-A1AD-4468-B070-359142418088}"/>
              </a:ext>
            </a:extLst>
          </p:cNvPr>
          <p:cNvGrpSpPr>
            <a:grpSpLocks/>
          </p:cNvGrpSpPr>
          <p:nvPr/>
        </p:nvGrpSpPr>
        <p:grpSpPr bwMode="auto">
          <a:xfrm>
            <a:off x="7550944" y="2667000"/>
            <a:ext cx="591741" cy="825104"/>
            <a:chOff x="10067232" y="3556713"/>
            <a:chExt cx="789796" cy="1099955"/>
          </a:xfrm>
        </p:grpSpPr>
        <p:grpSp>
          <p:nvGrpSpPr>
            <p:cNvPr id="108571" name="Google Shape;1018;p74">
              <a:extLst>
                <a:ext uri="{FF2B5EF4-FFF2-40B4-BE49-F238E27FC236}">
                  <a16:creationId xmlns:a16="http://schemas.microsoft.com/office/drawing/2014/main" id="{AC90F6B8-2F4B-40D9-871F-21D53A6FE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67232" y="3556713"/>
              <a:ext cx="789796" cy="1099955"/>
              <a:chOff x="6476545" y="3302811"/>
              <a:chExt cx="630195" cy="877678"/>
            </a:xfrm>
          </p:grpSpPr>
          <p:sp>
            <p:nvSpPr>
              <p:cNvPr id="108573" name="Google Shape;1019;p74">
                <a:extLst>
                  <a:ext uri="{FF2B5EF4-FFF2-40B4-BE49-F238E27FC236}">
                    <a16:creationId xmlns:a16="http://schemas.microsoft.com/office/drawing/2014/main" id="{B52E8D24-9ED1-4350-B2F4-96118480D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6545" y="4017108"/>
                <a:ext cx="630195" cy="1633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Интернет</a:t>
                </a:r>
              </a:p>
            </p:txBody>
          </p:sp>
          <p:sp>
            <p:nvSpPr>
              <p:cNvPr id="108574" name="Google Shape;1021;p74">
                <a:extLst>
                  <a:ext uri="{FF2B5EF4-FFF2-40B4-BE49-F238E27FC236}">
                    <a16:creationId xmlns:a16="http://schemas.microsoft.com/office/drawing/2014/main" id="{7C72ADDC-B9A8-4586-95FA-FEA27B3BE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0091" y="3302811"/>
                <a:ext cx="623103" cy="6231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72" name="Google Shape;1082;p74">
              <a:extLst>
                <a:ext uri="{FF2B5EF4-FFF2-40B4-BE49-F238E27FC236}">
                  <a16:creationId xmlns:a16="http://schemas.microsoft.com/office/drawing/2014/main" id="{8BC62235-2025-4022-A7F9-65AD14D163A5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5550" y="3619389"/>
              <a:ext cx="653160" cy="65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66" name="Group 91">
            <a:extLst>
              <a:ext uri="{FF2B5EF4-FFF2-40B4-BE49-F238E27FC236}">
                <a16:creationId xmlns:a16="http://schemas.microsoft.com/office/drawing/2014/main" id="{9E6F7ED4-9881-44DB-823A-9B010EC4E468}"/>
              </a:ext>
            </a:extLst>
          </p:cNvPr>
          <p:cNvGrpSpPr>
            <a:grpSpLocks/>
          </p:cNvGrpSpPr>
          <p:nvPr/>
        </p:nvGrpSpPr>
        <p:grpSpPr bwMode="auto">
          <a:xfrm>
            <a:off x="6313885" y="2667001"/>
            <a:ext cx="591740" cy="954881"/>
            <a:chOff x="8217007" y="2345346"/>
            <a:chExt cx="630195" cy="1014903"/>
          </a:xfrm>
        </p:grpSpPr>
        <p:grpSp>
          <p:nvGrpSpPr>
            <p:cNvPr id="108567" name="Google Shape;1018;p74">
              <a:extLst>
                <a:ext uri="{FF2B5EF4-FFF2-40B4-BE49-F238E27FC236}">
                  <a16:creationId xmlns:a16="http://schemas.microsoft.com/office/drawing/2014/main" id="{DB7240C0-2FEF-423D-A727-2839D1EE3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7007" y="2345346"/>
              <a:ext cx="630195" cy="1014903"/>
              <a:chOff x="6476545" y="3302811"/>
              <a:chExt cx="630195" cy="1014903"/>
            </a:xfrm>
          </p:grpSpPr>
          <p:sp>
            <p:nvSpPr>
              <p:cNvPr id="108569" name="Google Shape;1019;p74">
                <a:extLst>
                  <a:ext uri="{FF2B5EF4-FFF2-40B4-BE49-F238E27FC236}">
                    <a16:creationId xmlns:a16="http://schemas.microsoft.com/office/drawing/2014/main" id="{9949B5F1-0EAE-4EEE-8FAC-1039E18D0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6545" y="4017107"/>
                <a:ext cx="630195" cy="300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Внешние устройства</a:t>
                </a:r>
              </a:p>
            </p:txBody>
          </p:sp>
          <p:sp>
            <p:nvSpPr>
              <p:cNvPr id="108570" name="Google Shape;1021;p74">
                <a:extLst>
                  <a:ext uri="{FF2B5EF4-FFF2-40B4-BE49-F238E27FC236}">
                    <a16:creationId xmlns:a16="http://schemas.microsoft.com/office/drawing/2014/main" id="{7B88A2F4-3738-4113-B8DD-BCF87496C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0091" y="3302811"/>
                <a:ext cx="623103" cy="62310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8568" name="Google Shape;1070;p74">
              <a:extLst>
                <a:ext uri="{FF2B5EF4-FFF2-40B4-BE49-F238E27FC236}">
                  <a16:creationId xmlns:a16="http://schemas.microsoft.com/office/drawing/2014/main" id="{3B7A9337-B480-42B4-A666-3D4A7610E62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042" y="2439988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Straight Arrow Connector 4">
            <a:extLst>
              <a:ext uri="{FF2B5EF4-FFF2-40B4-BE49-F238E27FC236}">
                <a16:creationId xmlns:a16="http://schemas.microsoft.com/office/drawing/2014/main" id="{0E16984B-FE72-4B42-9708-4593C6447BB5}"/>
              </a:ext>
            </a:extLst>
          </p:cNvPr>
          <p:cNvCxnSpPr>
            <a:cxnSpLocks/>
          </p:cNvCxnSpPr>
          <p:nvPr/>
        </p:nvCxnSpPr>
        <p:spPr>
          <a:xfrm flipV="1">
            <a:off x="2133600" y="1888332"/>
            <a:ext cx="3486150" cy="2632472"/>
          </a:xfrm>
          <a:prstGeom prst="bentConnector3">
            <a:avLst>
              <a:gd name="adj1" fmla="val 163991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595" name="Text Placeholder 3">
            <a:extLst>
              <a:ext uri="{FF2B5EF4-FFF2-40B4-BE49-F238E27FC236}">
                <a16:creationId xmlns:a16="http://schemas.microsoft.com/office/drawing/2014/main" id="{E37E12F1-8F63-4F0E-B2B1-47A7BC35F77C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44000" y="158400"/>
            <a:ext cx="8784431" cy="3226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>
                <a:solidFill>
                  <a:srgbClr val="1D1D1B"/>
                </a:solidFill>
              </a:rPr>
              <a:t>Базовая защита на всех подступах к инфраструктуре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E0BE30-8AC0-4279-B0D5-AEE7102AA731}"/>
              </a:ext>
            </a:extLst>
          </p:cNvPr>
          <p:cNvCxnSpPr>
            <a:cxnSpLocks/>
            <a:stCxn id="158" idx="6"/>
            <a:endCxn id="125" idx="2"/>
          </p:cNvCxnSpPr>
          <p:nvPr/>
        </p:nvCxnSpPr>
        <p:spPr>
          <a:xfrm flipV="1">
            <a:off x="1840707" y="1888332"/>
            <a:ext cx="3193256" cy="2632472"/>
          </a:xfrm>
          <a:prstGeom prst="bentConnector3">
            <a:avLst>
              <a:gd name="adj1" fmla="val 68539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6388E1D-8BEC-49F6-BDDA-E2A3471949B6}"/>
              </a:ext>
            </a:extLst>
          </p:cNvPr>
          <p:cNvSpPr/>
          <p:nvPr/>
        </p:nvSpPr>
        <p:spPr>
          <a:xfrm>
            <a:off x="958454" y="922735"/>
            <a:ext cx="4364831" cy="2028825"/>
          </a:xfrm>
          <a:prstGeom prst="rect">
            <a:avLst/>
          </a:prstGeom>
          <a:noFill/>
          <a:ln w="12700">
            <a:solidFill>
              <a:srgbClr val="00A88E">
                <a:shade val="95000"/>
                <a:satMod val="105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000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41" name="Straight Arrow Connector 4">
            <a:extLst>
              <a:ext uri="{FF2B5EF4-FFF2-40B4-BE49-F238E27FC236}">
                <a16:creationId xmlns:a16="http://schemas.microsoft.com/office/drawing/2014/main" id="{7139EF4B-4582-46F2-8B37-57904A414E24}"/>
              </a:ext>
            </a:extLst>
          </p:cNvPr>
          <p:cNvCxnSpPr>
            <a:cxnSpLocks/>
            <a:stCxn id="158" idx="6"/>
            <a:endCxn id="125" idx="2"/>
          </p:cNvCxnSpPr>
          <p:nvPr/>
        </p:nvCxnSpPr>
        <p:spPr>
          <a:xfrm flipV="1">
            <a:off x="1840707" y="1888332"/>
            <a:ext cx="3193256" cy="2632472"/>
          </a:xfrm>
          <a:prstGeom prst="bentConnector3">
            <a:avLst>
              <a:gd name="adj1" fmla="val 31687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">
            <a:extLst>
              <a:ext uri="{FF2B5EF4-FFF2-40B4-BE49-F238E27FC236}">
                <a16:creationId xmlns:a16="http://schemas.microsoft.com/office/drawing/2014/main" id="{513A349F-DE02-45F3-AF32-E2AF654CB4E3}"/>
              </a:ext>
            </a:extLst>
          </p:cNvPr>
          <p:cNvCxnSpPr>
            <a:cxnSpLocks/>
            <a:stCxn id="158" idx="6"/>
            <a:endCxn id="125" idx="6"/>
          </p:cNvCxnSpPr>
          <p:nvPr/>
        </p:nvCxnSpPr>
        <p:spPr>
          <a:xfrm flipV="1">
            <a:off x="1840706" y="1888332"/>
            <a:ext cx="3777854" cy="2632472"/>
          </a:xfrm>
          <a:prstGeom prst="bentConnector3">
            <a:avLst>
              <a:gd name="adj1" fmla="val 126125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00" name="Group 98">
            <a:extLst>
              <a:ext uri="{FF2B5EF4-FFF2-40B4-BE49-F238E27FC236}">
                <a16:creationId xmlns:a16="http://schemas.microsoft.com/office/drawing/2014/main" id="{F18F4E12-9160-4632-89B5-FD530DB58394}"/>
              </a:ext>
            </a:extLst>
          </p:cNvPr>
          <p:cNvGrpSpPr>
            <a:grpSpLocks/>
          </p:cNvGrpSpPr>
          <p:nvPr/>
        </p:nvGrpSpPr>
        <p:grpSpPr bwMode="auto">
          <a:xfrm>
            <a:off x="4751785" y="2667001"/>
            <a:ext cx="1153715" cy="802481"/>
            <a:chOff x="7923939" y="3757867"/>
            <a:chExt cx="1227791" cy="852796"/>
          </a:xfrm>
        </p:grpSpPr>
        <p:grpSp>
          <p:nvGrpSpPr>
            <p:cNvPr id="110683" name="Google Shape;1163;p75">
              <a:extLst>
                <a:ext uri="{FF2B5EF4-FFF2-40B4-BE49-F238E27FC236}">
                  <a16:creationId xmlns:a16="http://schemas.microsoft.com/office/drawing/2014/main" id="{F2049BCE-7360-448D-84A1-6CC7C6859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3939" y="3757867"/>
              <a:ext cx="1227791" cy="852796"/>
              <a:chOff x="9986220" y="1599272"/>
              <a:chExt cx="1637054" cy="1137059"/>
            </a:xfrm>
          </p:grpSpPr>
          <p:sp>
            <p:nvSpPr>
              <p:cNvPr id="110685" name="Google Shape;1164;p75">
                <a:extLst>
                  <a:ext uri="{FF2B5EF4-FFF2-40B4-BE49-F238E27FC236}">
                    <a16:creationId xmlns:a16="http://schemas.microsoft.com/office/drawing/2014/main" id="{070A94FE-397A-4010-BDD0-CE2EF4D4E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6220" y="2551666"/>
                <a:ext cx="1637054" cy="184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Мобильные устройства</a:t>
                </a:r>
              </a:p>
            </p:txBody>
          </p:sp>
          <p:sp>
            <p:nvSpPr>
              <p:cNvPr id="113" name="Google Shape;1166;p75">
                <a:extLst>
                  <a:ext uri="{FF2B5EF4-FFF2-40B4-BE49-F238E27FC236}">
                    <a16:creationId xmlns:a16="http://schemas.microsoft.com/office/drawing/2014/main" id="{FBAA52DA-0AAB-452E-A135-6B03ECC2D127}"/>
                  </a:ext>
                </a:extLst>
              </p:cNvPr>
              <p:cNvSpPr/>
              <p:nvPr/>
            </p:nvSpPr>
            <p:spPr>
              <a:xfrm>
                <a:off x="10389992" y="1599272"/>
                <a:ext cx="829509" cy="830019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01" name="Google Shape;1225;p75">
              <a:extLst>
                <a:ext uri="{FF2B5EF4-FFF2-40B4-BE49-F238E27FC236}">
                  <a16:creationId xmlns:a16="http://schemas.microsoft.com/office/drawing/2014/main" id="{DBF7EB11-6985-42A6-A2B1-9A493D64BE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28282" y="3872697"/>
              <a:ext cx="419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601" name="Group 113">
            <a:extLst>
              <a:ext uri="{FF2B5EF4-FFF2-40B4-BE49-F238E27FC236}">
                <a16:creationId xmlns:a16="http://schemas.microsoft.com/office/drawing/2014/main" id="{3418473A-7B62-4A0C-B16D-003BEF88B164}"/>
              </a:ext>
            </a:extLst>
          </p:cNvPr>
          <p:cNvGrpSpPr>
            <a:grpSpLocks/>
          </p:cNvGrpSpPr>
          <p:nvPr/>
        </p:nvGrpSpPr>
        <p:grpSpPr bwMode="auto">
          <a:xfrm>
            <a:off x="6312694" y="2667001"/>
            <a:ext cx="591741" cy="954881"/>
            <a:chOff x="8217007" y="2345346"/>
            <a:chExt cx="630195" cy="1014903"/>
          </a:xfrm>
        </p:grpSpPr>
        <p:grpSp>
          <p:nvGrpSpPr>
            <p:cNvPr id="110679" name="Google Shape;1018;p74">
              <a:extLst>
                <a:ext uri="{FF2B5EF4-FFF2-40B4-BE49-F238E27FC236}">
                  <a16:creationId xmlns:a16="http://schemas.microsoft.com/office/drawing/2014/main" id="{9674A95C-4EBB-49CE-B864-76FD8AD6E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7007" y="2345346"/>
              <a:ext cx="630195" cy="1014903"/>
              <a:chOff x="6476545" y="3302811"/>
              <a:chExt cx="630195" cy="1014903"/>
            </a:xfrm>
          </p:grpSpPr>
          <p:sp>
            <p:nvSpPr>
              <p:cNvPr id="110681" name="Google Shape;1019;p74">
                <a:extLst>
                  <a:ext uri="{FF2B5EF4-FFF2-40B4-BE49-F238E27FC236}">
                    <a16:creationId xmlns:a16="http://schemas.microsoft.com/office/drawing/2014/main" id="{94E74ED1-3CC0-41F2-8F42-E8AD5FE62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6545" y="4017107"/>
                <a:ext cx="630195" cy="300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Внешние устройства</a:t>
                </a:r>
              </a:p>
            </p:txBody>
          </p:sp>
          <p:sp>
            <p:nvSpPr>
              <p:cNvPr id="119" name="Google Shape;1021;p74">
                <a:extLst>
                  <a:ext uri="{FF2B5EF4-FFF2-40B4-BE49-F238E27FC236}">
                    <a16:creationId xmlns:a16="http://schemas.microsoft.com/office/drawing/2014/main" id="{0E830903-DE01-4102-868B-13F1BD5EBA38}"/>
                  </a:ext>
                </a:extLst>
              </p:cNvPr>
              <p:cNvSpPr/>
              <p:nvPr/>
            </p:nvSpPr>
            <p:spPr>
              <a:xfrm>
                <a:off x="6480349" y="3302811"/>
                <a:ext cx="622586" cy="622609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16" name="Google Shape;1070;p74">
              <a:extLst>
                <a:ext uri="{FF2B5EF4-FFF2-40B4-BE49-F238E27FC236}">
                  <a16:creationId xmlns:a16="http://schemas.microsoft.com/office/drawing/2014/main" id="{3F02E6D4-709A-4052-A20A-EE65FC5D8EB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23042" y="2439988"/>
              <a:ext cx="419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602" name="Group 125">
            <a:extLst>
              <a:ext uri="{FF2B5EF4-FFF2-40B4-BE49-F238E27FC236}">
                <a16:creationId xmlns:a16="http://schemas.microsoft.com/office/drawing/2014/main" id="{3EE3893C-631B-468B-94C3-ABD3AE624377}"/>
              </a:ext>
            </a:extLst>
          </p:cNvPr>
          <p:cNvGrpSpPr>
            <a:grpSpLocks/>
          </p:cNvGrpSpPr>
          <p:nvPr/>
        </p:nvGrpSpPr>
        <p:grpSpPr bwMode="auto">
          <a:xfrm>
            <a:off x="2545557" y="2667000"/>
            <a:ext cx="592931" cy="969169"/>
            <a:chOff x="4236740" y="2343895"/>
            <a:chExt cx="630195" cy="1030529"/>
          </a:xfrm>
        </p:grpSpPr>
        <p:grpSp>
          <p:nvGrpSpPr>
            <p:cNvPr id="110675" name="Google Shape;1143;p75">
              <a:extLst>
                <a:ext uri="{FF2B5EF4-FFF2-40B4-BE49-F238E27FC236}">
                  <a16:creationId xmlns:a16="http://schemas.microsoft.com/office/drawing/2014/main" id="{3BA198F2-3358-4F59-9A1C-5812B04D43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6740" y="2343895"/>
              <a:ext cx="630195" cy="1030529"/>
              <a:chOff x="4887128" y="1599272"/>
              <a:chExt cx="840260" cy="1374036"/>
            </a:xfrm>
          </p:grpSpPr>
          <p:sp>
            <p:nvSpPr>
              <p:cNvPr id="110677" name="Google Shape;1144;p75">
                <a:extLst>
                  <a:ext uri="{FF2B5EF4-FFF2-40B4-BE49-F238E27FC236}">
                    <a16:creationId xmlns:a16="http://schemas.microsoft.com/office/drawing/2014/main" id="{8F630166-46BF-44FA-8418-5E3B7705F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7128" y="2551666"/>
                <a:ext cx="840260" cy="421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Интернет-шлюз</a:t>
                </a:r>
              </a:p>
            </p:txBody>
          </p:sp>
          <p:sp>
            <p:nvSpPr>
              <p:cNvPr id="131" name="Google Shape;1146;p75">
                <a:extLst>
                  <a:ext uri="{FF2B5EF4-FFF2-40B4-BE49-F238E27FC236}">
                    <a16:creationId xmlns:a16="http://schemas.microsoft.com/office/drawing/2014/main" id="{BC2D93A1-FEA3-408B-9922-E4997338F91C}"/>
                  </a:ext>
                </a:extLst>
              </p:cNvPr>
              <p:cNvSpPr/>
              <p:nvPr/>
            </p:nvSpPr>
            <p:spPr>
              <a:xfrm>
                <a:off x="4892190" y="1599272"/>
                <a:ext cx="830136" cy="830498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8" name="Google Shape;1212;p75">
              <a:extLst>
                <a:ext uri="{FF2B5EF4-FFF2-40B4-BE49-F238E27FC236}">
                  <a16:creationId xmlns:a16="http://schemas.microsoft.com/office/drawing/2014/main" id="{0FB42282-1C7F-42E2-9D85-F82B36FD4D1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4344975" y="2440008"/>
              <a:ext cx="419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603" name="Group 136">
            <a:extLst>
              <a:ext uri="{FF2B5EF4-FFF2-40B4-BE49-F238E27FC236}">
                <a16:creationId xmlns:a16="http://schemas.microsoft.com/office/drawing/2014/main" id="{1CC0AFCA-916D-4099-B41B-6F3F18732140}"/>
              </a:ext>
            </a:extLst>
          </p:cNvPr>
          <p:cNvGrpSpPr>
            <a:grpSpLocks/>
          </p:cNvGrpSpPr>
          <p:nvPr/>
        </p:nvGrpSpPr>
        <p:grpSpPr bwMode="auto">
          <a:xfrm>
            <a:off x="1539479" y="1595438"/>
            <a:ext cx="591740" cy="801291"/>
            <a:chOff x="1254349" y="3739107"/>
            <a:chExt cx="630195" cy="852795"/>
          </a:xfrm>
        </p:grpSpPr>
        <p:grpSp>
          <p:nvGrpSpPr>
            <p:cNvPr id="110671" name="Google Shape;1026;p74">
              <a:extLst>
                <a:ext uri="{FF2B5EF4-FFF2-40B4-BE49-F238E27FC236}">
                  <a16:creationId xmlns:a16="http://schemas.microsoft.com/office/drawing/2014/main" id="{80C603E6-DB86-45C9-BC77-1C7E564EF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4349" y="3739107"/>
              <a:ext cx="630195" cy="852795"/>
              <a:chOff x="8262285" y="3302811"/>
              <a:chExt cx="630195" cy="852795"/>
            </a:xfrm>
          </p:grpSpPr>
          <p:sp>
            <p:nvSpPr>
              <p:cNvPr id="110673" name="Google Shape;1027;p74">
                <a:extLst>
                  <a:ext uri="{FF2B5EF4-FFF2-40B4-BE49-F238E27FC236}">
                    <a16:creationId xmlns:a16="http://schemas.microsoft.com/office/drawing/2014/main" id="{1A4C54A7-1B89-489E-8DAA-5FF3F964F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2285" y="4017107"/>
                <a:ext cx="630195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</a:rPr>
                  <a:t>Сетевое окружение</a:t>
                </a:r>
              </a:p>
            </p:txBody>
          </p:sp>
          <p:sp>
            <p:nvSpPr>
              <p:cNvPr id="142" name="Google Shape;1029;p74">
                <a:extLst>
                  <a:ext uri="{FF2B5EF4-FFF2-40B4-BE49-F238E27FC236}">
                    <a16:creationId xmlns:a16="http://schemas.microsoft.com/office/drawing/2014/main" id="{344BC18B-8A42-41D1-99BF-69561664B890}"/>
                  </a:ext>
                </a:extLst>
              </p:cNvPr>
              <p:cNvSpPr/>
              <p:nvPr/>
            </p:nvSpPr>
            <p:spPr>
              <a:xfrm>
                <a:off x="8266089" y="3302811"/>
                <a:ext cx="622588" cy="623440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39" name="Google Shape;1083;p74">
              <a:extLst>
                <a:ext uri="{FF2B5EF4-FFF2-40B4-BE49-F238E27FC236}">
                  <a16:creationId xmlns:a16="http://schemas.microsoft.com/office/drawing/2014/main" id="{DBC13853-D75A-4EFE-8753-D7AF5F59A57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359896" y="3826106"/>
              <a:ext cx="419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604" name="Group 142">
            <a:extLst>
              <a:ext uri="{FF2B5EF4-FFF2-40B4-BE49-F238E27FC236}">
                <a16:creationId xmlns:a16="http://schemas.microsoft.com/office/drawing/2014/main" id="{0BAD6C10-AFED-4ACA-8891-0B9F5996F13A}"/>
              </a:ext>
            </a:extLst>
          </p:cNvPr>
          <p:cNvGrpSpPr>
            <a:grpSpLocks/>
          </p:cNvGrpSpPr>
          <p:nvPr/>
        </p:nvGrpSpPr>
        <p:grpSpPr bwMode="auto">
          <a:xfrm>
            <a:off x="3477816" y="2667000"/>
            <a:ext cx="1094184" cy="928688"/>
            <a:chOff x="7738544" y="3659577"/>
            <a:chExt cx="1164170" cy="986943"/>
          </a:xfrm>
        </p:grpSpPr>
        <p:grpSp>
          <p:nvGrpSpPr>
            <p:cNvPr id="110667" name="Google Shape;1180;p75">
              <a:extLst>
                <a:ext uri="{FF2B5EF4-FFF2-40B4-BE49-F238E27FC236}">
                  <a16:creationId xmlns:a16="http://schemas.microsoft.com/office/drawing/2014/main" id="{37D39179-B158-49A8-9005-72B939CE55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544" y="3659577"/>
              <a:ext cx="1164170" cy="986943"/>
              <a:chOff x="3431646" y="3939662"/>
              <a:chExt cx="1552227" cy="1315921"/>
            </a:xfrm>
          </p:grpSpPr>
          <p:sp>
            <p:nvSpPr>
              <p:cNvPr id="110669" name="Google Shape;1181;p75">
                <a:extLst>
                  <a:ext uri="{FF2B5EF4-FFF2-40B4-BE49-F238E27FC236}">
                    <a16:creationId xmlns:a16="http://schemas.microsoft.com/office/drawing/2014/main" id="{C0CB886B-8235-463C-A87D-E6296C431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1646" y="4892056"/>
                <a:ext cx="1552227" cy="363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Сервер </a:t>
                </a:r>
                <a:b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</a:br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электронной почты</a:t>
                </a:r>
              </a:p>
            </p:txBody>
          </p:sp>
          <p:sp>
            <p:nvSpPr>
              <p:cNvPr id="147" name="Google Shape;1183;p75">
                <a:extLst>
                  <a:ext uri="{FF2B5EF4-FFF2-40B4-BE49-F238E27FC236}">
                    <a16:creationId xmlns:a16="http://schemas.microsoft.com/office/drawing/2014/main" id="{C21BFB60-1CEC-4FB8-AB47-CE4DB11E00FC}"/>
                  </a:ext>
                </a:extLst>
              </p:cNvPr>
              <p:cNvSpPr/>
              <p:nvPr/>
            </p:nvSpPr>
            <p:spPr>
              <a:xfrm>
                <a:off x="3793101" y="3939662"/>
                <a:ext cx="829318" cy="830042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45" name="Google Shape;1220;p75">
              <a:extLst>
                <a:ext uri="{FF2B5EF4-FFF2-40B4-BE49-F238E27FC236}">
                  <a16:creationId xmlns:a16="http://schemas.microsoft.com/office/drawing/2014/main" id="{76DD48FA-8759-4B59-8CC2-C9301D62CA7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137810" y="3755431"/>
              <a:ext cx="419100" cy="4191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3" name="Straight Arrow Connector 4">
            <a:extLst>
              <a:ext uri="{FF2B5EF4-FFF2-40B4-BE49-F238E27FC236}">
                <a16:creationId xmlns:a16="http://schemas.microsoft.com/office/drawing/2014/main" id="{7B434A6F-8047-4A22-BA74-39248C2A126E}"/>
              </a:ext>
            </a:extLst>
          </p:cNvPr>
          <p:cNvCxnSpPr>
            <a:cxnSpLocks/>
            <a:stCxn id="158" idx="6"/>
            <a:endCxn id="102" idx="2"/>
          </p:cNvCxnSpPr>
          <p:nvPr/>
        </p:nvCxnSpPr>
        <p:spPr>
          <a:xfrm flipV="1">
            <a:off x="1840707" y="3469482"/>
            <a:ext cx="3488531" cy="1051322"/>
          </a:xfrm>
          <a:prstGeom prst="bentConnector2">
            <a:avLst/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06" name="Group 74">
            <a:extLst>
              <a:ext uri="{FF2B5EF4-FFF2-40B4-BE49-F238E27FC236}">
                <a16:creationId xmlns:a16="http://schemas.microsoft.com/office/drawing/2014/main" id="{44669290-F2CF-4830-962F-C510EA71F1C9}"/>
              </a:ext>
            </a:extLst>
          </p:cNvPr>
          <p:cNvGrpSpPr>
            <a:grpSpLocks/>
          </p:cNvGrpSpPr>
          <p:nvPr/>
        </p:nvGrpSpPr>
        <p:grpSpPr bwMode="auto">
          <a:xfrm>
            <a:off x="4613672" y="3781425"/>
            <a:ext cx="1437084" cy="426244"/>
            <a:chOff x="302182" y="4593139"/>
            <a:chExt cx="1528983" cy="452994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361A9FD5-8139-458B-8038-69D580A4BA35}"/>
                </a:ext>
              </a:extLst>
            </p:cNvPr>
            <p:cNvSpPr/>
            <p:nvPr/>
          </p:nvSpPr>
          <p:spPr>
            <a:xfrm>
              <a:off x="302182" y="4593139"/>
              <a:ext cx="1528983" cy="45299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65" name="Rectangle 76">
              <a:extLst>
                <a:ext uri="{FF2B5EF4-FFF2-40B4-BE49-F238E27FC236}">
                  <a16:creationId xmlns:a16="http://schemas.microsoft.com/office/drawing/2014/main" id="{5E1D1B63-E290-43A7-AC91-7838E8D40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00" y="4651181"/>
              <a:ext cx="1335763" cy="367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от угроз для мобильных устройств</a:t>
              </a:r>
            </a:p>
          </p:txBody>
        </p:sp>
        <p:sp>
          <p:nvSpPr>
            <p:cNvPr id="110666" name="Freeform: Shape 77">
              <a:extLst>
                <a:ext uri="{FF2B5EF4-FFF2-40B4-BE49-F238E27FC236}">
                  <a16:creationId xmlns:a16="http://schemas.microsoft.com/office/drawing/2014/main" id="{1088EBB3-37DF-4F5D-A30B-147C3546D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86" y="4719624"/>
              <a:ext cx="152398" cy="200025"/>
            </a:xfrm>
            <a:custGeom>
              <a:avLst/>
              <a:gdLst>
                <a:gd name="T0" fmla="*/ 7144 w 152400"/>
                <a:gd name="T1" fmla="*/ 48165 h 200025"/>
                <a:gd name="T2" fmla="*/ 78564 w 152400"/>
                <a:gd name="T3" fmla="*/ 7144 h 200025"/>
                <a:gd name="T4" fmla="*/ 149985 w 152400"/>
                <a:gd name="T5" fmla="*/ 48165 h 200025"/>
                <a:gd name="T6" fmla="*/ 149985 w 152400"/>
                <a:gd name="T7" fmla="*/ 123984 h 200025"/>
                <a:gd name="T8" fmla="*/ 78564 w 152400"/>
                <a:gd name="T9" fmla="*/ 197644 h 200025"/>
                <a:gd name="T10" fmla="*/ 7144 w 152400"/>
                <a:gd name="T11" fmla="*/ 123984 h 200025"/>
                <a:gd name="T12" fmla="*/ 7144 w 152400"/>
                <a:gd name="T13" fmla="*/ 48165 h 200025"/>
                <a:gd name="T14" fmla="*/ 130935 w 152400"/>
                <a:gd name="T15" fmla="*/ 83135 h 200025"/>
                <a:gd name="T16" fmla="*/ 69125 w 152400"/>
                <a:gd name="T17" fmla="*/ 140494 h 200025"/>
                <a:gd name="T18" fmla="*/ 35719 w 152400"/>
                <a:gd name="T19" fmla="*/ 109485 h 200025"/>
                <a:gd name="T20" fmla="*/ 45744 w 152400"/>
                <a:gd name="T21" fmla="*/ 100169 h 200025"/>
                <a:gd name="T22" fmla="*/ 69125 w 152400"/>
                <a:gd name="T23" fmla="*/ 121861 h 200025"/>
                <a:gd name="T24" fmla="*/ 120893 w 152400"/>
                <a:gd name="T25" fmla="*/ 73819 h 200025"/>
                <a:gd name="T26" fmla="*/ 130935 w 152400"/>
                <a:gd name="T27" fmla="*/ 83135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grpSp>
        <p:nvGrpSpPr>
          <p:cNvPr id="110607" name="Group 78">
            <a:extLst>
              <a:ext uri="{FF2B5EF4-FFF2-40B4-BE49-F238E27FC236}">
                <a16:creationId xmlns:a16="http://schemas.microsoft.com/office/drawing/2014/main" id="{97571009-49D4-44A9-85CB-2233D5B4A623}"/>
              </a:ext>
            </a:extLst>
          </p:cNvPr>
          <p:cNvGrpSpPr>
            <a:grpSpLocks/>
          </p:cNvGrpSpPr>
          <p:nvPr/>
        </p:nvGrpSpPr>
        <p:grpSpPr bwMode="auto">
          <a:xfrm>
            <a:off x="3509962" y="2044304"/>
            <a:ext cx="1234679" cy="426244"/>
            <a:chOff x="529167" y="4593139"/>
            <a:chExt cx="1174391" cy="452994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09142455-9E8B-449A-AAB0-CCEAD5D8E81F}"/>
                </a:ext>
              </a:extLst>
            </p:cNvPr>
            <p:cNvSpPr/>
            <p:nvPr/>
          </p:nvSpPr>
          <p:spPr>
            <a:xfrm>
              <a:off x="529167" y="4593139"/>
              <a:ext cx="1174391" cy="45299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62" name="Rectangle 80">
              <a:extLst>
                <a:ext uri="{FF2B5EF4-FFF2-40B4-BE49-F238E27FC236}">
                  <a16:creationId xmlns:a16="http://schemas.microsoft.com/office/drawing/2014/main" id="{2AC8D475-888D-4477-B801-F1C92EE0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87" y="4647729"/>
              <a:ext cx="968947" cy="367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от почтовых угроз</a:t>
              </a:r>
            </a:p>
          </p:txBody>
        </p:sp>
        <p:sp>
          <p:nvSpPr>
            <p:cNvPr id="110663" name="Freeform: Shape 81">
              <a:extLst>
                <a:ext uri="{FF2B5EF4-FFF2-40B4-BE49-F238E27FC236}">
                  <a16:creationId xmlns:a16="http://schemas.microsoft.com/office/drawing/2014/main" id="{3367C5A1-0D47-45DC-BE10-95F9BD220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72" y="4719623"/>
              <a:ext cx="152400" cy="200025"/>
            </a:xfrm>
            <a:custGeom>
              <a:avLst/>
              <a:gdLst>
                <a:gd name="T0" fmla="*/ 7144 w 152400"/>
                <a:gd name="T1" fmla="*/ 48165 h 200025"/>
                <a:gd name="T2" fmla="*/ 78581 w 152400"/>
                <a:gd name="T3" fmla="*/ 7144 h 200025"/>
                <a:gd name="T4" fmla="*/ 150019 w 152400"/>
                <a:gd name="T5" fmla="*/ 48165 h 200025"/>
                <a:gd name="T6" fmla="*/ 150019 w 152400"/>
                <a:gd name="T7" fmla="*/ 123984 h 200025"/>
                <a:gd name="T8" fmla="*/ 78581 w 152400"/>
                <a:gd name="T9" fmla="*/ 197644 h 200025"/>
                <a:gd name="T10" fmla="*/ 7144 w 152400"/>
                <a:gd name="T11" fmla="*/ 123984 h 200025"/>
                <a:gd name="T12" fmla="*/ 7144 w 152400"/>
                <a:gd name="T13" fmla="*/ 48165 h 200025"/>
                <a:gd name="T14" fmla="*/ 130969 w 152400"/>
                <a:gd name="T15" fmla="*/ 83135 h 200025"/>
                <a:gd name="T16" fmla="*/ 69142 w 152400"/>
                <a:gd name="T17" fmla="*/ 140494 h 200025"/>
                <a:gd name="T18" fmla="*/ 35719 w 152400"/>
                <a:gd name="T19" fmla="*/ 109485 h 200025"/>
                <a:gd name="T20" fmla="*/ 45761 w 152400"/>
                <a:gd name="T21" fmla="*/ 100169 h 200025"/>
                <a:gd name="T22" fmla="*/ 69142 w 152400"/>
                <a:gd name="T23" fmla="*/ 121861 h 200025"/>
                <a:gd name="T24" fmla="*/ 120927 w 152400"/>
                <a:gd name="T25" fmla="*/ 73819 h 200025"/>
                <a:gd name="T26" fmla="*/ 130969 w 152400"/>
                <a:gd name="T27" fmla="*/ 83135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grpSp>
        <p:nvGrpSpPr>
          <p:cNvPr id="110608" name="Group 82">
            <a:extLst>
              <a:ext uri="{FF2B5EF4-FFF2-40B4-BE49-F238E27FC236}">
                <a16:creationId xmlns:a16="http://schemas.microsoft.com/office/drawing/2014/main" id="{1FC81E80-B762-4D46-9950-E3382F2FE5A1}"/>
              </a:ext>
            </a:extLst>
          </p:cNvPr>
          <p:cNvGrpSpPr>
            <a:grpSpLocks/>
          </p:cNvGrpSpPr>
          <p:nvPr/>
        </p:nvGrpSpPr>
        <p:grpSpPr bwMode="auto">
          <a:xfrm>
            <a:off x="2355056" y="2044304"/>
            <a:ext cx="1019175" cy="426244"/>
            <a:chOff x="529167" y="4593139"/>
            <a:chExt cx="1084906" cy="452994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80766265-AA68-41F0-B4BD-418EF2E3CA33}"/>
                </a:ext>
              </a:extLst>
            </p:cNvPr>
            <p:cNvSpPr/>
            <p:nvPr/>
          </p:nvSpPr>
          <p:spPr>
            <a:xfrm>
              <a:off x="529167" y="4593139"/>
              <a:ext cx="1084906" cy="45299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59" name="Rectangle 84">
              <a:extLst>
                <a:ext uri="{FF2B5EF4-FFF2-40B4-BE49-F238E27FC236}">
                  <a16:creationId xmlns:a16="http://schemas.microsoft.com/office/drawing/2014/main" id="{DF679545-76D4-4CC7-9135-3BB2083DF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87" y="4647729"/>
              <a:ext cx="891686" cy="367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от веб-угроз</a:t>
              </a:r>
            </a:p>
          </p:txBody>
        </p:sp>
        <p:sp>
          <p:nvSpPr>
            <p:cNvPr id="110660" name="Freeform: Shape 85">
              <a:extLst>
                <a:ext uri="{FF2B5EF4-FFF2-40B4-BE49-F238E27FC236}">
                  <a16:creationId xmlns:a16="http://schemas.microsoft.com/office/drawing/2014/main" id="{5B2D3207-7052-4F27-A49F-5C75CEC3B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72" y="4719623"/>
              <a:ext cx="152400" cy="200025"/>
            </a:xfrm>
            <a:custGeom>
              <a:avLst/>
              <a:gdLst>
                <a:gd name="T0" fmla="*/ 7144 w 152400"/>
                <a:gd name="T1" fmla="*/ 48165 h 200025"/>
                <a:gd name="T2" fmla="*/ 78581 w 152400"/>
                <a:gd name="T3" fmla="*/ 7144 h 200025"/>
                <a:gd name="T4" fmla="*/ 150019 w 152400"/>
                <a:gd name="T5" fmla="*/ 48165 h 200025"/>
                <a:gd name="T6" fmla="*/ 150019 w 152400"/>
                <a:gd name="T7" fmla="*/ 123984 h 200025"/>
                <a:gd name="T8" fmla="*/ 78581 w 152400"/>
                <a:gd name="T9" fmla="*/ 197644 h 200025"/>
                <a:gd name="T10" fmla="*/ 7144 w 152400"/>
                <a:gd name="T11" fmla="*/ 123984 h 200025"/>
                <a:gd name="T12" fmla="*/ 7144 w 152400"/>
                <a:gd name="T13" fmla="*/ 48165 h 200025"/>
                <a:gd name="T14" fmla="*/ 130969 w 152400"/>
                <a:gd name="T15" fmla="*/ 83135 h 200025"/>
                <a:gd name="T16" fmla="*/ 69142 w 152400"/>
                <a:gd name="T17" fmla="*/ 140494 h 200025"/>
                <a:gd name="T18" fmla="*/ 35719 w 152400"/>
                <a:gd name="T19" fmla="*/ 109485 h 200025"/>
                <a:gd name="T20" fmla="*/ 45761 w 152400"/>
                <a:gd name="T21" fmla="*/ 100169 h 200025"/>
                <a:gd name="T22" fmla="*/ 69142 w 152400"/>
                <a:gd name="T23" fmla="*/ 121861 h 200025"/>
                <a:gd name="T24" fmla="*/ 120927 w 152400"/>
                <a:gd name="T25" fmla="*/ 73819 h 200025"/>
                <a:gd name="T26" fmla="*/ 130969 w 152400"/>
                <a:gd name="T27" fmla="*/ 83135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grpSp>
        <p:nvGrpSpPr>
          <p:cNvPr id="110609" name="Group 86">
            <a:extLst>
              <a:ext uri="{FF2B5EF4-FFF2-40B4-BE49-F238E27FC236}">
                <a16:creationId xmlns:a16="http://schemas.microsoft.com/office/drawing/2014/main" id="{D48EAF22-6307-42F6-A58E-7950029BECB8}"/>
              </a:ext>
            </a:extLst>
          </p:cNvPr>
          <p:cNvGrpSpPr>
            <a:grpSpLocks/>
          </p:cNvGrpSpPr>
          <p:nvPr/>
        </p:nvGrpSpPr>
        <p:grpSpPr bwMode="auto">
          <a:xfrm>
            <a:off x="6053138" y="1675210"/>
            <a:ext cx="1225154" cy="425053"/>
            <a:chOff x="367660" y="4593139"/>
            <a:chExt cx="1183396" cy="452994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2D48AF6-7A47-4492-B02E-51397F8DD67D}"/>
                </a:ext>
              </a:extLst>
            </p:cNvPr>
            <p:cNvSpPr/>
            <p:nvPr/>
          </p:nvSpPr>
          <p:spPr>
            <a:xfrm>
              <a:off x="367660" y="4593139"/>
              <a:ext cx="1183396" cy="452994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56" name="Rectangle 88">
              <a:extLst>
                <a:ext uri="{FF2B5EF4-FFF2-40B4-BE49-F238E27FC236}">
                  <a16:creationId xmlns:a16="http://schemas.microsoft.com/office/drawing/2014/main" id="{C144804A-DEE1-464D-AC36-928B35727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79" y="4634970"/>
              <a:ext cx="990176" cy="369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от файловых угроз</a:t>
              </a:r>
            </a:p>
          </p:txBody>
        </p:sp>
        <p:sp>
          <p:nvSpPr>
            <p:cNvPr id="110657" name="Freeform: Shape 89">
              <a:extLst>
                <a:ext uri="{FF2B5EF4-FFF2-40B4-BE49-F238E27FC236}">
                  <a16:creationId xmlns:a16="http://schemas.microsoft.com/office/drawing/2014/main" id="{460A7D71-8E0B-473F-90D9-F24C79ADE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164" y="4719624"/>
              <a:ext cx="152400" cy="200025"/>
            </a:xfrm>
            <a:custGeom>
              <a:avLst/>
              <a:gdLst>
                <a:gd name="T0" fmla="*/ 7144 w 152400"/>
                <a:gd name="T1" fmla="*/ 48165 h 200025"/>
                <a:gd name="T2" fmla="*/ 78581 w 152400"/>
                <a:gd name="T3" fmla="*/ 7144 h 200025"/>
                <a:gd name="T4" fmla="*/ 150019 w 152400"/>
                <a:gd name="T5" fmla="*/ 48165 h 200025"/>
                <a:gd name="T6" fmla="*/ 150019 w 152400"/>
                <a:gd name="T7" fmla="*/ 123984 h 200025"/>
                <a:gd name="T8" fmla="*/ 78581 w 152400"/>
                <a:gd name="T9" fmla="*/ 197644 h 200025"/>
                <a:gd name="T10" fmla="*/ 7144 w 152400"/>
                <a:gd name="T11" fmla="*/ 123984 h 200025"/>
                <a:gd name="T12" fmla="*/ 7144 w 152400"/>
                <a:gd name="T13" fmla="*/ 48165 h 200025"/>
                <a:gd name="T14" fmla="*/ 130969 w 152400"/>
                <a:gd name="T15" fmla="*/ 83135 h 200025"/>
                <a:gd name="T16" fmla="*/ 69142 w 152400"/>
                <a:gd name="T17" fmla="*/ 140494 h 200025"/>
                <a:gd name="T18" fmla="*/ 35719 w 152400"/>
                <a:gd name="T19" fmla="*/ 109485 h 200025"/>
                <a:gd name="T20" fmla="*/ 45761 w 152400"/>
                <a:gd name="T21" fmla="*/ 100169 h 200025"/>
                <a:gd name="T22" fmla="*/ 69142 w 152400"/>
                <a:gd name="T23" fmla="*/ 121861 h 200025"/>
                <a:gd name="T24" fmla="*/ 120927 w 152400"/>
                <a:gd name="T25" fmla="*/ 73819 h 200025"/>
                <a:gd name="T26" fmla="*/ 130969 w 152400"/>
                <a:gd name="T27" fmla="*/ 83135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grpSp>
        <p:nvGrpSpPr>
          <p:cNvPr id="110610" name="Group 1">
            <a:extLst>
              <a:ext uri="{FF2B5EF4-FFF2-40B4-BE49-F238E27FC236}">
                <a16:creationId xmlns:a16="http://schemas.microsoft.com/office/drawing/2014/main" id="{D51A285D-6FE9-4866-9E30-B202CC654063}"/>
              </a:ext>
            </a:extLst>
          </p:cNvPr>
          <p:cNvGrpSpPr>
            <a:grpSpLocks/>
          </p:cNvGrpSpPr>
          <p:nvPr/>
        </p:nvGrpSpPr>
        <p:grpSpPr bwMode="auto">
          <a:xfrm>
            <a:off x="7256860" y="2097882"/>
            <a:ext cx="1500188" cy="426244"/>
            <a:chOff x="9676015" y="3576421"/>
            <a:chExt cx="1999460" cy="56771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D630E6FD-88AC-4A4D-BF82-400CF848BA86}"/>
                </a:ext>
              </a:extLst>
            </p:cNvPr>
            <p:cNvSpPr/>
            <p:nvPr/>
          </p:nvSpPr>
          <p:spPr>
            <a:xfrm>
              <a:off x="9676015" y="3576421"/>
              <a:ext cx="1834425" cy="56771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53" name="Freeform: Shape 97">
              <a:extLst>
                <a:ext uri="{FF2B5EF4-FFF2-40B4-BE49-F238E27FC236}">
                  <a16:creationId xmlns:a16="http://schemas.microsoft.com/office/drawing/2014/main" id="{B74B11DD-FDA2-4B4E-9A69-458B649D7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5603" y="3734939"/>
              <a:ext cx="190996" cy="250682"/>
            </a:xfrm>
            <a:custGeom>
              <a:avLst/>
              <a:gdLst>
                <a:gd name="T0" fmla="*/ 331575 w 152400"/>
                <a:gd name="T1" fmla="*/ 2235611 h 200025"/>
                <a:gd name="T2" fmla="*/ 3647397 w 152400"/>
                <a:gd name="T3" fmla="*/ 331574 h 200025"/>
                <a:gd name="T4" fmla="*/ 6963296 w 152400"/>
                <a:gd name="T5" fmla="*/ 2235611 h 200025"/>
                <a:gd name="T6" fmla="*/ 6963296 w 152400"/>
                <a:gd name="T7" fmla="*/ 5754746 h 200025"/>
                <a:gd name="T8" fmla="*/ 3647397 w 152400"/>
                <a:gd name="T9" fmla="*/ 9173692 h 200025"/>
                <a:gd name="T10" fmla="*/ 331575 w 152400"/>
                <a:gd name="T11" fmla="*/ 5754746 h 200025"/>
                <a:gd name="T12" fmla="*/ 331575 w 152400"/>
                <a:gd name="T13" fmla="*/ 2235611 h 200025"/>
                <a:gd name="T14" fmla="*/ 6079091 w 152400"/>
                <a:gd name="T15" fmla="*/ 3858732 h 200025"/>
                <a:gd name="T16" fmla="*/ 3209301 w 152400"/>
                <a:gd name="T17" fmla="*/ 6521102 h 200025"/>
                <a:gd name="T18" fmla="*/ 1657922 w 152400"/>
                <a:gd name="T19" fmla="*/ 5081753 h 200025"/>
                <a:gd name="T20" fmla="*/ 2124021 w 152400"/>
                <a:gd name="T21" fmla="*/ 4649372 h 200025"/>
                <a:gd name="T22" fmla="*/ 3209301 w 152400"/>
                <a:gd name="T23" fmla="*/ 5656236 h 200025"/>
                <a:gd name="T24" fmla="*/ 5612928 w 152400"/>
                <a:gd name="T25" fmla="*/ 3426313 h 200025"/>
                <a:gd name="T26" fmla="*/ 6079091 w 152400"/>
                <a:gd name="T27" fmla="*/ 3858732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  <p:sp>
          <p:nvSpPr>
            <p:cNvPr id="110654" name="Rectangle 104">
              <a:extLst>
                <a:ext uri="{FF2B5EF4-FFF2-40B4-BE49-F238E27FC236}">
                  <a16:creationId xmlns:a16="http://schemas.microsoft.com/office/drawing/2014/main" id="{8951299F-4AB7-4B0B-9CD3-62697738D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8169" y="3729474"/>
              <a:ext cx="1757306" cy="2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от веб-угроз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DF35C9-2C92-480A-BA59-37F53F0B3896}"/>
              </a:ext>
            </a:extLst>
          </p:cNvPr>
          <p:cNvSpPr/>
          <p:nvPr/>
        </p:nvSpPr>
        <p:spPr>
          <a:xfrm>
            <a:off x="5707857" y="751285"/>
            <a:ext cx="2212515" cy="628650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635000" algn="ctr" rotWithShape="0">
              <a:srgbClr val="23D1AE">
                <a:alpha val="50000"/>
              </a:srgbClr>
            </a:outerShdw>
          </a:effectLst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lIns="902537" tIns="190419" rIns="902537" bIns="2069712" spcCol="1270" anchor="ctr"/>
          <a:lstStyle/>
          <a:p>
            <a:pPr algn="ctr" defTabSz="183352">
              <a:lnSpc>
                <a:spcPct val="90000"/>
              </a:lnSpc>
              <a:spcAft>
                <a:spcPct val="35000"/>
              </a:spcAft>
              <a:defRPr/>
            </a:pPr>
            <a:endParaRPr lang="ru-RU" sz="900" dirty="0">
              <a:solidFill>
                <a:schemeClr val="tx1"/>
              </a:solidFill>
              <a:latin typeface="Kaspersky Sans Display" panose="020B0003020000020004" pitchFamily="34" charset="-52"/>
            </a:endParaRPr>
          </a:p>
        </p:txBody>
      </p:sp>
      <p:grpSp>
        <p:nvGrpSpPr>
          <p:cNvPr id="110612" name="Group 30">
            <a:extLst>
              <a:ext uri="{FF2B5EF4-FFF2-40B4-BE49-F238E27FC236}">
                <a16:creationId xmlns:a16="http://schemas.microsoft.com/office/drawing/2014/main" id="{08293DCE-B324-4DEC-9F20-2EC2D6654AFE}"/>
              </a:ext>
            </a:extLst>
          </p:cNvPr>
          <p:cNvGrpSpPr>
            <a:grpSpLocks/>
          </p:cNvGrpSpPr>
          <p:nvPr/>
        </p:nvGrpSpPr>
        <p:grpSpPr bwMode="auto">
          <a:xfrm>
            <a:off x="5769770" y="847726"/>
            <a:ext cx="2078596" cy="461665"/>
            <a:chOff x="8643027" y="1263214"/>
            <a:chExt cx="2771276" cy="615949"/>
          </a:xfrm>
        </p:grpSpPr>
        <p:pic>
          <p:nvPicPr>
            <p:cNvPr id="110650" name="Google Shape;1767;p86">
              <a:extLst>
                <a:ext uri="{FF2B5EF4-FFF2-40B4-BE49-F238E27FC236}">
                  <a16:creationId xmlns:a16="http://schemas.microsoft.com/office/drawing/2014/main" id="{69DBD92D-2AB7-4035-AE69-825CFA6948C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027" y="1344498"/>
              <a:ext cx="419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51" name="TextBox 133">
              <a:extLst>
                <a:ext uri="{FF2B5EF4-FFF2-40B4-BE49-F238E27FC236}">
                  <a16:creationId xmlns:a16="http://schemas.microsoft.com/office/drawing/2014/main" id="{FE6B8DB0-B072-49ED-ADDB-B7EA6398E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3594" y="1263214"/>
              <a:ext cx="2390709" cy="61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1200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«Лаборатории Касперского»: </a:t>
              </a:r>
              <a:r>
                <a:rPr lang="ru-RU" altLang="ru-RU" sz="1200" dirty="0">
                  <a:solidFill>
                    <a:schemeClr val="accent1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ВКЛ.</a:t>
              </a:r>
            </a:p>
          </p:txBody>
        </p:sp>
      </p:grpSp>
      <p:grpSp>
        <p:nvGrpSpPr>
          <p:cNvPr id="110613" name="Group 5">
            <a:extLst>
              <a:ext uri="{FF2B5EF4-FFF2-40B4-BE49-F238E27FC236}">
                <a16:creationId xmlns:a16="http://schemas.microsoft.com/office/drawing/2014/main" id="{4C4077D3-9435-4006-A9DC-D9D9CFCB7B6C}"/>
              </a:ext>
            </a:extLst>
          </p:cNvPr>
          <p:cNvGrpSpPr>
            <a:grpSpLocks/>
          </p:cNvGrpSpPr>
          <p:nvPr/>
        </p:nvGrpSpPr>
        <p:grpSpPr bwMode="auto">
          <a:xfrm>
            <a:off x="1339454" y="4227910"/>
            <a:ext cx="1002506" cy="801290"/>
            <a:chOff x="1395622" y="5636828"/>
            <a:chExt cx="1335734" cy="1068772"/>
          </a:xfrm>
        </p:grpSpPr>
        <p:sp>
          <p:nvSpPr>
            <p:cNvPr id="110639" name="Google Shape;1035;p74">
              <a:extLst>
                <a:ext uri="{FF2B5EF4-FFF2-40B4-BE49-F238E27FC236}">
                  <a16:creationId xmlns:a16="http://schemas.microsoft.com/office/drawing/2014/main" id="{F4684975-76F3-4E74-AA40-4513BD94C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622" y="6532025"/>
              <a:ext cx="1335734" cy="17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algn="ctr"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</a:rPr>
                <a:t>Злоумышленник</a:t>
              </a:r>
            </a:p>
          </p:txBody>
        </p:sp>
        <p:grpSp>
          <p:nvGrpSpPr>
            <p:cNvPr id="110640" name="Group 96">
              <a:extLst>
                <a:ext uri="{FF2B5EF4-FFF2-40B4-BE49-F238E27FC236}">
                  <a16:creationId xmlns:a16="http://schemas.microsoft.com/office/drawing/2014/main" id="{E50912E7-92F0-4DFA-8F87-2F60525BEB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3035" y="5636828"/>
              <a:ext cx="780908" cy="780909"/>
              <a:chOff x="1673035" y="5636828"/>
              <a:chExt cx="780908" cy="780909"/>
            </a:xfrm>
          </p:grpSpPr>
          <p:sp>
            <p:nvSpPr>
              <p:cNvPr id="110641" name="Google Shape;1037;p74">
                <a:extLst>
                  <a:ext uri="{FF2B5EF4-FFF2-40B4-BE49-F238E27FC236}">
                    <a16:creationId xmlns:a16="http://schemas.microsoft.com/office/drawing/2014/main" id="{81D2206B-1833-4EFF-B395-FE8E5B7FD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035" y="5636828"/>
                <a:ext cx="780908" cy="7809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D9D9D9"/>
                </a:solidFill>
                <a:round/>
                <a:headEnd type="none" w="sm" len="sm"/>
                <a:tailEnd type="none" w="sm" len="sm"/>
              </a:ln>
            </p:spPr>
            <p:txBody>
              <a:bodyPr lIns="68569" tIns="34275" rIns="68569" bIns="34275" anchor="ctr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endParaRPr lang="ru-RU" altLang="ru-RU" sz="900" dirty="0">
                  <a:solidFill>
                    <a:srgbClr val="FFFFFF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110642" name="Group 103">
                <a:extLst>
                  <a:ext uri="{FF2B5EF4-FFF2-40B4-BE49-F238E27FC236}">
                    <a16:creationId xmlns:a16="http://schemas.microsoft.com/office/drawing/2014/main" id="{AB788984-7D0B-4946-8497-10ABA9E980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91713" y="5800250"/>
                <a:ext cx="343550" cy="407752"/>
                <a:chOff x="7452320" y="3880594"/>
                <a:chExt cx="680228" cy="911957"/>
              </a:xfrm>
            </p:grpSpPr>
            <p:sp>
              <p:nvSpPr>
                <p:cNvPr id="110643" name="Freeform: Shape 421">
                  <a:extLst>
                    <a:ext uri="{FF2B5EF4-FFF2-40B4-BE49-F238E27FC236}">
                      <a16:creationId xmlns:a16="http://schemas.microsoft.com/office/drawing/2014/main" id="{62187F7E-4C99-4B2C-9A17-F05A902E4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2320" y="3880594"/>
                  <a:ext cx="680228" cy="809916"/>
                </a:xfrm>
                <a:custGeom>
                  <a:avLst/>
                  <a:gdLst>
                    <a:gd name="T0" fmla="*/ 7591 w 807777"/>
                    <a:gd name="T1" fmla="*/ 50638 h 961781"/>
                    <a:gd name="T2" fmla="*/ 4045 w 807777"/>
                    <a:gd name="T3" fmla="*/ 48780 h 961781"/>
                    <a:gd name="T4" fmla="*/ 333 w 807777"/>
                    <a:gd name="T5" fmla="*/ 44984 h 961781"/>
                    <a:gd name="T6" fmla="*/ 1261 w 807777"/>
                    <a:gd name="T7" fmla="*/ 38316 h 961781"/>
                    <a:gd name="T8" fmla="*/ 3878 w 807777"/>
                    <a:gd name="T9" fmla="*/ 31143 h 961781"/>
                    <a:gd name="T10" fmla="*/ 9025 w 807777"/>
                    <a:gd name="T11" fmla="*/ 25574 h 961781"/>
                    <a:gd name="T12" fmla="*/ 12400 w 807777"/>
                    <a:gd name="T13" fmla="*/ 28527 h 961781"/>
                    <a:gd name="T14" fmla="*/ 16198 w 807777"/>
                    <a:gd name="T15" fmla="*/ 31649 h 961781"/>
                    <a:gd name="T16" fmla="*/ 9447 w 807777"/>
                    <a:gd name="T17" fmla="*/ 19835 h 961781"/>
                    <a:gd name="T18" fmla="*/ 9869 w 807777"/>
                    <a:gd name="T19" fmla="*/ 11396 h 961781"/>
                    <a:gd name="T20" fmla="*/ 17211 w 807777"/>
                    <a:gd name="T21" fmla="*/ 1437 h 961781"/>
                    <a:gd name="T22" fmla="*/ 26831 w 807777"/>
                    <a:gd name="T23" fmla="*/ 1606 h 961781"/>
                    <a:gd name="T24" fmla="*/ 33329 w 807777"/>
                    <a:gd name="T25" fmla="*/ 9877 h 961781"/>
                    <a:gd name="T26" fmla="*/ 33666 w 807777"/>
                    <a:gd name="T27" fmla="*/ 21860 h 961781"/>
                    <a:gd name="T28" fmla="*/ 26494 w 807777"/>
                    <a:gd name="T29" fmla="*/ 32324 h 961781"/>
                    <a:gd name="T30" fmla="*/ 31051 w 807777"/>
                    <a:gd name="T31" fmla="*/ 29371 h 961781"/>
                    <a:gd name="T32" fmla="*/ 35185 w 807777"/>
                    <a:gd name="T33" fmla="*/ 25911 h 961781"/>
                    <a:gd name="T34" fmla="*/ 39320 w 807777"/>
                    <a:gd name="T35" fmla="*/ 30636 h 961781"/>
                    <a:gd name="T36" fmla="*/ 41683 w 807777"/>
                    <a:gd name="T37" fmla="*/ 36545 h 961781"/>
                    <a:gd name="T38" fmla="*/ 43456 w 807777"/>
                    <a:gd name="T39" fmla="*/ 41945 h 961781"/>
                    <a:gd name="T40" fmla="*/ 41514 w 807777"/>
                    <a:gd name="T41" fmla="*/ 48021 h 961781"/>
                    <a:gd name="T42" fmla="*/ 38476 w 807777"/>
                    <a:gd name="T43" fmla="*/ 50385 h 961781"/>
                    <a:gd name="T44" fmla="*/ 35101 w 807777"/>
                    <a:gd name="T45" fmla="*/ 51734 h 961781"/>
                    <a:gd name="T46" fmla="*/ 33244 w 807777"/>
                    <a:gd name="T47" fmla="*/ 51398 h 961781"/>
                    <a:gd name="T48" fmla="*/ 30460 w 807777"/>
                    <a:gd name="T49" fmla="*/ 51565 h 961781"/>
                    <a:gd name="T50" fmla="*/ 9784 w 807777"/>
                    <a:gd name="T51" fmla="*/ 51059 h 961781"/>
                    <a:gd name="T52" fmla="*/ 7675 w 807777"/>
                    <a:gd name="T53" fmla="*/ 50891 h 961781"/>
                    <a:gd name="T54" fmla="*/ 7591 w 807777"/>
                    <a:gd name="T55" fmla="*/ 50638 h 96178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807777" h="961781">
                      <a:moveTo>
                        <a:pt x="140957" y="940347"/>
                      </a:moveTo>
                      <a:cubicBezTo>
                        <a:pt x="117449" y="934078"/>
                        <a:pt x="95509" y="919974"/>
                        <a:pt x="75136" y="905870"/>
                      </a:cubicBezTo>
                      <a:cubicBezTo>
                        <a:pt x="46927" y="887063"/>
                        <a:pt x="18718" y="866690"/>
                        <a:pt x="6181" y="835347"/>
                      </a:cubicBezTo>
                      <a:cubicBezTo>
                        <a:pt x="-9491" y="794601"/>
                        <a:pt x="7748" y="750720"/>
                        <a:pt x="23419" y="711541"/>
                      </a:cubicBezTo>
                      <a:cubicBezTo>
                        <a:pt x="39091" y="667661"/>
                        <a:pt x="51628" y="620646"/>
                        <a:pt x="72001" y="578332"/>
                      </a:cubicBezTo>
                      <a:cubicBezTo>
                        <a:pt x="93942" y="534452"/>
                        <a:pt x="122151" y="507810"/>
                        <a:pt x="167598" y="474899"/>
                      </a:cubicBezTo>
                      <a:cubicBezTo>
                        <a:pt x="167598" y="474899"/>
                        <a:pt x="224016" y="525049"/>
                        <a:pt x="230285" y="529750"/>
                      </a:cubicBezTo>
                      <a:cubicBezTo>
                        <a:pt x="250658" y="545422"/>
                        <a:pt x="271031" y="565795"/>
                        <a:pt x="300807" y="587735"/>
                      </a:cubicBezTo>
                      <a:cubicBezTo>
                        <a:pt x="244389" y="520347"/>
                        <a:pt x="192673" y="451392"/>
                        <a:pt x="175434" y="368332"/>
                      </a:cubicBezTo>
                      <a:cubicBezTo>
                        <a:pt x="166031" y="316616"/>
                        <a:pt x="169166" y="261765"/>
                        <a:pt x="183270" y="211616"/>
                      </a:cubicBezTo>
                      <a:cubicBezTo>
                        <a:pt x="203643" y="137959"/>
                        <a:pt x="256927" y="69004"/>
                        <a:pt x="319613" y="26691"/>
                      </a:cubicBezTo>
                      <a:cubicBezTo>
                        <a:pt x="374464" y="-10921"/>
                        <a:pt x="441852" y="-7787"/>
                        <a:pt x="498270" y="29825"/>
                      </a:cubicBezTo>
                      <a:cubicBezTo>
                        <a:pt x="554688" y="65870"/>
                        <a:pt x="595434" y="120721"/>
                        <a:pt x="618941" y="183407"/>
                      </a:cubicBezTo>
                      <a:cubicBezTo>
                        <a:pt x="644016" y="249228"/>
                        <a:pt x="650285" y="338556"/>
                        <a:pt x="625210" y="405944"/>
                      </a:cubicBezTo>
                      <a:cubicBezTo>
                        <a:pt x="598568" y="474899"/>
                        <a:pt x="537449" y="542287"/>
                        <a:pt x="492001" y="600273"/>
                      </a:cubicBezTo>
                      <a:cubicBezTo>
                        <a:pt x="518643" y="586168"/>
                        <a:pt x="551553" y="561093"/>
                        <a:pt x="576628" y="545422"/>
                      </a:cubicBezTo>
                      <a:cubicBezTo>
                        <a:pt x="607971" y="526616"/>
                        <a:pt x="631479" y="509377"/>
                        <a:pt x="653419" y="481168"/>
                      </a:cubicBezTo>
                      <a:cubicBezTo>
                        <a:pt x="687897" y="501541"/>
                        <a:pt x="712971" y="532884"/>
                        <a:pt x="730210" y="568929"/>
                      </a:cubicBezTo>
                      <a:cubicBezTo>
                        <a:pt x="747449" y="604974"/>
                        <a:pt x="759986" y="641019"/>
                        <a:pt x="774091" y="678631"/>
                      </a:cubicBezTo>
                      <a:cubicBezTo>
                        <a:pt x="786628" y="711541"/>
                        <a:pt x="800732" y="742884"/>
                        <a:pt x="807001" y="778929"/>
                      </a:cubicBezTo>
                      <a:cubicBezTo>
                        <a:pt x="811703" y="814974"/>
                        <a:pt x="794464" y="865123"/>
                        <a:pt x="770956" y="891765"/>
                      </a:cubicBezTo>
                      <a:cubicBezTo>
                        <a:pt x="753717" y="909004"/>
                        <a:pt x="733344" y="927810"/>
                        <a:pt x="714538" y="935646"/>
                      </a:cubicBezTo>
                      <a:cubicBezTo>
                        <a:pt x="694165" y="943481"/>
                        <a:pt x="672225" y="951317"/>
                        <a:pt x="651852" y="960720"/>
                      </a:cubicBezTo>
                      <a:cubicBezTo>
                        <a:pt x="640882" y="965422"/>
                        <a:pt x="628344" y="952884"/>
                        <a:pt x="617374" y="954451"/>
                      </a:cubicBezTo>
                      <a:cubicBezTo>
                        <a:pt x="600135" y="957586"/>
                        <a:pt x="582897" y="957586"/>
                        <a:pt x="565658" y="957586"/>
                      </a:cubicBezTo>
                      <a:cubicBezTo>
                        <a:pt x="437150" y="954451"/>
                        <a:pt x="310210" y="951317"/>
                        <a:pt x="181703" y="948183"/>
                      </a:cubicBezTo>
                      <a:cubicBezTo>
                        <a:pt x="169166" y="948183"/>
                        <a:pt x="155061" y="948183"/>
                        <a:pt x="142524" y="945049"/>
                      </a:cubicBezTo>
                      <a:cubicBezTo>
                        <a:pt x="142524" y="940347"/>
                        <a:pt x="140957" y="940347"/>
                        <a:pt x="140957" y="940347"/>
                      </a:cubicBezTo>
                      <a:close/>
                    </a:path>
                  </a:pathLst>
                </a:custGeom>
                <a:noFill/>
                <a:ln w="31327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4" name="Freeform: Shape 422">
                  <a:extLst>
                    <a:ext uri="{FF2B5EF4-FFF2-40B4-BE49-F238E27FC236}">
                      <a16:creationId xmlns:a16="http://schemas.microsoft.com/office/drawing/2014/main" id="{9EC074EE-621C-4A70-A4C6-A3A6B5122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3239" y="4420396"/>
                  <a:ext cx="497595" cy="336525"/>
                </a:xfrm>
                <a:custGeom>
                  <a:avLst/>
                  <a:gdLst>
                    <a:gd name="T0" fmla="*/ 29118 w 590899"/>
                    <a:gd name="T1" fmla="*/ 0 h 399626"/>
                    <a:gd name="T2" fmla="*/ 2621 w 590899"/>
                    <a:gd name="T3" fmla="*/ 0 h 399626"/>
                    <a:gd name="T4" fmla="*/ 4 w 590899"/>
                    <a:gd name="T5" fmla="*/ 2786 h 399626"/>
                    <a:gd name="T6" fmla="*/ 763 w 590899"/>
                    <a:gd name="T7" fmla="*/ 18989 h 399626"/>
                    <a:gd name="T8" fmla="*/ 3379 w 590899"/>
                    <a:gd name="T9" fmla="*/ 21520 h 399626"/>
                    <a:gd name="T10" fmla="*/ 28444 w 590899"/>
                    <a:gd name="T11" fmla="*/ 21520 h 399626"/>
                    <a:gd name="T12" fmla="*/ 31059 w 590899"/>
                    <a:gd name="T13" fmla="*/ 18989 h 399626"/>
                    <a:gd name="T14" fmla="*/ 31819 w 590899"/>
                    <a:gd name="T15" fmla="*/ 2786 h 399626"/>
                    <a:gd name="T16" fmla="*/ 29118 w 590899"/>
                    <a:gd name="T17" fmla="*/ 0 h 399626"/>
                    <a:gd name="T18" fmla="*/ 15869 w 590899"/>
                    <a:gd name="T19" fmla="*/ 11562 h 399626"/>
                    <a:gd name="T20" fmla="*/ 13928 w 590899"/>
                    <a:gd name="T21" fmla="*/ 9620 h 399626"/>
                    <a:gd name="T22" fmla="*/ 15869 w 590899"/>
                    <a:gd name="T23" fmla="*/ 7679 h 399626"/>
                    <a:gd name="T24" fmla="*/ 17810 w 590899"/>
                    <a:gd name="T25" fmla="*/ 9620 h 399626"/>
                    <a:gd name="T26" fmla="*/ 15869 w 590899"/>
                    <a:gd name="T27" fmla="*/ 11562 h 39962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90899" h="399626">
                      <a:moveTo>
                        <a:pt x="540750" y="0"/>
                      </a:moveTo>
                      <a:lnTo>
                        <a:pt x="48661" y="0"/>
                      </a:lnTo>
                      <a:cubicBezTo>
                        <a:pt x="20452" y="0"/>
                        <a:pt x="-1488" y="23507"/>
                        <a:pt x="79" y="51717"/>
                      </a:cubicBezTo>
                      <a:lnTo>
                        <a:pt x="14183" y="352612"/>
                      </a:lnTo>
                      <a:cubicBezTo>
                        <a:pt x="15751" y="379254"/>
                        <a:pt x="36124" y="399627"/>
                        <a:pt x="62766" y="399627"/>
                      </a:cubicBezTo>
                      <a:lnTo>
                        <a:pt x="528213" y="399627"/>
                      </a:lnTo>
                      <a:cubicBezTo>
                        <a:pt x="554855" y="399627"/>
                        <a:pt x="575228" y="379254"/>
                        <a:pt x="576795" y="352612"/>
                      </a:cubicBezTo>
                      <a:lnTo>
                        <a:pt x="590900" y="51717"/>
                      </a:lnTo>
                      <a:cubicBezTo>
                        <a:pt x="590900" y="23507"/>
                        <a:pt x="568959" y="0"/>
                        <a:pt x="540750" y="0"/>
                      </a:cubicBezTo>
                      <a:close/>
                      <a:moveTo>
                        <a:pt x="294706" y="214702"/>
                      </a:moveTo>
                      <a:cubicBezTo>
                        <a:pt x="274333" y="214702"/>
                        <a:pt x="258661" y="199030"/>
                        <a:pt x="258661" y="178657"/>
                      </a:cubicBezTo>
                      <a:cubicBezTo>
                        <a:pt x="258661" y="158284"/>
                        <a:pt x="274333" y="142612"/>
                        <a:pt x="294706" y="142612"/>
                      </a:cubicBezTo>
                      <a:cubicBezTo>
                        <a:pt x="315079" y="142612"/>
                        <a:pt x="330750" y="158284"/>
                        <a:pt x="330750" y="178657"/>
                      </a:cubicBezTo>
                      <a:cubicBezTo>
                        <a:pt x="330750" y="199030"/>
                        <a:pt x="315079" y="214702"/>
                        <a:pt x="294706" y="214702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15663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5" name="Freeform: Shape 423">
                  <a:extLst>
                    <a:ext uri="{FF2B5EF4-FFF2-40B4-BE49-F238E27FC236}">
                      <a16:creationId xmlns:a16="http://schemas.microsoft.com/office/drawing/2014/main" id="{1AA93B4D-2B0D-4F6F-9EC3-36E4988A5C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1020" y="4756919"/>
                  <a:ext cx="440926" cy="35632"/>
                </a:xfrm>
                <a:custGeom>
                  <a:avLst/>
                  <a:gdLst>
                    <a:gd name="T0" fmla="*/ 27173 w 523604"/>
                    <a:gd name="T1" fmla="*/ 0 h 42313"/>
                    <a:gd name="T2" fmla="*/ 1013 w 523604"/>
                    <a:gd name="T3" fmla="*/ 0 h 42313"/>
                    <a:gd name="T4" fmla="*/ 0 w 523604"/>
                    <a:gd name="T5" fmla="*/ 1013 h 42313"/>
                    <a:gd name="T6" fmla="*/ 0 w 523604"/>
                    <a:gd name="T7" fmla="*/ 1266 h 42313"/>
                    <a:gd name="T8" fmla="*/ 1013 w 523604"/>
                    <a:gd name="T9" fmla="*/ 2279 h 42313"/>
                    <a:gd name="T10" fmla="*/ 27173 w 523604"/>
                    <a:gd name="T11" fmla="*/ 2279 h 42313"/>
                    <a:gd name="T12" fmla="*/ 28186 w 523604"/>
                    <a:gd name="T13" fmla="*/ 1266 h 42313"/>
                    <a:gd name="T14" fmla="*/ 28186 w 523604"/>
                    <a:gd name="T15" fmla="*/ 1013 h 42313"/>
                    <a:gd name="T16" fmla="*/ 27173 w 523604"/>
                    <a:gd name="T17" fmla="*/ 0 h 4231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23604" h="42313">
                      <a:moveTo>
                        <a:pt x="504627" y="0"/>
                      </a:moveTo>
                      <a:lnTo>
                        <a:pt x="18806" y="0"/>
                      </a:lnTo>
                      <a:cubicBezTo>
                        <a:pt x="7836" y="0"/>
                        <a:pt x="0" y="9403"/>
                        <a:pt x="0" y="18806"/>
                      </a:cubicBezTo>
                      <a:lnTo>
                        <a:pt x="0" y="23507"/>
                      </a:lnTo>
                      <a:cubicBezTo>
                        <a:pt x="0" y="34478"/>
                        <a:pt x="9403" y="42314"/>
                        <a:pt x="18806" y="42314"/>
                      </a:cubicBezTo>
                      <a:lnTo>
                        <a:pt x="504627" y="42314"/>
                      </a:lnTo>
                      <a:cubicBezTo>
                        <a:pt x="515597" y="42314"/>
                        <a:pt x="523433" y="32911"/>
                        <a:pt x="523433" y="23507"/>
                      </a:cubicBezTo>
                      <a:lnTo>
                        <a:pt x="523433" y="18806"/>
                      </a:lnTo>
                      <a:cubicBezTo>
                        <a:pt x="525000" y="9403"/>
                        <a:pt x="515597" y="0"/>
                        <a:pt x="504627" y="0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15663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6" name="Freeform: Shape 417">
                  <a:extLst>
                    <a:ext uri="{FF2B5EF4-FFF2-40B4-BE49-F238E27FC236}">
                      <a16:creationId xmlns:a16="http://schemas.microsoft.com/office/drawing/2014/main" id="{A6080B1C-C15E-4859-B940-14D001089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6094" y="4078010"/>
                  <a:ext cx="395912" cy="82403"/>
                </a:xfrm>
                <a:custGeom>
                  <a:avLst/>
                  <a:gdLst>
                    <a:gd name="T0" fmla="*/ 0 w 470149"/>
                    <a:gd name="T1" fmla="*/ 5270 h 97854"/>
                    <a:gd name="T2" fmla="*/ 7595 w 470149"/>
                    <a:gd name="T3" fmla="*/ 542 h 97854"/>
                    <a:gd name="T4" fmla="*/ 15443 w 470149"/>
                    <a:gd name="T5" fmla="*/ 290 h 97854"/>
                    <a:gd name="T6" fmla="*/ 25317 w 470149"/>
                    <a:gd name="T7" fmla="*/ 4848 h 9785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70149" h="97854">
                      <a:moveTo>
                        <a:pt x="0" y="97855"/>
                      </a:moveTo>
                      <a:cubicBezTo>
                        <a:pt x="34478" y="49272"/>
                        <a:pt x="83060" y="24198"/>
                        <a:pt x="141045" y="10093"/>
                      </a:cubicBezTo>
                      <a:cubicBezTo>
                        <a:pt x="188060" y="-2444"/>
                        <a:pt x="238209" y="-2444"/>
                        <a:pt x="286791" y="5392"/>
                      </a:cubicBezTo>
                      <a:cubicBezTo>
                        <a:pt x="357313" y="14795"/>
                        <a:pt x="418433" y="39869"/>
                        <a:pt x="470149" y="90019"/>
                      </a:cubicBezTo>
                    </a:path>
                  </a:pathLst>
                </a:custGeom>
                <a:noFill/>
                <a:ln w="31327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7" name="Freeform: Shape 418">
                  <a:extLst>
                    <a:ext uri="{FF2B5EF4-FFF2-40B4-BE49-F238E27FC236}">
                      <a16:creationId xmlns:a16="http://schemas.microsoft.com/office/drawing/2014/main" id="{3A4AB7BF-6D74-49E1-B086-5D86328D3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3044" y="4122143"/>
                  <a:ext cx="322008" cy="220391"/>
                </a:xfrm>
                <a:custGeom>
                  <a:avLst/>
                  <a:gdLst>
                    <a:gd name="T0" fmla="*/ 20591 w 382387"/>
                    <a:gd name="T1" fmla="*/ 0 h 261716"/>
                    <a:gd name="T2" fmla="*/ 11730 w 382387"/>
                    <a:gd name="T3" fmla="*/ 13840 h 261716"/>
                    <a:gd name="T4" fmla="*/ 8861 w 382387"/>
                    <a:gd name="T5" fmla="*/ 13840 h 261716"/>
                    <a:gd name="T6" fmla="*/ 0 w 382387"/>
                    <a:gd name="T7" fmla="*/ 0 h 2617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82387" h="261716">
                      <a:moveTo>
                        <a:pt x="382388" y="0"/>
                      </a:moveTo>
                      <a:cubicBezTo>
                        <a:pt x="382388" y="125373"/>
                        <a:pt x="308731" y="222537"/>
                        <a:pt x="217836" y="257015"/>
                      </a:cubicBezTo>
                      <a:cubicBezTo>
                        <a:pt x="200597" y="263283"/>
                        <a:pt x="181791" y="263283"/>
                        <a:pt x="164552" y="257015"/>
                      </a:cubicBezTo>
                      <a:cubicBezTo>
                        <a:pt x="68955" y="220970"/>
                        <a:pt x="0" y="125373"/>
                        <a:pt x="0" y="0"/>
                      </a:cubicBezTo>
                    </a:path>
                  </a:pathLst>
                </a:custGeom>
                <a:noFill/>
                <a:ln w="31327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8" name="Freeform: Shape 419">
                  <a:extLst>
                    <a:ext uri="{FF2B5EF4-FFF2-40B4-BE49-F238E27FC236}">
                      <a16:creationId xmlns:a16="http://schemas.microsoft.com/office/drawing/2014/main" id="{F67EFB28-CEDA-4716-B16A-6F1364233B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1671" y="4123462"/>
                  <a:ext cx="59386" cy="19795"/>
                </a:xfrm>
                <a:custGeom>
                  <a:avLst/>
                  <a:gdLst>
                    <a:gd name="T0" fmla="*/ 0 w 70522"/>
                    <a:gd name="T1" fmla="*/ 0 h 23507"/>
                    <a:gd name="T2" fmla="*/ 3797 w 70522"/>
                    <a:gd name="T3" fmla="*/ 1266 h 2350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70522" h="23507">
                      <a:moveTo>
                        <a:pt x="0" y="0"/>
                      </a:moveTo>
                      <a:lnTo>
                        <a:pt x="70522" y="23507"/>
                      </a:lnTo>
                    </a:path>
                  </a:pathLst>
                </a:custGeom>
                <a:noFill/>
                <a:ln w="31327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  <p:sp>
              <p:nvSpPr>
                <p:cNvPr id="110649" name="Freeform: Shape 420">
                  <a:extLst>
                    <a:ext uri="{FF2B5EF4-FFF2-40B4-BE49-F238E27FC236}">
                      <a16:creationId xmlns:a16="http://schemas.microsoft.com/office/drawing/2014/main" id="{654C3F39-0A76-4A52-8F5A-7A0EA9D84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3640" y="4123462"/>
                  <a:ext cx="58067" cy="19795"/>
                </a:xfrm>
                <a:custGeom>
                  <a:avLst/>
                  <a:gdLst>
                    <a:gd name="T0" fmla="*/ 3713 w 68955"/>
                    <a:gd name="T1" fmla="*/ 0 h 23507"/>
                    <a:gd name="T2" fmla="*/ 0 w 68955"/>
                    <a:gd name="T3" fmla="*/ 1266 h 23507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8955" h="23507">
                      <a:moveTo>
                        <a:pt x="68955" y="0"/>
                      </a:moveTo>
                      <a:lnTo>
                        <a:pt x="0" y="23507"/>
                      </a:lnTo>
                    </a:path>
                  </a:pathLst>
                </a:custGeom>
                <a:noFill/>
                <a:ln w="31327" cap="flat">
                  <a:solidFill>
                    <a:srgbClr val="C6C6C6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endParaRPr lang="ru-RU" sz="1350"/>
                </a:p>
              </p:txBody>
            </p:sp>
          </p:grpSp>
        </p:grpSp>
      </p:grpSp>
      <p:grpSp>
        <p:nvGrpSpPr>
          <p:cNvPr id="110614" name="Group 26">
            <a:extLst>
              <a:ext uri="{FF2B5EF4-FFF2-40B4-BE49-F238E27FC236}">
                <a16:creationId xmlns:a16="http://schemas.microsoft.com/office/drawing/2014/main" id="{DB762584-9F7F-471F-9EC0-7460C12242BC}"/>
              </a:ext>
            </a:extLst>
          </p:cNvPr>
          <p:cNvGrpSpPr>
            <a:grpSpLocks/>
          </p:cNvGrpSpPr>
          <p:nvPr/>
        </p:nvGrpSpPr>
        <p:grpSpPr bwMode="auto">
          <a:xfrm>
            <a:off x="1508522" y="4187429"/>
            <a:ext cx="636984" cy="635794"/>
            <a:chOff x="3177117" y="5283200"/>
            <a:chExt cx="270933" cy="27093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7FF59D1-548B-4FE2-9F18-CC04D613BD58}"/>
                </a:ext>
              </a:extLst>
            </p:cNvPr>
            <p:cNvCxnSpPr/>
            <p:nvPr/>
          </p:nvCxnSpPr>
          <p:spPr>
            <a:xfrm>
              <a:off x="3177117" y="5283200"/>
              <a:ext cx="270933" cy="270933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EF43E65-5038-4760-8A44-6044C1F5AF4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77117" y="5283200"/>
              <a:ext cx="270933" cy="270933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0" name="Straight Arrow Connector 59">
            <a:extLst>
              <a:ext uri="{FF2B5EF4-FFF2-40B4-BE49-F238E27FC236}">
                <a16:creationId xmlns:a16="http://schemas.microsoft.com/office/drawing/2014/main" id="{65302ED4-1022-4ECA-81DA-FE10FB91F8FB}"/>
              </a:ext>
            </a:extLst>
          </p:cNvPr>
          <p:cNvCxnSpPr>
            <a:cxnSpLocks/>
            <a:stCxn id="110641" idx="0"/>
          </p:cNvCxnSpPr>
          <p:nvPr/>
        </p:nvCxnSpPr>
        <p:spPr>
          <a:xfrm rot="16200000" flipV="1">
            <a:off x="988219" y="3375422"/>
            <a:ext cx="1704975" cy="0"/>
          </a:xfrm>
          <a:prstGeom prst="bentConnector3">
            <a:avLst>
              <a:gd name="adj1" fmla="val 50000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16" name="TextBox 157">
            <a:extLst>
              <a:ext uri="{FF2B5EF4-FFF2-40B4-BE49-F238E27FC236}">
                <a16:creationId xmlns:a16="http://schemas.microsoft.com/office/drawing/2014/main" id="{446D5BF5-F111-45CA-8430-40DA3192A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7" y="964407"/>
            <a:ext cx="1738313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aspersky Sans" panose="020B060402020202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aspersky Sans" panose="020B060402020202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aspersky Sans" panose="020B060402020202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spersky Sans" panose="020B0604020202020204" charset="0"/>
              </a:defRPr>
            </a:lvl9pPr>
          </a:lstStyle>
          <a:p>
            <a:pPr eaLnBrk="1" hangingPunct="1"/>
            <a:r>
              <a:rPr lang="ru-RU" altLang="ru-RU" sz="825" dirty="0">
                <a:solidFill>
                  <a:srgbClr val="1D1D1B"/>
                </a:solidFill>
                <a:latin typeface="Kaspersky Sans Display" panose="020B0003020000020004" pitchFamily="34" charset="-52"/>
                <a:cs typeface="Arial" panose="020B0604020202020204" pitchFamily="34" charset="0"/>
              </a:rPr>
              <a:t>Корпоративный периметр</a:t>
            </a:r>
          </a:p>
        </p:txBody>
      </p:sp>
      <p:pic>
        <p:nvPicPr>
          <p:cNvPr id="110617" name="Google Shape;1731;p86">
            <a:extLst>
              <a:ext uri="{FF2B5EF4-FFF2-40B4-BE49-F238E27FC236}">
                <a16:creationId xmlns:a16="http://schemas.microsoft.com/office/drawing/2014/main" id="{7C8B0150-9297-4921-8AD9-56AD92285D0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2" y="960835"/>
            <a:ext cx="203597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Google Shape;1021;p74">
            <a:extLst>
              <a:ext uri="{FF2B5EF4-FFF2-40B4-BE49-F238E27FC236}">
                <a16:creationId xmlns:a16="http://schemas.microsoft.com/office/drawing/2014/main" id="{D9391D66-8EAD-4AFD-898C-46EE10AB523A}"/>
              </a:ext>
            </a:extLst>
          </p:cNvPr>
          <p:cNvSpPr/>
          <p:nvPr/>
        </p:nvSpPr>
        <p:spPr>
          <a:xfrm>
            <a:off x="7553325" y="2667000"/>
            <a:ext cx="585788" cy="585788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9" tIns="34275" rIns="68569" bIns="34275" anchor="ctr"/>
          <a:lstStyle/>
          <a:p>
            <a:pPr algn="ctr">
              <a:defRPr/>
            </a:pPr>
            <a:endParaRPr sz="900" dirty="0">
              <a:solidFill>
                <a:schemeClr val="lt1"/>
              </a:solidFill>
              <a:latin typeface="Kaspersky Sans Display" panose="020B0003020000020004" pitchFamily="34" charset="-52"/>
              <a:cs typeface="Arial"/>
              <a:sym typeface="Arial"/>
            </a:endParaRPr>
          </a:p>
        </p:txBody>
      </p:sp>
      <p:grpSp>
        <p:nvGrpSpPr>
          <p:cNvPr id="110619" name="Group 6">
            <a:extLst>
              <a:ext uri="{FF2B5EF4-FFF2-40B4-BE49-F238E27FC236}">
                <a16:creationId xmlns:a16="http://schemas.microsoft.com/office/drawing/2014/main" id="{3FB8DE2D-004E-4B80-9C58-AB72497F4D26}"/>
              </a:ext>
            </a:extLst>
          </p:cNvPr>
          <p:cNvGrpSpPr>
            <a:grpSpLocks/>
          </p:cNvGrpSpPr>
          <p:nvPr/>
        </p:nvGrpSpPr>
        <p:grpSpPr bwMode="auto">
          <a:xfrm>
            <a:off x="7552135" y="2714625"/>
            <a:ext cx="591740" cy="777479"/>
            <a:chOff x="10067232" y="3619389"/>
            <a:chExt cx="789796" cy="1037279"/>
          </a:xfrm>
        </p:grpSpPr>
        <p:sp>
          <p:nvSpPr>
            <p:cNvPr id="110635" name="Google Shape;1019;p74">
              <a:extLst>
                <a:ext uri="{FF2B5EF4-FFF2-40B4-BE49-F238E27FC236}">
                  <a16:creationId xmlns:a16="http://schemas.microsoft.com/office/drawing/2014/main" id="{EF415886-BAC4-4F6F-9465-CA5D2939C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7232" y="4451910"/>
              <a:ext cx="789796" cy="204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algn="ctr"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rPr>
                <a:t>Интернет</a:t>
              </a:r>
            </a:p>
          </p:txBody>
        </p:sp>
        <p:pic>
          <p:nvPicPr>
            <p:cNvPr id="163" name="Google Shape;1082;p74">
              <a:extLst>
                <a:ext uri="{FF2B5EF4-FFF2-40B4-BE49-F238E27FC236}">
                  <a16:creationId xmlns:a16="http://schemas.microsoft.com/office/drawing/2014/main" id="{FE832E7E-F3ED-4002-A6FB-38C660A0AACD}"/>
                </a:ext>
              </a:extLst>
            </p:cNvPr>
            <p:cNvPicPr preferRelativeResize="0"/>
            <p:nvPr/>
          </p:nvPicPr>
          <p:blipFill rotWithShape="1"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/>
            </a:blip>
            <a:srcRect/>
            <a:stretch/>
          </p:blipFill>
          <p:spPr>
            <a:xfrm>
              <a:off x="10135550" y="3619389"/>
              <a:ext cx="653160" cy="65316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0620" name="Group 9">
            <a:extLst>
              <a:ext uri="{FF2B5EF4-FFF2-40B4-BE49-F238E27FC236}">
                <a16:creationId xmlns:a16="http://schemas.microsoft.com/office/drawing/2014/main" id="{5C433D23-B4DD-410B-9CF3-06207F8AD96F}"/>
              </a:ext>
            </a:extLst>
          </p:cNvPr>
          <p:cNvGrpSpPr>
            <a:grpSpLocks/>
          </p:cNvGrpSpPr>
          <p:nvPr/>
        </p:nvGrpSpPr>
        <p:grpSpPr bwMode="auto">
          <a:xfrm>
            <a:off x="4869992" y="1595438"/>
            <a:ext cx="912540" cy="913731"/>
            <a:chOff x="6484774" y="2127365"/>
            <a:chExt cx="1217968" cy="1218236"/>
          </a:xfrm>
        </p:grpSpPr>
        <p:grpSp>
          <p:nvGrpSpPr>
            <p:cNvPr id="110630" name="Google Shape;1103;p75">
              <a:extLst>
                <a:ext uri="{FF2B5EF4-FFF2-40B4-BE49-F238E27FC236}">
                  <a16:creationId xmlns:a16="http://schemas.microsoft.com/office/drawing/2014/main" id="{B9EF8929-7AC5-4C2C-B807-C47013101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84774" y="2127365"/>
              <a:ext cx="1217968" cy="1218235"/>
              <a:chOff x="2460367" y="3939662"/>
              <a:chExt cx="1295790" cy="1296074"/>
            </a:xfrm>
          </p:grpSpPr>
          <p:sp>
            <p:nvSpPr>
              <p:cNvPr id="110633" name="Google Shape;1104;p75">
                <a:extLst>
                  <a:ext uri="{FF2B5EF4-FFF2-40B4-BE49-F238E27FC236}">
                    <a16:creationId xmlns:a16="http://schemas.microsoft.com/office/drawing/2014/main" id="{7BB92209-0D3D-4F35-85F1-958BD93B3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0367" y="4892057"/>
                <a:ext cx="1295790" cy="3436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Kaspersky Sans" panose="020B0604020202020204" charset="0"/>
                  </a:defRPr>
                </a:lvl9pPr>
              </a:lstStyle>
              <a:p>
                <a:pPr algn="ctr" eaLnBrk="1" hangingPunct="1"/>
                <a:r>
                  <a:rPr lang="ru-RU" altLang="ru-RU" sz="825" dirty="0">
                    <a:solidFill>
                      <a:srgbClr val="1D1D1B"/>
                    </a:solidFill>
                    <a:latin typeface="Kaspersky Sans Display" panose="020B0003020000020004" pitchFamily="34" charset="-52"/>
                    <a:cs typeface="Arial" panose="020B0604020202020204" pitchFamily="34" charset="0"/>
                    <a:sym typeface="Arial" panose="020B0604020202020204" pitchFamily="34" charset="0"/>
                  </a:rPr>
                  <a:t>Рабочее место</a:t>
                </a:r>
              </a:p>
            </p:txBody>
          </p:sp>
          <p:sp>
            <p:nvSpPr>
              <p:cNvPr id="125" name="Google Shape;1106;p75">
                <a:extLst>
                  <a:ext uri="{FF2B5EF4-FFF2-40B4-BE49-F238E27FC236}">
                    <a16:creationId xmlns:a16="http://schemas.microsoft.com/office/drawing/2014/main" id="{7BDE7BE3-68F9-4F25-884F-41A7DA9E28F5}"/>
                  </a:ext>
                </a:extLst>
              </p:cNvPr>
              <p:cNvSpPr/>
              <p:nvPr/>
            </p:nvSpPr>
            <p:spPr>
              <a:xfrm>
                <a:off x="2693203" y="3939662"/>
                <a:ext cx="830117" cy="830906"/>
              </a:xfrm>
              <a:prstGeom prst="ellipse">
                <a:avLst/>
              </a:prstGeom>
              <a:solidFill>
                <a:schemeClr val="bg1"/>
              </a:solidFill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lIns="68569" tIns="34275" rIns="68569" bIns="34275" anchor="ctr"/>
              <a:lstStyle/>
              <a:p>
                <a:pPr algn="ctr">
                  <a:defRPr/>
                </a:pPr>
                <a:endParaRPr sz="900" dirty="0">
                  <a:solidFill>
                    <a:schemeClr val="lt1"/>
                  </a:solidFill>
                  <a:latin typeface="Kaspersky Sans Display" panose="020B0003020000020004" pitchFamily="34" charset="-52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2" name="Google Shape;1202;p75">
              <a:extLst>
                <a:ext uri="{FF2B5EF4-FFF2-40B4-BE49-F238E27FC236}">
                  <a16:creationId xmlns:a16="http://schemas.microsoft.com/office/drawing/2014/main" id="{BB8F4DCE-B0FC-4798-981D-0A0AA3AE2FA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6821977" y="2231494"/>
              <a:ext cx="525240" cy="525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632" name="Google Shape;1105;p75">
              <a:extLst>
                <a:ext uri="{FF2B5EF4-FFF2-40B4-BE49-F238E27FC236}">
                  <a16:creationId xmlns:a16="http://schemas.microsoft.com/office/drawing/2014/main" id="{4A6E8CD5-879F-45A9-B017-C97A173AE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095" y="3166505"/>
              <a:ext cx="1075838" cy="179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algn="ctr" eaLnBrk="1" hangingPunct="1"/>
              <a:r>
                <a:rPr lang="ru-RU" altLang="ru-RU" sz="750" dirty="0">
                  <a:solidFill>
                    <a:schemeClr val="accent2"/>
                  </a:solidFill>
                  <a:latin typeface="Kaspersky Sans Display" panose="020B0003020000020004" pitchFamily="34" charset="-52"/>
                  <a:cs typeface="Arial" panose="020B0604020202020204" pitchFamily="34" charset="0"/>
                  <a:sym typeface="Arial" panose="020B0604020202020204" pitchFamily="34" charset="0"/>
                </a:rPr>
                <a:t>или сервер</a:t>
              </a:r>
            </a:p>
          </p:txBody>
        </p:sp>
      </p:grpSp>
      <p:cxnSp>
        <p:nvCxnSpPr>
          <p:cNvPr id="124" name="Straight Arrow Connector 59">
            <a:extLst>
              <a:ext uri="{FF2B5EF4-FFF2-40B4-BE49-F238E27FC236}">
                <a16:creationId xmlns:a16="http://schemas.microsoft.com/office/drawing/2014/main" id="{AD95C1D9-8873-4B43-9283-7800F28EB6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81996" y="-149423"/>
            <a:ext cx="11906" cy="3489722"/>
          </a:xfrm>
          <a:prstGeom prst="bentConnector3">
            <a:avLst>
              <a:gd name="adj1" fmla="val 1800000"/>
            </a:avLst>
          </a:prstGeom>
          <a:ln>
            <a:solidFill>
              <a:srgbClr val="BCB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22" name="Group 8">
            <a:extLst>
              <a:ext uri="{FF2B5EF4-FFF2-40B4-BE49-F238E27FC236}">
                <a16:creationId xmlns:a16="http://schemas.microsoft.com/office/drawing/2014/main" id="{ED5CD6EA-DE58-4F0E-92EA-C596D43D1E1E}"/>
              </a:ext>
            </a:extLst>
          </p:cNvPr>
          <p:cNvGrpSpPr>
            <a:grpSpLocks/>
          </p:cNvGrpSpPr>
          <p:nvPr/>
        </p:nvGrpSpPr>
        <p:grpSpPr bwMode="auto">
          <a:xfrm>
            <a:off x="2220515" y="1162051"/>
            <a:ext cx="1263086" cy="425054"/>
            <a:chOff x="2961195" y="1548840"/>
            <a:chExt cx="1683585" cy="567716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35D20740-6D31-4D94-B84F-793BDA4948AD}"/>
                </a:ext>
              </a:extLst>
            </p:cNvPr>
            <p:cNvSpPr/>
            <p:nvPr/>
          </p:nvSpPr>
          <p:spPr>
            <a:xfrm>
              <a:off x="2961195" y="1548840"/>
              <a:ext cx="1537803" cy="56771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28" name="Rectangle 92">
              <a:extLst>
                <a:ext uri="{FF2B5EF4-FFF2-40B4-BE49-F238E27FC236}">
                  <a16:creationId xmlns:a16="http://schemas.microsoft.com/office/drawing/2014/main" id="{7838E9F8-F6C2-41DD-A938-63C87ECD5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044" y="1589540"/>
              <a:ext cx="1424736" cy="462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Защита </a:t>
              </a:r>
              <a:b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</a:br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от сетевых угроз</a:t>
              </a:r>
            </a:p>
          </p:txBody>
        </p:sp>
        <p:sp>
          <p:nvSpPr>
            <p:cNvPr id="110629" name="Freeform: Shape 93">
              <a:extLst>
                <a:ext uri="{FF2B5EF4-FFF2-40B4-BE49-F238E27FC236}">
                  <a16:creationId xmlns:a16="http://schemas.microsoft.com/office/drawing/2014/main" id="{8B3867D1-CF56-46CB-93BF-A18072D2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149" y="1707357"/>
              <a:ext cx="190996" cy="250682"/>
            </a:xfrm>
            <a:custGeom>
              <a:avLst/>
              <a:gdLst>
                <a:gd name="T0" fmla="*/ 331575 w 152400"/>
                <a:gd name="T1" fmla="*/ 2235611 h 200025"/>
                <a:gd name="T2" fmla="*/ 3647397 w 152400"/>
                <a:gd name="T3" fmla="*/ 331574 h 200025"/>
                <a:gd name="T4" fmla="*/ 6963296 w 152400"/>
                <a:gd name="T5" fmla="*/ 2235611 h 200025"/>
                <a:gd name="T6" fmla="*/ 6963296 w 152400"/>
                <a:gd name="T7" fmla="*/ 5754746 h 200025"/>
                <a:gd name="T8" fmla="*/ 3647397 w 152400"/>
                <a:gd name="T9" fmla="*/ 9173692 h 200025"/>
                <a:gd name="T10" fmla="*/ 331575 w 152400"/>
                <a:gd name="T11" fmla="*/ 5754746 h 200025"/>
                <a:gd name="T12" fmla="*/ 331575 w 152400"/>
                <a:gd name="T13" fmla="*/ 2235611 h 200025"/>
                <a:gd name="T14" fmla="*/ 6079091 w 152400"/>
                <a:gd name="T15" fmla="*/ 3858732 h 200025"/>
                <a:gd name="T16" fmla="*/ 3209301 w 152400"/>
                <a:gd name="T17" fmla="*/ 6521102 h 200025"/>
                <a:gd name="T18" fmla="*/ 1657922 w 152400"/>
                <a:gd name="T19" fmla="*/ 5081753 h 200025"/>
                <a:gd name="T20" fmla="*/ 2124021 w 152400"/>
                <a:gd name="T21" fmla="*/ 4649372 h 200025"/>
                <a:gd name="T22" fmla="*/ 3209301 w 152400"/>
                <a:gd name="T23" fmla="*/ 5656236 h 200025"/>
                <a:gd name="T24" fmla="*/ 5612928 w 152400"/>
                <a:gd name="T25" fmla="*/ 3426313 h 200025"/>
                <a:gd name="T26" fmla="*/ 6079091 w 152400"/>
                <a:gd name="T27" fmla="*/ 3858732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grpSp>
        <p:nvGrpSpPr>
          <p:cNvPr id="110623" name="Group 2">
            <a:extLst>
              <a:ext uri="{FF2B5EF4-FFF2-40B4-BE49-F238E27FC236}">
                <a16:creationId xmlns:a16="http://schemas.microsoft.com/office/drawing/2014/main" id="{D89ABC3E-8B6C-4F2A-A9E8-E398E0DB6D97}"/>
              </a:ext>
            </a:extLst>
          </p:cNvPr>
          <p:cNvGrpSpPr>
            <a:grpSpLocks/>
          </p:cNvGrpSpPr>
          <p:nvPr/>
        </p:nvGrpSpPr>
        <p:grpSpPr bwMode="auto">
          <a:xfrm>
            <a:off x="3509967" y="1152525"/>
            <a:ext cx="1054308" cy="426244"/>
            <a:chOff x="5240565" y="1537264"/>
            <a:chExt cx="1406700" cy="567716"/>
          </a:xfrm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31025AD9-92C2-4A59-8A1E-ACFD32971425}"/>
                </a:ext>
              </a:extLst>
            </p:cNvPr>
            <p:cNvSpPr/>
            <p:nvPr/>
          </p:nvSpPr>
          <p:spPr>
            <a:xfrm>
              <a:off x="5240565" y="1537264"/>
              <a:ext cx="1359825" cy="56771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r">
                <a:defRPr/>
              </a:pPr>
              <a:endParaRPr lang="ru-RU" sz="825" dirty="0">
                <a:cs typeface="Arial"/>
              </a:endParaRPr>
            </a:p>
          </p:txBody>
        </p:sp>
        <p:sp>
          <p:nvSpPr>
            <p:cNvPr id="110625" name="Rectangle 153">
              <a:extLst>
                <a:ext uri="{FF2B5EF4-FFF2-40B4-BE49-F238E27FC236}">
                  <a16:creationId xmlns:a16="http://schemas.microsoft.com/office/drawing/2014/main" id="{F0EC3988-D86F-48F4-AE84-3F0926A1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8520" y="1696845"/>
              <a:ext cx="1208745" cy="2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spersky Sans" panose="020B0604020202020204" charset="0"/>
                </a:defRPr>
              </a:lvl9pPr>
            </a:lstStyle>
            <a:p>
              <a:pPr eaLnBrk="1" hangingPunct="1"/>
              <a:r>
                <a:rPr lang="ru-RU" altLang="ru-RU" sz="825" dirty="0">
                  <a:solidFill>
                    <a:srgbClr val="1D1D1B"/>
                  </a:solidFill>
                  <a:latin typeface="Kaspersky Sans Display" panose="020B0003020000020004" pitchFamily="34" charset="-52"/>
                  <a:cs typeface="Arial" panose="020B0604020202020204" pitchFamily="34" charset="0"/>
                </a:rPr>
                <a:t>Сетевой экран</a:t>
              </a:r>
            </a:p>
          </p:txBody>
        </p:sp>
        <p:sp>
          <p:nvSpPr>
            <p:cNvPr id="110626" name="Freeform: Shape 154">
              <a:extLst>
                <a:ext uri="{FF2B5EF4-FFF2-40B4-BE49-F238E27FC236}">
                  <a16:creationId xmlns:a16="http://schemas.microsoft.com/office/drawing/2014/main" id="{A2ACFBF9-9745-4AEA-8C70-8FA5A08D4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154" y="1695782"/>
              <a:ext cx="190996" cy="250682"/>
            </a:xfrm>
            <a:custGeom>
              <a:avLst/>
              <a:gdLst>
                <a:gd name="T0" fmla="*/ 331575 w 152400"/>
                <a:gd name="T1" fmla="*/ 2235611 h 200025"/>
                <a:gd name="T2" fmla="*/ 3647397 w 152400"/>
                <a:gd name="T3" fmla="*/ 331574 h 200025"/>
                <a:gd name="T4" fmla="*/ 6963296 w 152400"/>
                <a:gd name="T5" fmla="*/ 2235611 h 200025"/>
                <a:gd name="T6" fmla="*/ 6963296 w 152400"/>
                <a:gd name="T7" fmla="*/ 5754746 h 200025"/>
                <a:gd name="T8" fmla="*/ 3647397 w 152400"/>
                <a:gd name="T9" fmla="*/ 9173692 h 200025"/>
                <a:gd name="T10" fmla="*/ 331575 w 152400"/>
                <a:gd name="T11" fmla="*/ 5754746 h 200025"/>
                <a:gd name="T12" fmla="*/ 331575 w 152400"/>
                <a:gd name="T13" fmla="*/ 2235611 h 200025"/>
                <a:gd name="T14" fmla="*/ 6079091 w 152400"/>
                <a:gd name="T15" fmla="*/ 3858732 h 200025"/>
                <a:gd name="T16" fmla="*/ 3209301 w 152400"/>
                <a:gd name="T17" fmla="*/ 6521102 h 200025"/>
                <a:gd name="T18" fmla="*/ 1657922 w 152400"/>
                <a:gd name="T19" fmla="*/ 5081753 h 200025"/>
                <a:gd name="T20" fmla="*/ 2124021 w 152400"/>
                <a:gd name="T21" fmla="*/ 4649372 h 200025"/>
                <a:gd name="T22" fmla="*/ 3209301 w 152400"/>
                <a:gd name="T23" fmla="*/ 5656236 h 200025"/>
                <a:gd name="T24" fmla="*/ 5612928 w 152400"/>
                <a:gd name="T25" fmla="*/ 3426313 h 200025"/>
                <a:gd name="T26" fmla="*/ 6079091 w 152400"/>
                <a:gd name="T27" fmla="*/ 3858732 h 2000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400" h="200025">
                  <a:moveTo>
                    <a:pt x="7144" y="48165"/>
                  </a:moveTo>
                  <a:lnTo>
                    <a:pt x="78581" y="7144"/>
                  </a:lnTo>
                  <a:lnTo>
                    <a:pt x="150019" y="48165"/>
                  </a:lnTo>
                  <a:lnTo>
                    <a:pt x="150019" y="123984"/>
                  </a:lnTo>
                  <a:cubicBezTo>
                    <a:pt x="150019" y="173767"/>
                    <a:pt x="78581" y="197644"/>
                    <a:pt x="78581" y="197644"/>
                  </a:cubicBezTo>
                  <a:cubicBezTo>
                    <a:pt x="78581" y="197644"/>
                    <a:pt x="7144" y="173895"/>
                    <a:pt x="7144" y="123984"/>
                  </a:cubicBezTo>
                  <a:lnTo>
                    <a:pt x="7144" y="48165"/>
                  </a:lnTo>
                  <a:close/>
                  <a:moveTo>
                    <a:pt x="130969" y="83135"/>
                  </a:moveTo>
                  <a:lnTo>
                    <a:pt x="69142" y="140494"/>
                  </a:lnTo>
                  <a:lnTo>
                    <a:pt x="35719" y="109485"/>
                  </a:lnTo>
                  <a:lnTo>
                    <a:pt x="45761" y="100169"/>
                  </a:lnTo>
                  <a:lnTo>
                    <a:pt x="69142" y="121861"/>
                  </a:lnTo>
                  <a:lnTo>
                    <a:pt x="120927" y="73819"/>
                  </a:lnTo>
                  <a:lnTo>
                    <a:pt x="130969" y="83135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ru-RU" sz="135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66440B-A8A3-4D8C-B624-893A048950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846" t="7664" b="65532"/>
          <a:stretch/>
        </p:blipFill>
        <p:spPr>
          <a:xfrm>
            <a:off x="60525" y="2931790"/>
            <a:ext cx="1879200" cy="515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921C1-81AA-455C-83B2-036AFDC6293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797" t="11032" r="14821" b="66134"/>
          <a:stretch/>
        </p:blipFill>
        <p:spPr>
          <a:xfrm>
            <a:off x="66151" y="3478340"/>
            <a:ext cx="1414986" cy="4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26CB62-FA46-48B8-8949-A0486B72EBC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1076" t="10172" r="17951" b="65995"/>
          <a:stretch/>
        </p:blipFill>
        <p:spPr>
          <a:xfrm>
            <a:off x="63596" y="3911129"/>
            <a:ext cx="1412060" cy="4673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6D3BF11A-BF2A-4AAA-B48E-803FFB9117A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0" t="18970" r="26123" b="60577"/>
          <a:stretch/>
        </p:blipFill>
        <p:spPr>
          <a:xfrm>
            <a:off x="69730" y="4374324"/>
            <a:ext cx="1337588" cy="5016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_v5">
  <a:themeElements>
    <a:clrScheme name="Custom 9">
      <a:dk1>
        <a:srgbClr val="1D1D1B"/>
      </a:dk1>
      <a:lt1>
        <a:srgbClr val="FFFFFF"/>
      </a:lt1>
      <a:dk2>
        <a:srgbClr val="A4A4A4"/>
      </a:dk2>
      <a:lt2>
        <a:srgbClr val="FFFFFF"/>
      </a:lt2>
      <a:accent1>
        <a:srgbClr val="00A88E"/>
      </a:accent1>
      <a:accent2>
        <a:srgbClr val="006D5D"/>
      </a:accent2>
      <a:accent3>
        <a:srgbClr val="EFEDEE"/>
      </a:accent3>
      <a:accent4>
        <a:srgbClr val="E5E5E5"/>
      </a:accent4>
      <a:accent5>
        <a:srgbClr val="CCCCCC"/>
      </a:accent5>
      <a:accent6>
        <a:srgbClr val="BBB8C4"/>
      </a:accent6>
      <a:hlink>
        <a:srgbClr val="02A78D"/>
      </a:hlink>
      <a:folHlink>
        <a:srgbClr val="7F7FFF"/>
      </a:folHlink>
    </a:clrScheme>
    <a:fontScheme name="Kaspersky">
      <a:majorFont>
        <a:latin typeface="Kaspersky Sans Display Semibold"/>
        <a:ea typeface=""/>
        <a:cs typeface=""/>
      </a:majorFont>
      <a:minorFont>
        <a:latin typeface="Kaspersky Sans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  <a:ln>
          <a:noFill/>
        </a:ln>
      </a:spPr>
      <a:bodyPr rtlCol="0" anchor="ctr"/>
      <a:lstStyle>
        <a:defPPr algn="ctr">
          <a:defRPr dirty="0">
            <a:ln>
              <a:solidFill>
                <a:sysClr val="windowText" lastClr="000000"/>
              </a:solidFill>
            </a:ln>
            <a:latin typeface="Kaspersky Sans" panose="020B0503050101040103" pitchFamily="34" charset="-5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36124</TotalTime>
  <Words>3119</Words>
  <Application>Microsoft Office PowerPoint</Application>
  <PresentationFormat>On-screen Show (16:9)</PresentationFormat>
  <Paragraphs>450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Kaspersky Sans Display</vt:lpstr>
      <vt:lpstr>Tahoma</vt:lpstr>
      <vt:lpstr>Lato Light</vt:lpstr>
      <vt:lpstr>Kaspersky Sans Display Semibold</vt:lpstr>
      <vt:lpstr>Kaspersky Sans Mono</vt:lpstr>
      <vt:lpstr>Arial</vt:lpstr>
      <vt:lpstr>Template_v5</vt:lpstr>
      <vt:lpstr>Решения для защиты  российских ОС  от массовых и сложных киберугроз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How-to Deck</dc:title>
  <dc:creator>Пользователь Windows</dc:creator>
  <cp:lastModifiedBy>Alexey Churilov</cp:lastModifiedBy>
  <cp:revision>769</cp:revision>
  <dcterms:created xsi:type="dcterms:W3CDTF">2019-07-20T12:41:36Z</dcterms:created>
  <dcterms:modified xsi:type="dcterms:W3CDTF">2024-10-09T14:50:36Z</dcterms:modified>
</cp:coreProperties>
</file>